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6FF66"/>
    <a:srgbClr val="FF00FF"/>
    <a:srgbClr val="9900CC"/>
    <a:srgbClr val="6600FF"/>
    <a:srgbClr val="33CC33"/>
    <a:srgbClr val="CC66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Yoshinori%20Hagiwara\Documents\&#27503;&#31185;&#35370;&#21839;&#35386;&#30274;&#24179;&#25104;6&#24180;&#12363;&#12425;25&#24180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321584117650838E-2"/>
          <c:y val="2.4942210389963571E-2"/>
          <c:w val="0.87177318460192488"/>
          <c:h val="0.8826899542692745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患者数と回数!$B$2</c:f>
              <c:strCache>
                <c:ptCount val="1"/>
                <c:pt idx="0">
                  <c:v>患者数〔人〕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CC99FF" mc:Ignorable="a14" a14:legacySpreadsheetColorIndex="46"/>
                </a:gs>
                <a:gs pos="50000">
                  <a:srgbClr xmlns:mc="http://schemas.openxmlformats.org/markup-compatibility/2006" xmlns:a14="http://schemas.microsoft.com/office/drawing/2010/main" val="FFFFFF" mc:Ignorable="a14" a14:legacySpreadsheetColorIndex="46">
                    <a:gamma/>
                    <a:tint val="31765"/>
                    <a:invGamma/>
                  </a:srgbClr>
                </a:gs>
                <a:gs pos="100000">
                  <a:srgbClr xmlns:mc="http://schemas.openxmlformats.org/markup-compatibility/2006" xmlns:a14="http://schemas.microsoft.com/office/drawing/2010/main" val="CC99FF" mc:Ignorable="a14" a14:legacySpreadsheetColorIndex="46"/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患者数と回数!$A$3:$A$28</c:f>
              <c:strCache>
                <c:ptCount val="26"/>
                <c:pt idx="0">
                  <c:v>４年</c:v>
                </c:pt>
                <c:pt idx="1">
                  <c:v>５年</c:v>
                </c:pt>
                <c:pt idx="2">
                  <c:v>６年</c:v>
                </c:pt>
                <c:pt idx="3">
                  <c:v>７年</c:v>
                </c:pt>
                <c:pt idx="4">
                  <c:v>８年</c:v>
                </c:pt>
                <c:pt idx="5">
                  <c:v>９年</c:v>
                </c:pt>
                <c:pt idx="6">
                  <c:v>10年</c:v>
                </c:pt>
                <c:pt idx="7">
                  <c:v>11年</c:v>
                </c:pt>
                <c:pt idx="8">
                  <c:v>12年</c:v>
                </c:pt>
                <c:pt idx="9">
                  <c:v>13年</c:v>
                </c:pt>
                <c:pt idx="10">
                  <c:v>14年</c:v>
                </c:pt>
                <c:pt idx="11">
                  <c:v>15年</c:v>
                </c:pt>
                <c:pt idx="12">
                  <c:v>16年</c:v>
                </c:pt>
                <c:pt idx="13">
                  <c:v>17年</c:v>
                </c:pt>
                <c:pt idx="14">
                  <c:v>18年</c:v>
                </c:pt>
                <c:pt idx="15">
                  <c:v>19年</c:v>
                </c:pt>
                <c:pt idx="16">
                  <c:v>20年</c:v>
                </c:pt>
                <c:pt idx="17">
                  <c:v>21年</c:v>
                </c:pt>
                <c:pt idx="18">
                  <c:v>22年</c:v>
                </c:pt>
                <c:pt idx="19">
                  <c:v>23年</c:v>
                </c:pt>
                <c:pt idx="20">
                  <c:v>24年</c:v>
                </c:pt>
                <c:pt idx="21">
                  <c:v>25年</c:v>
                </c:pt>
                <c:pt idx="22">
                  <c:v>26年</c:v>
                </c:pt>
                <c:pt idx="23">
                  <c:v>27年</c:v>
                </c:pt>
                <c:pt idx="24">
                  <c:v>28年</c:v>
                </c:pt>
                <c:pt idx="25">
                  <c:v>29年</c:v>
                </c:pt>
              </c:strCache>
            </c:strRef>
          </c:cat>
          <c:val>
            <c:numRef>
              <c:f>患者数と回数!$B$3:$B$28</c:f>
              <c:numCache>
                <c:formatCode>0_ </c:formatCode>
                <c:ptCount val="26"/>
                <c:pt idx="0">
                  <c:v>2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  <c:pt idx="4">
                  <c:v>43</c:v>
                </c:pt>
                <c:pt idx="5">
                  <c:v>40</c:v>
                </c:pt>
                <c:pt idx="6">
                  <c:v>38</c:v>
                </c:pt>
                <c:pt idx="7">
                  <c:v>40</c:v>
                </c:pt>
                <c:pt idx="8">
                  <c:v>37</c:v>
                </c:pt>
                <c:pt idx="9">
                  <c:v>39</c:v>
                </c:pt>
                <c:pt idx="10">
                  <c:v>33</c:v>
                </c:pt>
                <c:pt idx="11">
                  <c:v>37</c:v>
                </c:pt>
                <c:pt idx="12">
                  <c:v>37</c:v>
                </c:pt>
                <c:pt idx="13">
                  <c:v>37</c:v>
                </c:pt>
                <c:pt idx="14">
                  <c:v>21</c:v>
                </c:pt>
                <c:pt idx="15">
                  <c:v>34</c:v>
                </c:pt>
                <c:pt idx="16">
                  <c:v>39</c:v>
                </c:pt>
                <c:pt idx="17">
                  <c:v>47</c:v>
                </c:pt>
                <c:pt idx="18">
                  <c:v>62</c:v>
                </c:pt>
                <c:pt idx="19">
                  <c:v>33</c:v>
                </c:pt>
                <c:pt idx="20">
                  <c:v>48</c:v>
                </c:pt>
                <c:pt idx="21">
                  <c:v>67</c:v>
                </c:pt>
                <c:pt idx="22">
                  <c:v>83</c:v>
                </c:pt>
                <c:pt idx="23">
                  <c:v>88</c:v>
                </c:pt>
                <c:pt idx="24">
                  <c:v>75</c:v>
                </c:pt>
                <c:pt idx="25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0C-4F7C-AA01-402B0982D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3476864"/>
        <c:axId val="83478400"/>
      </c:barChart>
      <c:lineChart>
        <c:grouping val="standard"/>
        <c:varyColors val="0"/>
        <c:ser>
          <c:idx val="0"/>
          <c:order val="1"/>
          <c:tx>
            <c:strRef>
              <c:f>患者数と回数!$C$2</c:f>
              <c:strCache>
                <c:ptCount val="1"/>
                <c:pt idx="0">
                  <c:v>訪問回数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solid"/>
              </a:ln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患者数と回数!$A$3:$A$28</c:f>
              <c:strCache>
                <c:ptCount val="26"/>
                <c:pt idx="0">
                  <c:v>４年</c:v>
                </c:pt>
                <c:pt idx="1">
                  <c:v>５年</c:v>
                </c:pt>
                <c:pt idx="2">
                  <c:v>６年</c:v>
                </c:pt>
                <c:pt idx="3">
                  <c:v>７年</c:v>
                </c:pt>
                <c:pt idx="4">
                  <c:v>８年</c:v>
                </c:pt>
                <c:pt idx="5">
                  <c:v>９年</c:v>
                </c:pt>
                <c:pt idx="6">
                  <c:v>10年</c:v>
                </c:pt>
                <c:pt idx="7">
                  <c:v>11年</c:v>
                </c:pt>
                <c:pt idx="8">
                  <c:v>12年</c:v>
                </c:pt>
                <c:pt idx="9">
                  <c:v>13年</c:v>
                </c:pt>
                <c:pt idx="10">
                  <c:v>14年</c:v>
                </c:pt>
                <c:pt idx="11">
                  <c:v>15年</c:v>
                </c:pt>
                <c:pt idx="12">
                  <c:v>16年</c:v>
                </c:pt>
                <c:pt idx="13">
                  <c:v>17年</c:v>
                </c:pt>
                <c:pt idx="14">
                  <c:v>18年</c:v>
                </c:pt>
                <c:pt idx="15">
                  <c:v>19年</c:v>
                </c:pt>
                <c:pt idx="16">
                  <c:v>20年</c:v>
                </c:pt>
                <c:pt idx="17">
                  <c:v>21年</c:v>
                </c:pt>
                <c:pt idx="18">
                  <c:v>22年</c:v>
                </c:pt>
                <c:pt idx="19">
                  <c:v>23年</c:v>
                </c:pt>
                <c:pt idx="20">
                  <c:v>24年</c:v>
                </c:pt>
                <c:pt idx="21">
                  <c:v>25年</c:v>
                </c:pt>
                <c:pt idx="22">
                  <c:v>26年</c:v>
                </c:pt>
                <c:pt idx="23">
                  <c:v>27年</c:v>
                </c:pt>
                <c:pt idx="24">
                  <c:v>28年</c:v>
                </c:pt>
                <c:pt idx="25">
                  <c:v>29年</c:v>
                </c:pt>
              </c:strCache>
            </c:strRef>
          </c:cat>
          <c:val>
            <c:numRef>
              <c:f>患者数と回数!$C$3:$C$28</c:f>
              <c:numCache>
                <c:formatCode>0_ </c:formatCode>
                <c:ptCount val="26"/>
                <c:pt idx="0">
                  <c:v>16</c:v>
                </c:pt>
                <c:pt idx="1">
                  <c:v>19</c:v>
                </c:pt>
                <c:pt idx="2">
                  <c:v>35</c:v>
                </c:pt>
                <c:pt idx="3">
                  <c:v>73</c:v>
                </c:pt>
                <c:pt idx="4">
                  <c:v>116</c:v>
                </c:pt>
                <c:pt idx="5">
                  <c:v>142</c:v>
                </c:pt>
                <c:pt idx="6">
                  <c:v>137</c:v>
                </c:pt>
                <c:pt idx="7">
                  <c:v>140</c:v>
                </c:pt>
                <c:pt idx="8">
                  <c:v>159</c:v>
                </c:pt>
                <c:pt idx="9">
                  <c:v>161</c:v>
                </c:pt>
                <c:pt idx="10">
                  <c:v>113</c:v>
                </c:pt>
                <c:pt idx="11">
                  <c:v>150</c:v>
                </c:pt>
                <c:pt idx="12">
                  <c:v>194</c:v>
                </c:pt>
                <c:pt idx="13">
                  <c:v>155</c:v>
                </c:pt>
                <c:pt idx="14">
                  <c:v>82</c:v>
                </c:pt>
                <c:pt idx="15">
                  <c:v>150</c:v>
                </c:pt>
                <c:pt idx="16">
                  <c:v>186</c:v>
                </c:pt>
                <c:pt idx="17">
                  <c:v>267</c:v>
                </c:pt>
                <c:pt idx="18">
                  <c:v>291</c:v>
                </c:pt>
                <c:pt idx="19">
                  <c:v>214</c:v>
                </c:pt>
                <c:pt idx="20">
                  <c:v>372</c:v>
                </c:pt>
                <c:pt idx="21">
                  <c:v>406</c:v>
                </c:pt>
                <c:pt idx="22">
                  <c:v>375</c:v>
                </c:pt>
                <c:pt idx="23">
                  <c:v>340</c:v>
                </c:pt>
                <c:pt idx="24">
                  <c:v>333</c:v>
                </c:pt>
                <c:pt idx="25">
                  <c:v>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0C-4F7C-AA01-402B0982D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79936"/>
        <c:axId val="83485824"/>
      </c:lineChart>
      <c:catAx>
        <c:axId val="834768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834784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83478400"/>
        <c:scaling>
          <c:orientation val="minMax"/>
          <c:max val="500"/>
        </c:scaling>
        <c:delete val="0"/>
        <c:axPos val="l"/>
        <c:numFmt formatCode="0_ 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83476864"/>
        <c:crosses val="autoZero"/>
        <c:crossBetween val="between"/>
      </c:valAx>
      <c:catAx>
        <c:axId val="83479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3485824"/>
        <c:crosses val="autoZero"/>
        <c:auto val="0"/>
        <c:lblAlgn val="ctr"/>
        <c:lblOffset val="100"/>
        <c:noMultiLvlLbl val="0"/>
      </c:catAx>
      <c:valAx>
        <c:axId val="83485824"/>
        <c:scaling>
          <c:orientation val="minMax"/>
        </c:scaling>
        <c:delete val="1"/>
        <c:axPos val="l"/>
        <c:numFmt formatCode="0_ " sourceLinked="1"/>
        <c:majorTickMark val="out"/>
        <c:minorTickMark val="none"/>
        <c:tickLblPos val="nextTo"/>
        <c:crossAx val="8347993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5269006999125109"/>
          <c:y val="0.17871410066484886"/>
          <c:w val="0.19104111986001751"/>
          <c:h val="0.184739377457335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71C-ADEB-48D2-AAF4-06132B1F3E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91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09DB-66D4-422C-859D-1623C69633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122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FF45B-EA25-424A-AC44-B014C941BE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76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D7347-8F13-41ED-94B9-D13220053B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72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50762-1164-443B-8521-FDA3ED7146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408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CDB41-F032-436A-8E6E-664C0B9C14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00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496DF-2A69-430A-BEEA-5ECA1A6F2B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588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2FA2C-8109-4A70-80CB-7BC3B05E44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653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895E5-D397-4E2D-9961-1D5B4F76A8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748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551F8-904B-48EB-AAA4-69877E390E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54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AF60-A7CE-47B2-A6FD-784486BD6F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413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443C81A-20C4-4768-B5A4-9BC0274A29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ja-JP" altLang="en-US" sz="40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歯 科 訪 問 診 療</a:t>
            </a:r>
            <a:br>
              <a:rPr lang="ja-JP" altLang="en-US" sz="40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</a:br>
            <a:r>
              <a:rPr lang="ja-JP" altLang="en-US" sz="2000" b="1" dirty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患者数・訪問回数     平成４年開始</a:t>
            </a:r>
            <a:endParaRPr kumimoji="1" lang="ja-JP" altLang="en-US" dirty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180123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46395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Microsoft YaHei</vt:lpstr>
      <vt:lpstr>ＭＳ Ｐゴシック</vt:lpstr>
      <vt:lpstr>Arial</vt:lpstr>
      <vt:lpstr>標準デザイン</vt:lpstr>
      <vt:lpstr>歯 科 訪 問 診 療 患者数・訪問回数     平成４年開始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歯 科 訪 問 診 療 患者数・訪問回数</dc:title>
  <dc:creator>萩原吉則</dc:creator>
  <cp:lastModifiedBy>Yoshinori Hagiwara</cp:lastModifiedBy>
  <cp:revision>39</cp:revision>
  <dcterms:created xsi:type="dcterms:W3CDTF">2005-07-11T22:22:33Z</dcterms:created>
  <dcterms:modified xsi:type="dcterms:W3CDTF">2018-06-13T09:24:45Z</dcterms:modified>
</cp:coreProperties>
</file>