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3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6" r:id="rId2"/>
    <p:sldId id="285" r:id="rId3"/>
    <p:sldId id="284" r:id="rId4"/>
    <p:sldId id="257" r:id="rId5"/>
    <p:sldId id="258" r:id="rId6"/>
    <p:sldId id="259" r:id="rId7"/>
    <p:sldId id="286" r:id="rId8"/>
    <p:sldId id="266" r:id="rId9"/>
    <p:sldId id="267" r:id="rId10"/>
    <p:sldId id="268" r:id="rId11"/>
    <p:sldId id="269" r:id="rId12"/>
    <p:sldId id="270" r:id="rId13"/>
    <p:sldId id="287" r:id="rId14"/>
    <p:sldId id="275" r:id="rId15"/>
    <p:sldId id="276" r:id="rId16"/>
    <p:sldId id="260" r:id="rId17"/>
    <p:sldId id="277" r:id="rId18"/>
    <p:sldId id="265" r:id="rId19"/>
    <p:sldId id="296" r:id="rId20"/>
    <p:sldId id="278" r:id="rId21"/>
    <p:sldId id="292" r:id="rId22"/>
    <p:sldId id="294" r:id="rId23"/>
    <p:sldId id="279" r:id="rId24"/>
    <p:sldId id="274" r:id="rId25"/>
    <p:sldId id="280" r:id="rId26"/>
    <p:sldId id="281" r:id="rId27"/>
    <p:sldId id="263" r:id="rId28"/>
    <p:sldId id="261" r:id="rId29"/>
    <p:sldId id="262" r:id="rId30"/>
    <p:sldId id="264" r:id="rId31"/>
    <p:sldId id="273" r:id="rId32"/>
    <p:sldId id="272" r:id="rId33"/>
    <p:sldId id="283" r:id="rId34"/>
    <p:sldId id="290" r:id="rId35"/>
    <p:sldId id="291" r:id="rId36"/>
    <p:sldId id="288" r:id="rId37"/>
    <p:sldId id="289" r:id="rId38"/>
    <p:sldId id="282"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81081" autoAdjust="0"/>
  </p:normalViewPr>
  <p:slideViewPr>
    <p:cSldViewPr>
      <p:cViewPr>
        <p:scale>
          <a:sx n="90" d="100"/>
          <a:sy n="90" d="100"/>
        </p:scale>
        <p:origin x="-9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H:\&#23398;&#26657;&#27503;&#31185;&#20445;&#20581;\&#23398;&#26657;&#27503;&#31185;&#20445;&#20581;&#12464;&#12521;&#12501;.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H:\&#23398;&#26657;&#27503;&#31185;&#20445;&#20581;\&#23398;&#26657;&#27503;&#31185;&#20445;&#20581;&#12464;&#12521;&#12501;.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saitoh\Desktop\&#23398;&#26657;&#27503;&#31185;&#20445;&#20581;\&#23398;&#26657;&#27503;&#31185;&#20445;&#20581;&#12464;&#12521;&#12501;.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ja-JP"/>
              <a:t>小学６年生</a:t>
            </a:r>
          </a:p>
        </c:rich>
      </c:tx>
      <c:layout/>
      <c:overlay val="0"/>
    </c:title>
    <c:autoTitleDeleted val="0"/>
    <c:plotArea>
      <c:layout/>
      <c:pieChart>
        <c:varyColors val="1"/>
        <c:ser>
          <c:idx val="0"/>
          <c:order val="0"/>
          <c:dLbls>
            <c:dLbl>
              <c:idx val="0"/>
              <c:delete val="1"/>
            </c:dLbl>
            <c:dLbl>
              <c:idx val="1"/>
              <c:layout>
                <c:manualLayout>
                  <c:x val="-4.505056962840303E-2"/>
                  <c:y val="0.20265006672163904"/>
                </c:manualLayout>
              </c:layout>
              <c:showLegendKey val="0"/>
              <c:showVal val="0"/>
              <c:showCatName val="1"/>
              <c:showSerName val="0"/>
              <c:showPercent val="1"/>
              <c:showBubbleSize val="0"/>
            </c:dLbl>
            <c:dLbl>
              <c:idx val="4"/>
              <c:delete val="1"/>
            </c:dLbl>
            <c:txPr>
              <a:bodyPr/>
              <a:lstStyle/>
              <a:p>
                <a:pPr>
                  <a:defRPr sz="2400" b="1"/>
                </a:pPr>
                <a:endParaRPr lang="ja-JP"/>
              </a:p>
            </c:txPr>
            <c:showLegendKey val="0"/>
            <c:showVal val="0"/>
            <c:showCatName val="1"/>
            <c:showSerName val="0"/>
            <c:showPercent val="1"/>
            <c:showBubbleSize val="0"/>
            <c:showLeaderLines val="1"/>
          </c:dLbls>
          <c:cat>
            <c:strRef>
              <c:f>[学校歯科保健グラフ.xls]Sheet1!$F$18:$J$18</c:f>
              <c:strCache>
                <c:ptCount val="5"/>
                <c:pt idx="0">
                  <c:v>0回</c:v>
                </c:pt>
                <c:pt idx="1">
                  <c:v>1回</c:v>
                </c:pt>
                <c:pt idx="2">
                  <c:v>2回</c:v>
                </c:pt>
                <c:pt idx="3">
                  <c:v>3回</c:v>
                </c:pt>
                <c:pt idx="4">
                  <c:v>未記入</c:v>
                </c:pt>
              </c:strCache>
            </c:strRef>
          </c:cat>
          <c:val>
            <c:numRef>
              <c:f>[学校歯科保健グラフ.xls]Sheet1!$F$19:$J$19</c:f>
              <c:numCache>
                <c:formatCode>0_);[Red]\(0\)</c:formatCode>
                <c:ptCount val="5"/>
                <c:pt idx="0">
                  <c:v>0</c:v>
                </c:pt>
                <c:pt idx="1">
                  <c:v>12</c:v>
                </c:pt>
                <c:pt idx="2">
                  <c:v>80</c:v>
                </c:pt>
                <c:pt idx="3">
                  <c:v>151</c:v>
                </c:pt>
                <c:pt idx="4">
                  <c:v>1</c:v>
                </c:pt>
              </c:numCache>
            </c:numRef>
          </c:val>
        </c:ser>
        <c:ser>
          <c:idx val="1"/>
          <c:order val="1"/>
          <c:dLbls>
            <c:showLegendKey val="0"/>
            <c:showVal val="0"/>
            <c:showCatName val="1"/>
            <c:showSerName val="0"/>
            <c:showPercent val="1"/>
            <c:showBubbleSize val="0"/>
            <c:showLeaderLines val="1"/>
          </c:dLbls>
          <c:cat>
            <c:strRef>
              <c:f>[学校歯科保健グラフ.xls]Sheet1!$F$18:$J$18</c:f>
              <c:strCache>
                <c:ptCount val="5"/>
                <c:pt idx="0">
                  <c:v>0回</c:v>
                </c:pt>
                <c:pt idx="1">
                  <c:v>1回</c:v>
                </c:pt>
                <c:pt idx="2">
                  <c:v>2回</c:v>
                </c:pt>
                <c:pt idx="3">
                  <c:v>3回</c:v>
                </c:pt>
                <c:pt idx="4">
                  <c:v>未記入</c:v>
                </c:pt>
              </c:strCache>
            </c:strRef>
          </c:cat>
          <c:val>
            <c:numRef>
              <c:f>[学校歯科保健グラフ.xls]Sheet1!$F$20:$J$20</c:f>
              <c:numCache>
                <c:formatCode>0.0%</c:formatCode>
                <c:ptCount val="5"/>
                <c:pt idx="0">
                  <c:v>0</c:v>
                </c:pt>
                <c:pt idx="1">
                  <c:v>4.9180327868852458E-2</c:v>
                </c:pt>
                <c:pt idx="2">
                  <c:v>0.32786885245901637</c:v>
                </c:pt>
                <c:pt idx="3">
                  <c:v>0.61885245901639341</c:v>
                </c:pt>
                <c:pt idx="4">
                  <c:v>4.0983606557377051E-3</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[学校歯科保健グラフ.xls]Sheet1!$G$97</c:f>
              <c:strCache>
                <c:ptCount val="1"/>
                <c:pt idx="0">
                  <c:v>6年生</c:v>
                </c:pt>
              </c:strCache>
            </c:strRef>
          </c:tx>
          <c:invertIfNegative val="0"/>
          <c:cat>
            <c:strRef>
              <c:f>[学校歯科保健グラフ.xls]Sheet1!$F$98:$F$104</c:f>
              <c:strCache>
                <c:ptCount val="7"/>
                <c:pt idx="0">
                  <c:v>問1</c:v>
                </c:pt>
                <c:pt idx="1">
                  <c:v>問2</c:v>
                </c:pt>
                <c:pt idx="2">
                  <c:v>問3</c:v>
                </c:pt>
                <c:pt idx="3">
                  <c:v>問4</c:v>
                </c:pt>
                <c:pt idx="4">
                  <c:v>問5</c:v>
                </c:pt>
                <c:pt idx="5">
                  <c:v>問6</c:v>
                </c:pt>
                <c:pt idx="6">
                  <c:v>問7</c:v>
                </c:pt>
              </c:strCache>
            </c:strRef>
          </c:cat>
          <c:val>
            <c:numRef>
              <c:f>[学校歯科保健グラフ.xls]Sheet1!$G$98:$G$104</c:f>
              <c:numCache>
                <c:formatCode>0.0_ </c:formatCode>
                <c:ptCount val="7"/>
                <c:pt idx="0">
                  <c:v>5.3</c:v>
                </c:pt>
                <c:pt idx="1">
                  <c:v>8.1999999999999993</c:v>
                </c:pt>
                <c:pt idx="2">
                  <c:v>91</c:v>
                </c:pt>
                <c:pt idx="3" formatCode="General">
                  <c:v>71.7</c:v>
                </c:pt>
                <c:pt idx="4" formatCode="General">
                  <c:v>52.5</c:v>
                </c:pt>
                <c:pt idx="5" formatCode="General">
                  <c:v>13.9</c:v>
                </c:pt>
                <c:pt idx="6" formatCode="General">
                  <c:v>86.1</c:v>
                </c:pt>
              </c:numCache>
            </c:numRef>
          </c:val>
        </c:ser>
        <c:ser>
          <c:idx val="1"/>
          <c:order val="1"/>
          <c:tx>
            <c:strRef>
              <c:f>[学校歯科保健グラフ.xls]Sheet1!$H$97</c:f>
              <c:strCache>
                <c:ptCount val="1"/>
                <c:pt idx="0">
                  <c:v>中学3年生</c:v>
                </c:pt>
              </c:strCache>
            </c:strRef>
          </c:tx>
          <c:invertIfNegative val="0"/>
          <c:cat>
            <c:strRef>
              <c:f>[学校歯科保健グラフ.xls]Sheet1!$F$98:$F$104</c:f>
              <c:strCache>
                <c:ptCount val="7"/>
                <c:pt idx="0">
                  <c:v>問1</c:v>
                </c:pt>
                <c:pt idx="1">
                  <c:v>問2</c:v>
                </c:pt>
                <c:pt idx="2">
                  <c:v>問3</c:v>
                </c:pt>
                <c:pt idx="3">
                  <c:v>問4</c:v>
                </c:pt>
                <c:pt idx="4">
                  <c:v>問5</c:v>
                </c:pt>
                <c:pt idx="5">
                  <c:v>問6</c:v>
                </c:pt>
                <c:pt idx="6">
                  <c:v>問7</c:v>
                </c:pt>
              </c:strCache>
            </c:strRef>
          </c:cat>
          <c:val>
            <c:numRef>
              <c:f>[学校歯科保健グラフ.xls]Sheet1!$H$98:$H$104</c:f>
              <c:numCache>
                <c:formatCode>0.0_ </c:formatCode>
                <c:ptCount val="7"/>
                <c:pt idx="0">
                  <c:v>14.1</c:v>
                </c:pt>
                <c:pt idx="1">
                  <c:v>8.5</c:v>
                </c:pt>
                <c:pt idx="2">
                  <c:v>96.3</c:v>
                </c:pt>
                <c:pt idx="3" formatCode="General">
                  <c:v>76.3</c:v>
                </c:pt>
                <c:pt idx="4" formatCode="General">
                  <c:v>42.2</c:v>
                </c:pt>
                <c:pt idx="5" formatCode="General">
                  <c:v>22.6</c:v>
                </c:pt>
                <c:pt idx="6" formatCode="General">
                  <c:v>88.1</c:v>
                </c:pt>
              </c:numCache>
            </c:numRef>
          </c:val>
        </c:ser>
        <c:ser>
          <c:idx val="2"/>
          <c:order val="2"/>
          <c:tx>
            <c:strRef>
              <c:f>[学校歯科保健グラフ.xls]Sheet1!$I$97</c:f>
              <c:strCache>
                <c:ptCount val="1"/>
                <c:pt idx="0">
                  <c:v>全体</c:v>
                </c:pt>
              </c:strCache>
            </c:strRef>
          </c:tx>
          <c:invertIfNegative val="0"/>
          <c:cat>
            <c:strRef>
              <c:f>[学校歯科保健グラフ.xls]Sheet1!$F$98:$F$104</c:f>
              <c:strCache>
                <c:ptCount val="7"/>
                <c:pt idx="0">
                  <c:v>問1</c:v>
                </c:pt>
                <c:pt idx="1">
                  <c:v>問2</c:v>
                </c:pt>
                <c:pt idx="2">
                  <c:v>問3</c:v>
                </c:pt>
                <c:pt idx="3">
                  <c:v>問4</c:v>
                </c:pt>
                <c:pt idx="4">
                  <c:v>問5</c:v>
                </c:pt>
                <c:pt idx="5">
                  <c:v>問6</c:v>
                </c:pt>
                <c:pt idx="6">
                  <c:v>問7</c:v>
                </c:pt>
              </c:strCache>
            </c:strRef>
          </c:cat>
          <c:val>
            <c:numRef>
              <c:f>[学校歯科保健グラフ.xls]Sheet1!$I$98:$I$104</c:f>
              <c:numCache>
                <c:formatCode>0.0_ </c:formatCode>
                <c:ptCount val="7"/>
                <c:pt idx="0">
                  <c:v>9.9</c:v>
                </c:pt>
                <c:pt idx="1">
                  <c:v>8.4</c:v>
                </c:pt>
                <c:pt idx="2">
                  <c:v>93.8</c:v>
                </c:pt>
                <c:pt idx="3" formatCode="General">
                  <c:v>74.099999999999994</c:v>
                </c:pt>
                <c:pt idx="4" formatCode="General">
                  <c:v>47.1</c:v>
                </c:pt>
                <c:pt idx="5" formatCode="General">
                  <c:v>18.5</c:v>
                </c:pt>
                <c:pt idx="6" formatCode="General">
                  <c:v>87.2</c:v>
                </c:pt>
              </c:numCache>
            </c:numRef>
          </c:val>
        </c:ser>
        <c:dLbls>
          <c:showLegendKey val="0"/>
          <c:showVal val="0"/>
          <c:showCatName val="0"/>
          <c:showSerName val="0"/>
          <c:showPercent val="0"/>
          <c:showBubbleSize val="0"/>
        </c:dLbls>
        <c:gapWidth val="150"/>
        <c:shape val="box"/>
        <c:axId val="120553856"/>
        <c:axId val="120555392"/>
        <c:axId val="0"/>
      </c:bar3DChart>
      <c:catAx>
        <c:axId val="120553856"/>
        <c:scaling>
          <c:orientation val="minMax"/>
        </c:scaling>
        <c:delete val="0"/>
        <c:axPos val="b"/>
        <c:numFmt formatCode="General" sourceLinked="1"/>
        <c:majorTickMark val="out"/>
        <c:minorTickMark val="none"/>
        <c:tickLblPos val="nextTo"/>
        <c:txPr>
          <a:bodyPr/>
          <a:lstStyle/>
          <a:p>
            <a:pPr>
              <a:defRPr sz="2000" b="1"/>
            </a:pPr>
            <a:endParaRPr lang="ja-JP"/>
          </a:p>
        </c:txPr>
        <c:crossAx val="120555392"/>
        <c:crosses val="autoZero"/>
        <c:auto val="1"/>
        <c:lblAlgn val="ctr"/>
        <c:lblOffset val="100"/>
        <c:noMultiLvlLbl val="0"/>
      </c:catAx>
      <c:valAx>
        <c:axId val="120555392"/>
        <c:scaling>
          <c:orientation val="minMax"/>
        </c:scaling>
        <c:delete val="0"/>
        <c:axPos val="l"/>
        <c:majorGridlines/>
        <c:numFmt formatCode="0.0_ " sourceLinked="1"/>
        <c:majorTickMark val="out"/>
        <c:minorTickMark val="none"/>
        <c:tickLblPos val="nextTo"/>
        <c:txPr>
          <a:bodyPr/>
          <a:lstStyle/>
          <a:p>
            <a:pPr>
              <a:defRPr sz="2000" b="1"/>
            </a:pPr>
            <a:endParaRPr lang="ja-JP"/>
          </a:p>
        </c:txPr>
        <c:crossAx val="120553856"/>
        <c:crosses val="autoZero"/>
        <c:crossBetween val="between"/>
      </c:valAx>
      <c:spPr>
        <a:noFill/>
        <a:ln w="25400">
          <a:noFill/>
        </a:ln>
      </c:spPr>
    </c:plotArea>
    <c:legend>
      <c:legendPos val="r"/>
      <c:layout>
        <c:manualLayout>
          <c:xMode val="edge"/>
          <c:yMode val="edge"/>
          <c:x val="0.12542217531385408"/>
          <c:y val="0.17823898610421626"/>
          <c:w val="0.19849553753286675"/>
          <c:h val="0.23943524559155874"/>
        </c:manualLayout>
      </c:layout>
      <c:overlay val="0"/>
      <c:txPr>
        <a:bodyPr/>
        <a:lstStyle/>
        <a:p>
          <a:pPr>
            <a:defRPr sz="2000" b="1"/>
          </a:pPr>
          <a:endParaRPr lang="ja-JP"/>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[学校歯科保健グラフ.xls]Sheet1!$G$85</c:f>
              <c:strCache>
                <c:ptCount val="1"/>
                <c:pt idx="0">
                  <c:v>甘楽町</c:v>
                </c:pt>
              </c:strCache>
            </c:strRef>
          </c:tx>
          <c:invertIfNegative val="0"/>
          <c:cat>
            <c:strRef>
              <c:f>[学校歯科保健グラフ.xls]Sheet1!$F$86:$F$92</c:f>
              <c:strCache>
                <c:ptCount val="7"/>
                <c:pt idx="0">
                  <c:v>問1</c:v>
                </c:pt>
                <c:pt idx="1">
                  <c:v>問2</c:v>
                </c:pt>
                <c:pt idx="2">
                  <c:v>問3</c:v>
                </c:pt>
                <c:pt idx="3">
                  <c:v>問4</c:v>
                </c:pt>
                <c:pt idx="4">
                  <c:v>問5</c:v>
                </c:pt>
                <c:pt idx="5">
                  <c:v>問6</c:v>
                </c:pt>
                <c:pt idx="6">
                  <c:v>問7</c:v>
                </c:pt>
              </c:strCache>
            </c:strRef>
          </c:cat>
          <c:val>
            <c:numRef>
              <c:f>[学校歯科保健グラフ.xls]Sheet1!$G$86:$G$92</c:f>
              <c:numCache>
                <c:formatCode>General</c:formatCode>
                <c:ptCount val="7"/>
                <c:pt idx="0">
                  <c:v>10</c:v>
                </c:pt>
                <c:pt idx="1">
                  <c:v>8</c:v>
                </c:pt>
                <c:pt idx="2">
                  <c:v>93</c:v>
                </c:pt>
                <c:pt idx="3">
                  <c:v>76.3</c:v>
                </c:pt>
                <c:pt idx="4">
                  <c:v>51.3</c:v>
                </c:pt>
                <c:pt idx="5">
                  <c:v>20.9</c:v>
                </c:pt>
                <c:pt idx="6">
                  <c:v>89.4</c:v>
                </c:pt>
              </c:numCache>
            </c:numRef>
          </c:val>
        </c:ser>
        <c:ser>
          <c:idx val="1"/>
          <c:order val="1"/>
          <c:tx>
            <c:strRef>
              <c:f>[学校歯科保健グラフ.xls]Sheet1!$H$85</c:f>
              <c:strCache>
                <c:ptCount val="1"/>
                <c:pt idx="0">
                  <c:v>富岡市</c:v>
                </c:pt>
              </c:strCache>
            </c:strRef>
          </c:tx>
          <c:invertIfNegative val="0"/>
          <c:cat>
            <c:strRef>
              <c:f>[学校歯科保健グラフ.xls]Sheet1!$F$86:$F$92</c:f>
              <c:strCache>
                <c:ptCount val="7"/>
                <c:pt idx="0">
                  <c:v>問1</c:v>
                </c:pt>
                <c:pt idx="1">
                  <c:v>問2</c:v>
                </c:pt>
                <c:pt idx="2">
                  <c:v>問3</c:v>
                </c:pt>
                <c:pt idx="3">
                  <c:v>問4</c:v>
                </c:pt>
                <c:pt idx="4">
                  <c:v>問5</c:v>
                </c:pt>
                <c:pt idx="5">
                  <c:v>問6</c:v>
                </c:pt>
                <c:pt idx="6">
                  <c:v>問7</c:v>
                </c:pt>
              </c:strCache>
            </c:strRef>
          </c:cat>
          <c:val>
            <c:numRef>
              <c:f>[学校歯科保健グラフ.xls]Sheet1!$H$86:$H$92</c:f>
              <c:numCache>
                <c:formatCode>General</c:formatCode>
                <c:ptCount val="7"/>
                <c:pt idx="0">
                  <c:v>9</c:v>
                </c:pt>
                <c:pt idx="1">
                  <c:v>9</c:v>
                </c:pt>
                <c:pt idx="2">
                  <c:v>94</c:v>
                </c:pt>
                <c:pt idx="3">
                  <c:v>71.099999999999994</c:v>
                </c:pt>
                <c:pt idx="4">
                  <c:v>41.4</c:v>
                </c:pt>
                <c:pt idx="5">
                  <c:v>15.3</c:v>
                </c:pt>
                <c:pt idx="6">
                  <c:v>84</c:v>
                </c:pt>
              </c:numCache>
            </c:numRef>
          </c:val>
        </c:ser>
        <c:ser>
          <c:idx val="2"/>
          <c:order val="2"/>
          <c:tx>
            <c:strRef>
              <c:f>[学校歯科保健グラフ.xls]Sheet1!$I$85</c:f>
              <c:strCache>
                <c:ptCount val="1"/>
                <c:pt idx="0">
                  <c:v>全体</c:v>
                </c:pt>
              </c:strCache>
            </c:strRef>
          </c:tx>
          <c:invertIfNegative val="0"/>
          <c:cat>
            <c:strRef>
              <c:f>[学校歯科保健グラフ.xls]Sheet1!$F$86:$F$92</c:f>
              <c:strCache>
                <c:ptCount val="7"/>
                <c:pt idx="0">
                  <c:v>問1</c:v>
                </c:pt>
                <c:pt idx="1">
                  <c:v>問2</c:v>
                </c:pt>
                <c:pt idx="2">
                  <c:v>問3</c:v>
                </c:pt>
                <c:pt idx="3">
                  <c:v>問4</c:v>
                </c:pt>
                <c:pt idx="4">
                  <c:v>問5</c:v>
                </c:pt>
                <c:pt idx="5">
                  <c:v>問6</c:v>
                </c:pt>
                <c:pt idx="6">
                  <c:v>問7</c:v>
                </c:pt>
              </c:strCache>
            </c:strRef>
          </c:cat>
          <c:val>
            <c:numRef>
              <c:f>[学校歯科保健グラフ.xls]Sheet1!$I$86:$I$92</c:f>
              <c:numCache>
                <c:formatCode>General</c:formatCode>
                <c:ptCount val="7"/>
                <c:pt idx="0">
                  <c:v>9.9</c:v>
                </c:pt>
                <c:pt idx="1">
                  <c:v>8.4</c:v>
                </c:pt>
                <c:pt idx="2">
                  <c:v>93.8</c:v>
                </c:pt>
                <c:pt idx="3">
                  <c:v>74.099999999999994</c:v>
                </c:pt>
                <c:pt idx="4">
                  <c:v>47.1</c:v>
                </c:pt>
                <c:pt idx="5">
                  <c:v>18.5</c:v>
                </c:pt>
                <c:pt idx="6">
                  <c:v>87.2</c:v>
                </c:pt>
              </c:numCache>
            </c:numRef>
          </c:val>
        </c:ser>
        <c:dLbls>
          <c:showLegendKey val="0"/>
          <c:showVal val="0"/>
          <c:showCatName val="0"/>
          <c:showSerName val="0"/>
          <c:showPercent val="0"/>
          <c:showBubbleSize val="0"/>
        </c:dLbls>
        <c:gapWidth val="150"/>
        <c:shape val="box"/>
        <c:axId val="121992704"/>
        <c:axId val="121994240"/>
        <c:axId val="0"/>
      </c:bar3DChart>
      <c:catAx>
        <c:axId val="121992704"/>
        <c:scaling>
          <c:orientation val="minMax"/>
        </c:scaling>
        <c:delete val="0"/>
        <c:axPos val="b"/>
        <c:numFmt formatCode="General" sourceLinked="1"/>
        <c:majorTickMark val="out"/>
        <c:minorTickMark val="none"/>
        <c:tickLblPos val="nextTo"/>
        <c:txPr>
          <a:bodyPr/>
          <a:lstStyle/>
          <a:p>
            <a:pPr>
              <a:defRPr sz="2000"/>
            </a:pPr>
            <a:endParaRPr lang="ja-JP"/>
          </a:p>
        </c:txPr>
        <c:crossAx val="121994240"/>
        <c:crosses val="autoZero"/>
        <c:auto val="1"/>
        <c:lblAlgn val="ctr"/>
        <c:lblOffset val="100"/>
        <c:noMultiLvlLbl val="0"/>
      </c:catAx>
      <c:valAx>
        <c:axId val="121994240"/>
        <c:scaling>
          <c:orientation val="minMax"/>
        </c:scaling>
        <c:delete val="0"/>
        <c:axPos val="l"/>
        <c:majorGridlines/>
        <c:numFmt formatCode="General" sourceLinked="1"/>
        <c:majorTickMark val="out"/>
        <c:minorTickMark val="none"/>
        <c:tickLblPos val="nextTo"/>
        <c:txPr>
          <a:bodyPr/>
          <a:lstStyle/>
          <a:p>
            <a:pPr>
              <a:defRPr sz="2000" b="1"/>
            </a:pPr>
            <a:endParaRPr lang="ja-JP"/>
          </a:p>
        </c:txPr>
        <c:crossAx val="121992704"/>
        <c:crosses val="autoZero"/>
        <c:crossBetween val="between"/>
      </c:valAx>
      <c:spPr>
        <a:noFill/>
        <a:ln w="25400">
          <a:noFill/>
        </a:ln>
      </c:spPr>
    </c:plotArea>
    <c:legend>
      <c:legendPos val="r"/>
      <c:layout>
        <c:manualLayout>
          <c:xMode val="edge"/>
          <c:yMode val="edge"/>
          <c:x val="0.11968435131139275"/>
          <c:y val="0.22319947989318059"/>
          <c:w val="0.14318245266195495"/>
          <c:h val="0.25747464959311789"/>
        </c:manualLayout>
      </c:layout>
      <c:overlay val="0"/>
      <c:txPr>
        <a:bodyPr/>
        <a:lstStyle/>
        <a:p>
          <a:pPr>
            <a:defRPr sz="2000" b="1"/>
          </a:pPr>
          <a:endParaRPr lang="ja-JP"/>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chemeClr val="accent2"/>
            </a:solidFill>
          </c:spPr>
          <c:invertIfNegative val="0"/>
          <c:dPt>
            <c:idx val="0"/>
            <c:invertIfNegative val="0"/>
            <c:bubble3D val="0"/>
            <c:spPr>
              <a:solidFill>
                <a:schemeClr val="bg2">
                  <a:lumMod val="50000"/>
                </a:schemeClr>
              </a:solidFill>
              <a:ln>
                <a:solidFill>
                  <a:schemeClr val="accent1"/>
                </a:solidFill>
              </a:ln>
            </c:spPr>
          </c:dPt>
          <c:dPt>
            <c:idx val="1"/>
            <c:invertIfNegative val="0"/>
            <c:bubble3D val="0"/>
            <c:spPr>
              <a:solidFill>
                <a:schemeClr val="bg2">
                  <a:lumMod val="50000"/>
                </a:schemeClr>
              </a:solidFill>
            </c:spPr>
          </c:dPt>
          <c:dPt>
            <c:idx val="2"/>
            <c:invertIfNegative val="0"/>
            <c:bubble3D val="0"/>
            <c:spPr>
              <a:solidFill>
                <a:srgbClr val="FF0000"/>
              </a:solidFill>
            </c:spPr>
          </c:dPt>
          <c:cat>
            <c:strRef>
              <c:f>[Book1]Sheet1!$A$1:$A$3</c:f>
              <c:strCache>
                <c:ptCount val="3"/>
                <c:pt idx="0">
                  <c:v>アメリカ</c:v>
                </c:pt>
                <c:pt idx="1">
                  <c:v>EU</c:v>
                </c:pt>
                <c:pt idx="2">
                  <c:v>日本</c:v>
                </c:pt>
              </c:strCache>
            </c:strRef>
          </c:cat>
          <c:val>
            <c:numRef>
              <c:f>[Book1]Sheet1!$B$1:$B$3</c:f>
              <c:numCache>
                <c:formatCode>General</c:formatCode>
                <c:ptCount val="3"/>
                <c:pt idx="0">
                  <c:v>31</c:v>
                </c:pt>
                <c:pt idx="1">
                  <c:v>38</c:v>
                </c:pt>
                <c:pt idx="2">
                  <c:v>18</c:v>
                </c:pt>
              </c:numCache>
            </c:numRef>
          </c:val>
        </c:ser>
        <c:dLbls>
          <c:showLegendKey val="0"/>
          <c:showVal val="0"/>
          <c:showCatName val="0"/>
          <c:showSerName val="0"/>
          <c:showPercent val="0"/>
          <c:showBubbleSize val="0"/>
        </c:dLbls>
        <c:gapWidth val="150"/>
        <c:shape val="box"/>
        <c:axId val="121960704"/>
        <c:axId val="121647104"/>
        <c:axId val="0"/>
      </c:bar3DChart>
      <c:catAx>
        <c:axId val="121960704"/>
        <c:scaling>
          <c:orientation val="minMax"/>
        </c:scaling>
        <c:delete val="0"/>
        <c:axPos val="b"/>
        <c:majorTickMark val="out"/>
        <c:minorTickMark val="none"/>
        <c:tickLblPos val="nextTo"/>
        <c:txPr>
          <a:bodyPr/>
          <a:lstStyle/>
          <a:p>
            <a:pPr>
              <a:defRPr sz="2000"/>
            </a:pPr>
            <a:endParaRPr lang="ja-JP"/>
          </a:p>
        </c:txPr>
        <c:crossAx val="121647104"/>
        <c:crosses val="autoZero"/>
        <c:auto val="1"/>
        <c:lblAlgn val="ctr"/>
        <c:lblOffset val="100"/>
        <c:noMultiLvlLbl val="0"/>
      </c:catAx>
      <c:valAx>
        <c:axId val="121647104"/>
        <c:scaling>
          <c:orientation val="minMax"/>
        </c:scaling>
        <c:delete val="0"/>
        <c:axPos val="l"/>
        <c:majorGridlines/>
        <c:numFmt formatCode="General" sourceLinked="1"/>
        <c:majorTickMark val="out"/>
        <c:minorTickMark val="none"/>
        <c:tickLblPos val="nextTo"/>
        <c:txPr>
          <a:bodyPr/>
          <a:lstStyle/>
          <a:p>
            <a:pPr>
              <a:defRPr sz="2400"/>
            </a:pPr>
            <a:endParaRPr lang="ja-JP"/>
          </a:p>
        </c:txPr>
        <c:crossAx val="1219607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中学</a:t>
            </a:r>
            <a:r>
              <a:rPr lang="en-US" altLang="ja-JP"/>
              <a:t>3</a:t>
            </a:r>
            <a:r>
              <a:rPr lang="ja-JP" altLang="en-US"/>
              <a:t>年 生</a:t>
            </a:r>
          </a:p>
        </c:rich>
      </c:tx>
      <c:layout/>
      <c:overlay val="0"/>
    </c:title>
    <c:autoTitleDeleted val="0"/>
    <c:plotArea>
      <c:layout/>
      <c:pieChart>
        <c:varyColors val="1"/>
        <c:ser>
          <c:idx val="0"/>
          <c:order val="0"/>
          <c:tx>
            <c:strRef>
              <c:f>[学校歯科保健グラフ.xls]Sheet1!$D$22:$E$22</c:f>
              <c:strCache>
                <c:ptCount val="1"/>
                <c:pt idx="0">
                  <c:v>中学3年 人</c:v>
                </c:pt>
              </c:strCache>
            </c:strRef>
          </c:tx>
          <c:dLbls>
            <c:dLbl>
              <c:idx val="0"/>
              <c:delete val="1"/>
            </c:dLbl>
            <c:dLbl>
              <c:idx val="1"/>
              <c:layout>
                <c:manualLayout>
                  <c:x val="-4.0265770846553771E-2"/>
                  <c:y val="0.18771760318050323"/>
                </c:manualLayout>
              </c:layout>
              <c:showLegendKey val="0"/>
              <c:showVal val="0"/>
              <c:showCatName val="1"/>
              <c:showSerName val="0"/>
              <c:showPercent val="1"/>
              <c:showBubbleSize val="0"/>
            </c:dLbl>
            <c:dLbl>
              <c:idx val="4"/>
              <c:delete val="1"/>
            </c:dLbl>
            <c:txPr>
              <a:bodyPr/>
              <a:lstStyle/>
              <a:p>
                <a:pPr>
                  <a:defRPr sz="2400" b="1"/>
                </a:pPr>
                <a:endParaRPr lang="ja-JP"/>
              </a:p>
            </c:txPr>
            <c:showLegendKey val="0"/>
            <c:showVal val="0"/>
            <c:showCatName val="1"/>
            <c:showSerName val="0"/>
            <c:showPercent val="1"/>
            <c:showBubbleSize val="0"/>
            <c:showLeaderLines val="1"/>
          </c:dLbls>
          <c:cat>
            <c:strRef>
              <c:f>[学校歯科保健グラフ.xls]Sheet1!$F$21:$J$21</c:f>
              <c:strCache>
                <c:ptCount val="5"/>
                <c:pt idx="0">
                  <c:v>0回</c:v>
                </c:pt>
                <c:pt idx="1">
                  <c:v>1回</c:v>
                </c:pt>
                <c:pt idx="2">
                  <c:v>2回</c:v>
                </c:pt>
                <c:pt idx="3">
                  <c:v>3回</c:v>
                </c:pt>
                <c:pt idx="4">
                  <c:v>未記入</c:v>
                </c:pt>
              </c:strCache>
            </c:strRef>
          </c:cat>
          <c:val>
            <c:numRef>
              <c:f>[学校歯科保健グラフ.xls]Sheet1!$F$22:$J$22</c:f>
              <c:numCache>
                <c:formatCode>0_);[Red]\(0\)</c:formatCode>
                <c:ptCount val="5"/>
                <c:pt idx="0">
                  <c:v>1</c:v>
                </c:pt>
                <c:pt idx="1">
                  <c:v>9</c:v>
                </c:pt>
                <c:pt idx="2">
                  <c:v>118</c:v>
                </c:pt>
                <c:pt idx="3">
                  <c:v>141</c:v>
                </c:pt>
                <c:pt idx="4">
                  <c:v>1</c:v>
                </c:pt>
              </c:numCache>
            </c:numRef>
          </c:val>
        </c:ser>
        <c:ser>
          <c:idx val="1"/>
          <c:order val="1"/>
          <c:tx>
            <c:strRef>
              <c:f>[学校歯科保健グラフ.xls]Sheet1!$D$23:$E$23</c:f>
              <c:strCache>
                <c:ptCount val="1"/>
                <c:pt idx="0">
                  <c:v>中学3年 ％</c:v>
                </c:pt>
              </c:strCache>
            </c:strRef>
          </c:tx>
          <c:dLbls>
            <c:showLegendKey val="0"/>
            <c:showVal val="0"/>
            <c:showCatName val="1"/>
            <c:showSerName val="0"/>
            <c:showPercent val="1"/>
            <c:showBubbleSize val="0"/>
            <c:showLeaderLines val="1"/>
          </c:dLbls>
          <c:cat>
            <c:strRef>
              <c:f>[学校歯科保健グラフ.xls]Sheet1!$F$21:$J$21</c:f>
              <c:strCache>
                <c:ptCount val="5"/>
                <c:pt idx="0">
                  <c:v>0回</c:v>
                </c:pt>
                <c:pt idx="1">
                  <c:v>1回</c:v>
                </c:pt>
                <c:pt idx="2">
                  <c:v>2回</c:v>
                </c:pt>
                <c:pt idx="3">
                  <c:v>3回</c:v>
                </c:pt>
                <c:pt idx="4">
                  <c:v>未記入</c:v>
                </c:pt>
              </c:strCache>
            </c:strRef>
          </c:cat>
          <c:val>
            <c:numRef>
              <c:f>[学校歯科保健グラフ.xls]Sheet1!$F$23:$J$23</c:f>
              <c:numCache>
                <c:formatCode>0.0%</c:formatCode>
                <c:ptCount val="5"/>
                <c:pt idx="0">
                  <c:v>3.7037037037037038E-3</c:v>
                </c:pt>
                <c:pt idx="1">
                  <c:v>3.3333333333333333E-2</c:v>
                </c:pt>
                <c:pt idx="2">
                  <c:v>0.43703703703703706</c:v>
                </c:pt>
                <c:pt idx="3">
                  <c:v>0.52222222222222225</c:v>
                </c:pt>
                <c:pt idx="4">
                  <c:v>3.7037037037037038E-3</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dirty="0"/>
              <a:t>小学校</a:t>
            </a:r>
            <a:r>
              <a:rPr lang="en-US" altLang="ja-JP" dirty="0"/>
              <a:t>6</a:t>
            </a:r>
            <a:r>
              <a:rPr lang="ja-JP" altLang="en-US" dirty="0"/>
              <a:t>年 生</a:t>
            </a:r>
          </a:p>
        </c:rich>
      </c:tx>
      <c:layout/>
      <c:overlay val="0"/>
    </c:title>
    <c:autoTitleDeleted val="0"/>
    <c:plotArea>
      <c:layout>
        <c:manualLayout>
          <c:layoutTarget val="inner"/>
          <c:xMode val="edge"/>
          <c:yMode val="edge"/>
          <c:x val="0.12550569852021851"/>
          <c:y val="0.17624132402389783"/>
          <c:w val="0.79980017670691661"/>
          <c:h val="0.74296831687870302"/>
        </c:manualLayout>
      </c:layout>
      <c:pieChart>
        <c:varyColors val="1"/>
        <c:ser>
          <c:idx val="0"/>
          <c:order val="0"/>
          <c:tx>
            <c:strRef>
              <c:f>[学校歯科保健グラフ.xls]Sheet1!$D$30:$E$30</c:f>
              <c:strCache>
                <c:ptCount val="1"/>
                <c:pt idx="0">
                  <c:v>小学校6年 人</c:v>
                </c:pt>
              </c:strCache>
            </c:strRef>
          </c:tx>
          <c:dLbls>
            <c:dLbl>
              <c:idx val="0"/>
              <c:layout>
                <c:manualLayout>
                  <c:x val="-0.2214429953489406"/>
                  <c:y val="-0.23758531441025044"/>
                </c:manualLayout>
              </c:layout>
              <c:showLegendKey val="0"/>
              <c:showVal val="0"/>
              <c:showCatName val="1"/>
              <c:showSerName val="0"/>
              <c:showPercent val="1"/>
              <c:showBubbleSize val="0"/>
            </c:dLbl>
            <c:dLbl>
              <c:idx val="1"/>
              <c:layout>
                <c:manualLayout>
                  <c:x val="0.15247306330886479"/>
                  <c:y val="0.20972865604058544"/>
                </c:manualLayout>
              </c:layout>
              <c:tx>
                <c:rich>
                  <a:bodyPr/>
                  <a:lstStyle/>
                  <a:p>
                    <a:r>
                      <a:rPr lang="ja-JP" altLang="en-US" sz="1800" b="1" dirty="0"/>
                      <a:t>ときどき</a:t>
                    </a:r>
                    <a:r>
                      <a:rPr lang="ja-JP" altLang="en-US" b="1" dirty="0"/>
                      <a:t>
</a:t>
                    </a:r>
                    <a:r>
                      <a:rPr lang="en-US" altLang="ja-JP" b="1" dirty="0"/>
                      <a:t>16%</a:t>
                    </a:r>
                    <a:endParaRPr lang="en-US" altLang="ja-JP" dirty="0"/>
                  </a:p>
                </c:rich>
              </c:tx>
              <c:showLegendKey val="0"/>
              <c:showVal val="0"/>
              <c:showCatName val="1"/>
              <c:showSerName val="0"/>
              <c:showPercent val="1"/>
              <c:showBubbleSize val="0"/>
            </c:dLbl>
            <c:dLbl>
              <c:idx val="2"/>
              <c:layout>
                <c:manualLayout>
                  <c:x val="9.9372857150795454E-2"/>
                  <c:y val="0.10292446080673286"/>
                </c:manualLayout>
              </c:layout>
              <c:tx>
                <c:rich>
                  <a:bodyPr/>
                  <a:lstStyle/>
                  <a:p>
                    <a:r>
                      <a:rPr lang="ja-JP" altLang="en-US" sz="1600" b="1" dirty="0"/>
                      <a:t>使わない</a:t>
                    </a:r>
                    <a:r>
                      <a:rPr lang="ja-JP" altLang="en-US" b="1" dirty="0"/>
                      <a:t>
</a:t>
                    </a:r>
                    <a:r>
                      <a:rPr lang="en-US" altLang="ja-JP" b="1" dirty="0"/>
                      <a:t>3%</a:t>
                    </a:r>
                    <a:endParaRPr lang="en-US" altLang="ja-JP" dirty="0"/>
                  </a:p>
                </c:rich>
              </c:tx>
              <c:showLegendKey val="0"/>
              <c:showVal val="0"/>
              <c:showCatName val="1"/>
              <c:showSerName val="0"/>
              <c:showPercent val="1"/>
              <c:showBubbleSize val="0"/>
            </c:dLbl>
            <c:dLbl>
              <c:idx val="3"/>
              <c:delete val="1"/>
            </c:dLbl>
            <c:txPr>
              <a:bodyPr/>
              <a:lstStyle/>
              <a:p>
                <a:pPr>
                  <a:defRPr sz="2400" b="1"/>
                </a:pPr>
                <a:endParaRPr lang="ja-JP"/>
              </a:p>
            </c:txPr>
            <c:showLegendKey val="0"/>
            <c:showVal val="0"/>
            <c:showCatName val="1"/>
            <c:showSerName val="0"/>
            <c:showPercent val="1"/>
            <c:showBubbleSize val="0"/>
            <c:showLeaderLines val="0"/>
          </c:dLbls>
          <c:cat>
            <c:strRef>
              <c:f>[学校歯科保健グラフ.xls]Sheet1!$F$29:$I$29</c:f>
              <c:strCache>
                <c:ptCount val="4"/>
                <c:pt idx="0">
                  <c:v>毎日</c:v>
                </c:pt>
                <c:pt idx="1">
                  <c:v>ときどき</c:v>
                </c:pt>
                <c:pt idx="2">
                  <c:v>使わない</c:v>
                </c:pt>
                <c:pt idx="3">
                  <c:v>未記入</c:v>
                </c:pt>
              </c:strCache>
            </c:strRef>
          </c:cat>
          <c:val>
            <c:numRef>
              <c:f>[学校歯科保健グラフ.xls]Sheet1!$F$30:$I$30</c:f>
              <c:numCache>
                <c:formatCode>0_);[Red]\(0\)</c:formatCode>
                <c:ptCount val="4"/>
                <c:pt idx="0">
                  <c:v>197</c:v>
                </c:pt>
                <c:pt idx="1">
                  <c:v>39</c:v>
                </c:pt>
                <c:pt idx="2">
                  <c:v>7</c:v>
                </c:pt>
                <c:pt idx="3">
                  <c:v>1</c:v>
                </c:pt>
              </c:numCache>
            </c:numRef>
          </c:val>
        </c:ser>
        <c:ser>
          <c:idx val="1"/>
          <c:order val="1"/>
          <c:tx>
            <c:strRef>
              <c:f>[学校歯科保健グラフ.xls]Sheet1!$D$31:$E$31</c:f>
              <c:strCache>
                <c:ptCount val="1"/>
                <c:pt idx="0">
                  <c:v>小学校6年 ％</c:v>
                </c:pt>
              </c:strCache>
            </c:strRef>
          </c:tx>
          <c:cat>
            <c:strRef>
              <c:f>[学校歯科保健グラフ.xls]Sheet1!$F$29:$I$29</c:f>
              <c:strCache>
                <c:ptCount val="4"/>
                <c:pt idx="0">
                  <c:v>毎日</c:v>
                </c:pt>
                <c:pt idx="1">
                  <c:v>ときどき</c:v>
                </c:pt>
                <c:pt idx="2">
                  <c:v>使わない</c:v>
                </c:pt>
                <c:pt idx="3">
                  <c:v>未記入</c:v>
                </c:pt>
              </c:strCache>
            </c:strRef>
          </c:cat>
          <c:val>
            <c:numRef>
              <c:f>[学校歯科保健グラフ.xls]Sheet1!$F$31:$I$31</c:f>
              <c:numCache>
                <c:formatCode>0.0%</c:formatCode>
                <c:ptCount val="4"/>
                <c:pt idx="0">
                  <c:v>0.80737704918032782</c:v>
                </c:pt>
                <c:pt idx="1">
                  <c:v>0.1598360655737705</c:v>
                </c:pt>
                <c:pt idx="2">
                  <c:v>2.8688524590163935E-2</c:v>
                </c:pt>
                <c:pt idx="3">
                  <c:v>4.0983606557377051E-3</c:v>
                </c:pt>
              </c:numCache>
            </c:numRef>
          </c:val>
        </c:ser>
        <c:dLbls>
          <c:showLegendKey val="0"/>
          <c:showVal val="0"/>
          <c:showCatName val="1"/>
          <c:showSerName val="0"/>
          <c:showPercent val="1"/>
          <c:showBubbleSize val="0"/>
          <c:showLeaderLines val="0"/>
        </c:dLbls>
        <c:firstSliceAng val="0"/>
      </c:pieChart>
      <c:spPr>
        <a:noFill/>
        <a:ln w="25400">
          <a:noFill/>
        </a:ln>
      </c:spPr>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中学</a:t>
            </a:r>
            <a:r>
              <a:rPr lang="en-US" altLang="ja-JP"/>
              <a:t>3</a:t>
            </a:r>
            <a:r>
              <a:rPr lang="ja-JP" altLang="en-US"/>
              <a:t>年 生　</a:t>
            </a:r>
          </a:p>
        </c:rich>
      </c:tx>
      <c:layout/>
      <c:overlay val="0"/>
    </c:title>
    <c:autoTitleDeleted val="0"/>
    <c:plotArea>
      <c:layout/>
      <c:pieChart>
        <c:varyColors val="1"/>
        <c:ser>
          <c:idx val="0"/>
          <c:order val="0"/>
          <c:tx>
            <c:strRef>
              <c:f>[学校歯科保健グラフ.xls]Sheet1!$D$33:$E$33</c:f>
              <c:strCache>
                <c:ptCount val="1"/>
                <c:pt idx="0">
                  <c:v>中学3年 人</c:v>
                </c:pt>
              </c:strCache>
            </c:strRef>
          </c:tx>
          <c:dLbls>
            <c:dLbl>
              <c:idx val="0"/>
              <c:layout>
                <c:manualLayout>
                  <c:x val="-4.3432556457945352E-2"/>
                  <c:y val="-0.23297286486153837"/>
                </c:manualLayout>
              </c:layout>
              <c:showLegendKey val="0"/>
              <c:showVal val="0"/>
              <c:showCatName val="1"/>
              <c:showSerName val="0"/>
              <c:showPercent val="1"/>
              <c:showBubbleSize val="0"/>
            </c:dLbl>
            <c:dLbl>
              <c:idx val="1"/>
              <c:layout>
                <c:manualLayout>
                  <c:x val="4.3709832617468119E-3"/>
                  <c:y val="0.11947872824361332"/>
                </c:manualLayout>
              </c:layout>
              <c:tx>
                <c:rich>
                  <a:bodyPr/>
                  <a:lstStyle/>
                  <a:p>
                    <a:r>
                      <a:rPr lang="ja-JP" altLang="en-US" sz="1600" dirty="0"/>
                      <a:t>ときどき</a:t>
                    </a:r>
                    <a:r>
                      <a:rPr lang="ja-JP" altLang="en-US" dirty="0"/>
                      <a:t>
</a:t>
                    </a:r>
                    <a:r>
                      <a:rPr lang="en-US" altLang="ja-JP" dirty="0"/>
                      <a:t>5%</a:t>
                    </a:r>
                    <a:endParaRPr lang="ja-JP" altLang="en-US" dirty="0"/>
                  </a:p>
                </c:rich>
              </c:tx>
              <c:showLegendKey val="0"/>
              <c:showVal val="0"/>
              <c:showCatName val="1"/>
              <c:showSerName val="0"/>
              <c:showPercent val="1"/>
              <c:showBubbleSize val="0"/>
            </c:dLbl>
            <c:dLbl>
              <c:idx val="2"/>
              <c:delete val="1"/>
            </c:dLbl>
            <c:dLbl>
              <c:idx val="3"/>
              <c:delete val="1"/>
            </c:dLbl>
            <c:txPr>
              <a:bodyPr/>
              <a:lstStyle/>
              <a:p>
                <a:pPr>
                  <a:defRPr sz="2400"/>
                </a:pPr>
                <a:endParaRPr lang="ja-JP"/>
              </a:p>
            </c:txPr>
            <c:showLegendKey val="0"/>
            <c:showVal val="0"/>
            <c:showCatName val="1"/>
            <c:showSerName val="0"/>
            <c:showPercent val="1"/>
            <c:showBubbleSize val="0"/>
            <c:showLeaderLines val="1"/>
          </c:dLbls>
          <c:cat>
            <c:strRef>
              <c:f>[学校歯科保健グラフ.xls]Sheet1!$F$32:$I$32</c:f>
              <c:strCache>
                <c:ptCount val="4"/>
                <c:pt idx="0">
                  <c:v>毎日</c:v>
                </c:pt>
                <c:pt idx="1">
                  <c:v>ときどき</c:v>
                </c:pt>
                <c:pt idx="2">
                  <c:v>使わない</c:v>
                </c:pt>
                <c:pt idx="3">
                  <c:v>未記入</c:v>
                </c:pt>
              </c:strCache>
            </c:strRef>
          </c:cat>
          <c:val>
            <c:numRef>
              <c:f>[学校歯科保健グラフ.xls]Sheet1!$F$33:$I$33</c:f>
              <c:numCache>
                <c:formatCode>0_);[Red]\(0\)</c:formatCode>
                <c:ptCount val="4"/>
                <c:pt idx="0">
                  <c:v>255</c:v>
                </c:pt>
                <c:pt idx="1">
                  <c:v>12</c:v>
                </c:pt>
                <c:pt idx="2">
                  <c:v>1</c:v>
                </c:pt>
                <c:pt idx="3">
                  <c:v>2</c:v>
                </c:pt>
              </c:numCache>
            </c:numRef>
          </c:val>
        </c:ser>
        <c:ser>
          <c:idx val="1"/>
          <c:order val="1"/>
          <c:tx>
            <c:strRef>
              <c:f>[学校歯科保健グラフ.xls]Sheet1!$D$34:$E$34</c:f>
              <c:strCache>
                <c:ptCount val="1"/>
                <c:pt idx="0">
                  <c:v>中学3年 ％</c:v>
                </c:pt>
              </c:strCache>
            </c:strRef>
          </c:tx>
          <c:dLbls>
            <c:showLegendKey val="0"/>
            <c:showVal val="0"/>
            <c:showCatName val="1"/>
            <c:showSerName val="0"/>
            <c:showPercent val="1"/>
            <c:showBubbleSize val="0"/>
            <c:showLeaderLines val="1"/>
          </c:dLbls>
          <c:cat>
            <c:strRef>
              <c:f>[学校歯科保健グラフ.xls]Sheet1!$F$32:$I$32</c:f>
              <c:strCache>
                <c:ptCount val="4"/>
                <c:pt idx="0">
                  <c:v>毎日</c:v>
                </c:pt>
                <c:pt idx="1">
                  <c:v>ときどき</c:v>
                </c:pt>
                <c:pt idx="2">
                  <c:v>使わない</c:v>
                </c:pt>
                <c:pt idx="3">
                  <c:v>未記入</c:v>
                </c:pt>
              </c:strCache>
            </c:strRef>
          </c:cat>
          <c:val>
            <c:numRef>
              <c:f>[学校歯科保健グラフ.xls]Sheet1!$F$34:$I$34</c:f>
              <c:numCache>
                <c:formatCode>0.0%</c:formatCode>
                <c:ptCount val="4"/>
                <c:pt idx="0">
                  <c:v>0.94444444444444442</c:v>
                </c:pt>
                <c:pt idx="1">
                  <c:v>4.4444444444444446E-2</c:v>
                </c:pt>
                <c:pt idx="2">
                  <c:v>3.7037037037037038E-3</c:v>
                </c:pt>
                <c:pt idx="3">
                  <c:v>7.4074074074074077E-3</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ja-JP"/>
              <a:t>中学</a:t>
            </a:r>
            <a:r>
              <a:rPr lang="en-US"/>
              <a:t>3</a:t>
            </a:r>
            <a:r>
              <a:rPr lang="ja-JP"/>
              <a:t>年 生</a:t>
            </a:r>
          </a:p>
        </c:rich>
      </c:tx>
      <c:layout/>
      <c:overlay val="0"/>
    </c:title>
    <c:autoTitleDeleted val="0"/>
    <c:plotArea>
      <c:layout/>
      <c:pieChart>
        <c:varyColors val="1"/>
        <c:ser>
          <c:idx val="0"/>
          <c:order val="0"/>
          <c:tx>
            <c:strRef>
              <c:f>[学校歯科保健グラフ.xls]Sheet1!$D$44:$E$44</c:f>
              <c:strCache>
                <c:ptCount val="1"/>
                <c:pt idx="0">
                  <c:v>中学3年 人</c:v>
                </c:pt>
              </c:strCache>
            </c:strRef>
          </c:tx>
          <c:dPt>
            <c:idx val="0"/>
            <c:bubble3D val="0"/>
            <c:spPr>
              <a:solidFill>
                <a:srgbClr val="0070C0"/>
              </a:solidFill>
            </c:spPr>
          </c:dPt>
          <c:dPt>
            <c:idx val="1"/>
            <c:bubble3D val="0"/>
            <c:explosion val="1"/>
            <c:spPr>
              <a:solidFill>
                <a:srgbClr val="B4DCFA">
                  <a:lumMod val="90000"/>
                </a:srgbClr>
              </a:solidFill>
            </c:spPr>
          </c:dPt>
          <c:dPt>
            <c:idx val="2"/>
            <c:bubble3D val="0"/>
            <c:spPr>
              <a:solidFill>
                <a:srgbClr val="F14124">
                  <a:lumMod val="75000"/>
                </a:srgbClr>
              </a:solidFill>
            </c:spPr>
          </c:dPt>
          <c:dPt>
            <c:idx val="3"/>
            <c:bubble3D val="0"/>
            <c:spPr>
              <a:solidFill>
                <a:srgbClr val="F14124"/>
              </a:solidFill>
            </c:spPr>
          </c:dPt>
          <c:dLbls>
            <c:dLbl>
              <c:idx val="0"/>
              <c:layout>
                <c:manualLayout>
                  <c:x val="-3.1393169120568526E-2"/>
                  <c:y val="0.10555434918005743"/>
                </c:manualLayout>
              </c:layout>
              <c:tx>
                <c:rich>
                  <a:bodyPr/>
                  <a:lstStyle/>
                  <a:p>
                    <a:r>
                      <a:rPr lang="ja-JP" altLang="en-US" sz="1600" b="1" dirty="0" smtClean="0"/>
                      <a:t>とても</a:t>
                    </a:r>
                    <a:endParaRPr lang="en-US" altLang="ja-JP" sz="1600" b="1" dirty="0" smtClean="0"/>
                  </a:p>
                  <a:p>
                    <a:r>
                      <a:rPr lang="ja-JP" altLang="en-US" sz="1600" b="1" dirty="0" smtClean="0"/>
                      <a:t>ある</a:t>
                    </a:r>
                    <a:r>
                      <a:rPr lang="ja-JP" altLang="en-US" b="1" dirty="0"/>
                      <a:t>
</a:t>
                    </a:r>
                    <a:r>
                      <a:rPr lang="en-US" altLang="ja-JP" b="1" dirty="0"/>
                      <a:t>6%</a:t>
                    </a:r>
                    <a:endParaRPr lang="en-US" altLang="ja-JP" dirty="0"/>
                  </a:p>
                </c:rich>
              </c:tx>
              <c:showLegendKey val="0"/>
              <c:showVal val="0"/>
              <c:showCatName val="1"/>
              <c:showSerName val="0"/>
              <c:showPercent val="1"/>
              <c:showBubbleSize val="0"/>
            </c:dLbl>
            <c:dLbl>
              <c:idx val="1"/>
              <c:layout/>
              <c:tx>
                <c:rich>
                  <a:bodyPr/>
                  <a:lstStyle/>
                  <a:p>
                    <a:r>
                      <a:rPr lang="ja-JP" altLang="en-US" smtClean="0"/>
                      <a:t>ある</a:t>
                    </a:r>
                    <a:r>
                      <a:rPr lang="ja-JP" altLang="en-US"/>
                      <a:t>
</a:t>
                    </a:r>
                    <a:r>
                      <a:rPr lang="en-US" altLang="ja-JP" dirty="0"/>
                      <a:t>51%</a:t>
                    </a:r>
                  </a:p>
                </c:rich>
              </c:tx>
              <c:showLegendKey val="0"/>
              <c:showVal val="0"/>
              <c:showCatName val="1"/>
              <c:showSerName val="0"/>
              <c:showPercent val="1"/>
              <c:showBubbleSize val="0"/>
            </c:dLbl>
            <c:dLbl>
              <c:idx val="2"/>
              <c:layout/>
              <c:tx>
                <c:rich>
                  <a:bodyPr/>
                  <a:lstStyle/>
                  <a:p>
                    <a:r>
                      <a:rPr lang="ja-JP" altLang="en-US" sz="1600" b="1" dirty="0" smtClean="0"/>
                      <a:t>あまり</a:t>
                    </a:r>
                    <a:endParaRPr lang="en-US" altLang="ja-JP" sz="1600" b="1" dirty="0" smtClean="0"/>
                  </a:p>
                  <a:p>
                    <a:r>
                      <a:rPr lang="ja-JP" altLang="en-US" sz="1600" b="1" dirty="0" smtClean="0"/>
                      <a:t>ない</a:t>
                    </a:r>
                    <a:r>
                      <a:rPr lang="ja-JP" altLang="en-US" b="1" dirty="0"/>
                      <a:t>
</a:t>
                    </a:r>
                    <a:r>
                      <a:rPr lang="en-US" altLang="ja-JP" b="1" dirty="0"/>
                      <a:t>39%</a:t>
                    </a:r>
                    <a:endParaRPr lang="ja-JP" altLang="en-US" dirty="0"/>
                  </a:p>
                </c:rich>
              </c:tx>
              <c:showLegendKey val="0"/>
              <c:showVal val="0"/>
              <c:showCatName val="1"/>
              <c:showSerName val="0"/>
              <c:showPercent val="1"/>
              <c:showBubbleSize val="0"/>
            </c:dLbl>
            <c:dLbl>
              <c:idx val="3"/>
              <c:layout>
                <c:manualLayout>
                  <c:x val="-0.20690332900864125"/>
                  <c:y val="3.0731013052421784E-2"/>
                </c:manualLayout>
              </c:layout>
              <c:tx>
                <c:rich>
                  <a:bodyPr/>
                  <a:lstStyle/>
                  <a:p>
                    <a:r>
                      <a:rPr lang="ja-JP" altLang="en-US" sz="1600" b="1" dirty="0"/>
                      <a:t>まったくない</a:t>
                    </a:r>
                    <a:r>
                      <a:rPr lang="ja-JP" altLang="en-US" b="1" dirty="0"/>
                      <a:t>
</a:t>
                    </a:r>
                    <a:r>
                      <a:rPr lang="en-US" altLang="ja-JP" b="1" dirty="0"/>
                      <a:t>3%</a:t>
                    </a:r>
                    <a:endParaRPr lang="ja-JP" altLang="en-US" dirty="0"/>
                  </a:p>
                </c:rich>
              </c:tx>
              <c:showLegendKey val="0"/>
              <c:showVal val="0"/>
              <c:showCatName val="1"/>
              <c:showSerName val="0"/>
              <c:showPercent val="1"/>
              <c:showBubbleSize val="0"/>
            </c:dLbl>
            <c:dLbl>
              <c:idx val="4"/>
              <c:delete val="1"/>
            </c:dLbl>
            <c:txPr>
              <a:bodyPr/>
              <a:lstStyle/>
              <a:p>
                <a:pPr>
                  <a:defRPr sz="2400" b="1"/>
                </a:pPr>
                <a:endParaRPr lang="ja-JP"/>
              </a:p>
            </c:txPr>
            <c:showLegendKey val="0"/>
            <c:showVal val="0"/>
            <c:showCatName val="1"/>
            <c:showSerName val="0"/>
            <c:showPercent val="1"/>
            <c:showBubbleSize val="0"/>
            <c:showLeaderLines val="1"/>
          </c:dLbls>
          <c:cat>
            <c:strRef>
              <c:f>[学校歯科保健グラフ.xls]Sheet1!$F$43:$J$43</c:f>
              <c:strCache>
                <c:ptCount val="5"/>
                <c:pt idx="0">
                  <c:v>とてもある</c:v>
                </c:pt>
                <c:pt idx="1">
                  <c:v>有る</c:v>
                </c:pt>
                <c:pt idx="2">
                  <c:v>あまりない</c:v>
                </c:pt>
                <c:pt idx="3">
                  <c:v>まったくない</c:v>
                </c:pt>
                <c:pt idx="4">
                  <c:v>未記入</c:v>
                </c:pt>
              </c:strCache>
            </c:strRef>
          </c:cat>
          <c:val>
            <c:numRef>
              <c:f>[学校歯科保健グラフ.xls]Sheet1!$F$44:$J$44</c:f>
              <c:numCache>
                <c:formatCode>0_);[Red]\(0\)</c:formatCode>
                <c:ptCount val="5"/>
                <c:pt idx="0">
                  <c:v>17</c:v>
                </c:pt>
                <c:pt idx="1">
                  <c:v>137</c:v>
                </c:pt>
                <c:pt idx="2">
                  <c:v>106</c:v>
                </c:pt>
                <c:pt idx="3">
                  <c:v>7</c:v>
                </c:pt>
                <c:pt idx="4">
                  <c:v>3</c:v>
                </c:pt>
              </c:numCache>
            </c:numRef>
          </c:val>
        </c:ser>
        <c:ser>
          <c:idx val="1"/>
          <c:order val="1"/>
          <c:tx>
            <c:strRef>
              <c:f>[学校歯科保健グラフ.xls]Sheet1!$D$45:$E$45</c:f>
              <c:strCache>
                <c:ptCount val="1"/>
                <c:pt idx="0">
                  <c:v>中学3年 ％</c:v>
                </c:pt>
              </c:strCache>
            </c:strRef>
          </c:tx>
          <c:dLbls>
            <c:showLegendKey val="0"/>
            <c:showVal val="0"/>
            <c:showCatName val="1"/>
            <c:showSerName val="0"/>
            <c:showPercent val="1"/>
            <c:showBubbleSize val="0"/>
            <c:showLeaderLines val="1"/>
          </c:dLbls>
          <c:cat>
            <c:strRef>
              <c:f>[学校歯科保健グラフ.xls]Sheet1!$F$43:$J$43</c:f>
              <c:strCache>
                <c:ptCount val="5"/>
                <c:pt idx="0">
                  <c:v>とてもある</c:v>
                </c:pt>
                <c:pt idx="1">
                  <c:v>有る</c:v>
                </c:pt>
                <c:pt idx="2">
                  <c:v>あまりない</c:v>
                </c:pt>
                <c:pt idx="3">
                  <c:v>まったくない</c:v>
                </c:pt>
                <c:pt idx="4">
                  <c:v>未記入</c:v>
                </c:pt>
              </c:strCache>
            </c:strRef>
          </c:cat>
          <c:val>
            <c:numRef>
              <c:f>[学校歯科保健グラフ.xls]Sheet1!$F$45:$J$45</c:f>
              <c:numCache>
                <c:formatCode>0.0%</c:formatCode>
                <c:ptCount val="5"/>
                <c:pt idx="0">
                  <c:v>6.2962962962962957E-2</c:v>
                </c:pt>
                <c:pt idx="1">
                  <c:v>0.50740740740740742</c:v>
                </c:pt>
                <c:pt idx="2">
                  <c:v>0.3925925925925926</c:v>
                </c:pt>
                <c:pt idx="3">
                  <c:v>2.5925925925925925E-2</c:v>
                </c:pt>
                <c:pt idx="4">
                  <c:v>1.1111111111111112E-2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小学校</a:t>
            </a:r>
            <a:r>
              <a:rPr lang="en-US" altLang="ja-JP"/>
              <a:t>6</a:t>
            </a:r>
            <a:r>
              <a:rPr lang="ja-JP" altLang="en-US"/>
              <a:t>年 生</a:t>
            </a:r>
          </a:p>
        </c:rich>
      </c:tx>
      <c:layout/>
      <c:overlay val="0"/>
    </c:title>
    <c:autoTitleDeleted val="0"/>
    <c:plotArea>
      <c:layout/>
      <c:pieChart>
        <c:varyColors val="1"/>
        <c:ser>
          <c:idx val="0"/>
          <c:order val="0"/>
          <c:tx>
            <c:strRef>
              <c:f>[学校歯科保健グラフ.xls]Sheet1!$D$41:$E$41</c:f>
              <c:strCache>
                <c:ptCount val="1"/>
                <c:pt idx="0">
                  <c:v>小学校6年 人</c:v>
                </c:pt>
              </c:strCache>
            </c:strRef>
          </c:tx>
          <c:dPt>
            <c:idx val="0"/>
            <c:bubble3D val="0"/>
            <c:spPr>
              <a:solidFill>
                <a:srgbClr val="B4DCFA">
                  <a:lumMod val="50000"/>
                </a:srgbClr>
              </a:solidFill>
            </c:spPr>
          </c:dPt>
          <c:dPt>
            <c:idx val="1"/>
            <c:bubble3D val="0"/>
            <c:spPr>
              <a:solidFill>
                <a:srgbClr val="B4DCFA">
                  <a:lumMod val="75000"/>
                </a:srgbClr>
              </a:solidFill>
            </c:spPr>
          </c:dPt>
          <c:dPt>
            <c:idx val="2"/>
            <c:bubble3D val="0"/>
            <c:spPr>
              <a:solidFill>
                <a:srgbClr val="F14124">
                  <a:lumMod val="75000"/>
                </a:srgbClr>
              </a:solidFill>
            </c:spPr>
          </c:dPt>
          <c:dPt>
            <c:idx val="3"/>
            <c:bubble3D val="0"/>
            <c:spPr>
              <a:solidFill>
                <a:srgbClr val="F14124"/>
              </a:solidFill>
            </c:spPr>
          </c:dPt>
          <c:dLbls>
            <c:dLbl>
              <c:idx val="0"/>
              <c:layout>
                <c:manualLayout>
                  <c:x val="-0.16085911772707978"/>
                  <c:y val="0.20961791221083417"/>
                </c:manualLayout>
              </c:layout>
              <c:tx>
                <c:rich>
                  <a:bodyPr/>
                  <a:lstStyle/>
                  <a:p>
                    <a:r>
                      <a:rPr lang="ja-JP" altLang="en-US" sz="1600" b="1" dirty="0" smtClean="0"/>
                      <a:t>とても</a:t>
                    </a:r>
                    <a:endParaRPr lang="en-US" altLang="ja-JP" sz="1600" b="1" dirty="0" smtClean="0"/>
                  </a:p>
                  <a:p>
                    <a:r>
                      <a:rPr lang="ja-JP" altLang="en-US" sz="1600" b="1" dirty="0" smtClean="0"/>
                      <a:t>ある</a:t>
                    </a:r>
                    <a:r>
                      <a:rPr lang="ja-JP" altLang="en-US" b="1" dirty="0"/>
                      <a:t>
</a:t>
                    </a:r>
                    <a:r>
                      <a:rPr lang="en-US" altLang="ja-JP" b="1" dirty="0"/>
                      <a:t>21%</a:t>
                    </a:r>
                    <a:endParaRPr lang="en-US" altLang="ja-JP" dirty="0"/>
                  </a:p>
                </c:rich>
              </c:tx>
              <c:showLegendKey val="0"/>
              <c:showVal val="0"/>
              <c:showCatName val="1"/>
              <c:showSerName val="0"/>
              <c:showPercent val="1"/>
              <c:showBubbleSize val="0"/>
            </c:dLbl>
            <c:dLbl>
              <c:idx val="1"/>
              <c:layout/>
              <c:tx>
                <c:rich>
                  <a:bodyPr/>
                  <a:lstStyle/>
                  <a:p>
                    <a:r>
                      <a:rPr lang="ja-JP" altLang="en-US" smtClean="0"/>
                      <a:t>ある</a:t>
                    </a:r>
                    <a:r>
                      <a:rPr lang="ja-JP" altLang="en-US"/>
                      <a:t>
</a:t>
                    </a:r>
                    <a:r>
                      <a:rPr lang="en-US" altLang="ja-JP" dirty="0"/>
                      <a:t>53%</a:t>
                    </a:r>
                  </a:p>
                </c:rich>
              </c:tx>
              <c:showLegendKey val="0"/>
              <c:showVal val="0"/>
              <c:showCatName val="1"/>
              <c:showSerName val="0"/>
              <c:showPercent val="1"/>
              <c:showBubbleSize val="0"/>
            </c:dLbl>
            <c:dLbl>
              <c:idx val="2"/>
              <c:layout>
                <c:manualLayout>
                  <c:x val="0.22289428260361904"/>
                  <c:y val="0.20792986055234541"/>
                </c:manualLayout>
              </c:layout>
              <c:tx>
                <c:rich>
                  <a:bodyPr/>
                  <a:lstStyle/>
                  <a:p>
                    <a:r>
                      <a:rPr lang="ja-JP" altLang="en-US" sz="1600" b="1" dirty="0" smtClean="0"/>
                      <a:t>あまり</a:t>
                    </a:r>
                    <a:endParaRPr lang="en-US" altLang="ja-JP" sz="1600" b="1" dirty="0" smtClean="0"/>
                  </a:p>
                  <a:p>
                    <a:r>
                      <a:rPr lang="ja-JP" altLang="en-US" sz="1600" b="1" dirty="0" smtClean="0"/>
                      <a:t>ない</a:t>
                    </a:r>
                    <a:r>
                      <a:rPr lang="ja-JP" altLang="en-US" b="1" dirty="0"/>
                      <a:t>
</a:t>
                    </a:r>
                    <a:r>
                      <a:rPr lang="en-US" altLang="ja-JP" b="1" dirty="0"/>
                      <a:t>24%</a:t>
                    </a:r>
                    <a:endParaRPr lang="ja-JP" altLang="en-US" dirty="0"/>
                  </a:p>
                </c:rich>
              </c:tx>
              <c:showLegendKey val="0"/>
              <c:showVal val="0"/>
              <c:showCatName val="1"/>
              <c:showSerName val="0"/>
              <c:showPercent val="1"/>
              <c:showBubbleSize val="0"/>
            </c:dLbl>
            <c:dLbl>
              <c:idx val="3"/>
              <c:layout/>
              <c:tx>
                <c:rich>
                  <a:bodyPr/>
                  <a:lstStyle/>
                  <a:p>
                    <a:r>
                      <a:rPr lang="ja-JP" altLang="en-US" sz="1600" b="1" dirty="0"/>
                      <a:t>まったくない</a:t>
                    </a:r>
                    <a:r>
                      <a:rPr lang="ja-JP" altLang="en-US" b="1" dirty="0"/>
                      <a:t>
</a:t>
                    </a:r>
                    <a:r>
                      <a:rPr lang="en-US" altLang="ja-JP" b="1" dirty="0"/>
                      <a:t>2%</a:t>
                    </a:r>
                    <a:endParaRPr lang="en-US" altLang="ja-JP" dirty="0"/>
                  </a:p>
                </c:rich>
              </c:tx>
              <c:showLegendKey val="0"/>
              <c:showVal val="0"/>
              <c:showCatName val="1"/>
              <c:showSerName val="0"/>
              <c:showPercent val="1"/>
              <c:showBubbleSize val="0"/>
            </c:dLbl>
            <c:dLbl>
              <c:idx val="4"/>
              <c:delete val="1"/>
            </c:dLbl>
            <c:txPr>
              <a:bodyPr/>
              <a:lstStyle/>
              <a:p>
                <a:pPr>
                  <a:defRPr sz="2400" b="1"/>
                </a:pPr>
                <a:endParaRPr lang="ja-JP"/>
              </a:p>
            </c:txPr>
            <c:showLegendKey val="0"/>
            <c:showVal val="0"/>
            <c:showCatName val="1"/>
            <c:showSerName val="0"/>
            <c:showPercent val="1"/>
            <c:showBubbleSize val="0"/>
            <c:showLeaderLines val="1"/>
          </c:dLbls>
          <c:cat>
            <c:strRef>
              <c:f>[学校歯科保健グラフ.xls]Sheet1!$F$40:$J$40</c:f>
              <c:strCache>
                <c:ptCount val="5"/>
                <c:pt idx="0">
                  <c:v>とてもある</c:v>
                </c:pt>
                <c:pt idx="1">
                  <c:v>有る</c:v>
                </c:pt>
                <c:pt idx="2">
                  <c:v>あまりない</c:v>
                </c:pt>
                <c:pt idx="3">
                  <c:v>まったくない</c:v>
                </c:pt>
                <c:pt idx="4">
                  <c:v>未記入</c:v>
                </c:pt>
              </c:strCache>
            </c:strRef>
          </c:cat>
          <c:val>
            <c:numRef>
              <c:f>[学校歯科保健グラフ.xls]Sheet1!$F$41:$J$41</c:f>
              <c:numCache>
                <c:formatCode>0_);[Red]\(0\)</c:formatCode>
                <c:ptCount val="5"/>
                <c:pt idx="0">
                  <c:v>52</c:v>
                </c:pt>
                <c:pt idx="1">
                  <c:v>128</c:v>
                </c:pt>
                <c:pt idx="2">
                  <c:v>58</c:v>
                </c:pt>
                <c:pt idx="3">
                  <c:v>5</c:v>
                </c:pt>
                <c:pt idx="4">
                  <c:v>1</c:v>
                </c:pt>
              </c:numCache>
            </c:numRef>
          </c:val>
        </c:ser>
        <c:ser>
          <c:idx val="1"/>
          <c:order val="1"/>
          <c:tx>
            <c:strRef>
              <c:f>[学校歯科保健グラフ.xls]Sheet1!$D$42:$E$42</c:f>
              <c:strCache>
                <c:ptCount val="1"/>
                <c:pt idx="0">
                  <c:v>小学校6年 ％</c:v>
                </c:pt>
              </c:strCache>
            </c:strRef>
          </c:tx>
          <c:dLbls>
            <c:showLegendKey val="0"/>
            <c:showVal val="0"/>
            <c:showCatName val="1"/>
            <c:showSerName val="0"/>
            <c:showPercent val="1"/>
            <c:showBubbleSize val="0"/>
            <c:showLeaderLines val="1"/>
          </c:dLbls>
          <c:cat>
            <c:strRef>
              <c:f>[学校歯科保健グラフ.xls]Sheet1!$F$40:$J$40</c:f>
              <c:strCache>
                <c:ptCount val="5"/>
                <c:pt idx="0">
                  <c:v>とてもある</c:v>
                </c:pt>
                <c:pt idx="1">
                  <c:v>有る</c:v>
                </c:pt>
                <c:pt idx="2">
                  <c:v>あまりない</c:v>
                </c:pt>
                <c:pt idx="3">
                  <c:v>まったくない</c:v>
                </c:pt>
                <c:pt idx="4">
                  <c:v>未記入</c:v>
                </c:pt>
              </c:strCache>
            </c:strRef>
          </c:cat>
          <c:val>
            <c:numRef>
              <c:f>[学校歯科保健グラフ.xls]Sheet1!$F$42:$J$42</c:f>
              <c:numCache>
                <c:formatCode>0.0%</c:formatCode>
                <c:ptCount val="5"/>
                <c:pt idx="0">
                  <c:v>0.21311475409836064</c:v>
                </c:pt>
                <c:pt idx="1">
                  <c:v>0.52459016393442626</c:v>
                </c:pt>
                <c:pt idx="2">
                  <c:v>0.23770491803278687</c:v>
                </c:pt>
                <c:pt idx="3">
                  <c:v>2.0491803278688523E-2</c:v>
                </c:pt>
                <c:pt idx="4">
                  <c:v>4.0983606557377051E-3</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小学校</a:t>
            </a:r>
            <a:r>
              <a:rPr lang="en-US" altLang="ja-JP"/>
              <a:t>6</a:t>
            </a:r>
            <a:r>
              <a:rPr lang="ja-JP" altLang="en-US"/>
              <a:t>年 </a:t>
            </a:r>
          </a:p>
        </c:rich>
      </c:tx>
      <c:overlay val="0"/>
    </c:title>
    <c:autoTitleDeleted val="0"/>
    <c:plotArea>
      <c:layout/>
      <c:pieChart>
        <c:varyColors val="1"/>
        <c:ser>
          <c:idx val="0"/>
          <c:order val="0"/>
          <c:tx>
            <c:strRef>
              <c:f>[学校歯科保健グラフ.xls]Sheet1!$D$52:$E$52</c:f>
              <c:strCache>
                <c:ptCount val="1"/>
                <c:pt idx="0">
                  <c:v>小学校6年 人</c:v>
                </c:pt>
              </c:strCache>
            </c:strRef>
          </c:tx>
          <c:dPt>
            <c:idx val="0"/>
            <c:bubble3D val="0"/>
            <c:spPr>
              <a:solidFill>
                <a:srgbClr val="F14124"/>
              </a:solidFill>
            </c:spPr>
          </c:dPt>
          <c:dPt>
            <c:idx val="2"/>
            <c:bubble3D val="0"/>
            <c:spPr>
              <a:solidFill>
                <a:srgbClr val="B4DCFA">
                  <a:lumMod val="50000"/>
                </a:srgbClr>
              </a:solidFill>
            </c:spPr>
          </c:dPt>
          <c:dLbls>
            <c:dLbl>
              <c:idx val="1"/>
              <c:layout>
                <c:manualLayout>
                  <c:x val="0.25120920833689431"/>
                  <c:y val="-0.10570107682347721"/>
                </c:manualLayout>
              </c:layout>
              <c:spPr/>
              <c:txPr>
                <a:bodyPr/>
                <a:lstStyle/>
                <a:p>
                  <a:pPr>
                    <a:defRPr sz="1600" b="1"/>
                  </a:pPr>
                  <a:endParaRPr lang="ja-JP"/>
                </a:p>
              </c:txPr>
              <c:showLegendKey val="0"/>
              <c:showVal val="0"/>
              <c:showCatName val="1"/>
              <c:showSerName val="0"/>
              <c:showPercent val="1"/>
              <c:showBubbleSize val="0"/>
            </c:dLbl>
            <c:dLbl>
              <c:idx val="2"/>
              <c:layout>
                <c:manualLayout>
                  <c:x val="-0.18160542432195975"/>
                  <c:y val="0.1001443569553806"/>
                </c:manualLayout>
              </c:layout>
              <c:dLblPos val="bestFit"/>
              <c:showLegendKey val="0"/>
              <c:showVal val="0"/>
              <c:showCatName val="1"/>
              <c:showSerName val="0"/>
              <c:showPercent val="1"/>
              <c:showBubbleSize val="0"/>
            </c:dLbl>
            <c:dLbl>
              <c:idx val="3"/>
              <c:delete val="1"/>
            </c:dLbl>
            <c:txPr>
              <a:bodyPr/>
              <a:lstStyle/>
              <a:p>
                <a:pPr>
                  <a:defRPr sz="2000" b="1"/>
                </a:pPr>
                <a:endParaRPr lang="ja-JP"/>
              </a:p>
            </c:txPr>
            <c:showLegendKey val="0"/>
            <c:showVal val="0"/>
            <c:showCatName val="1"/>
            <c:showSerName val="0"/>
            <c:showPercent val="1"/>
            <c:showBubbleSize val="0"/>
            <c:showLeaderLines val="1"/>
          </c:dLbls>
          <c:cat>
            <c:strRef>
              <c:f>[学校歯科保健グラフ.xls]Sheet1!$F$51:$I$51</c:f>
              <c:strCache>
                <c:ptCount val="4"/>
                <c:pt idx="0">
                  <c:v>いつでもある</c:v>
                </c:pt>
                <c:pt idx="1">
                  <c:v>時々ある</c:v>
                </c:pt>
                <c:pt idx="2">
                  <c:v>ほとんどない</c:v>
                </c:pt>
                <c:pt idx="3">
                  <c:v>未記入</c:v>
                </c:pt>
              </c:strCache>
            </c:strRef>
          </c:cat>
          <c:val>
            <c:numRef>
              <c:f>[学校歯科保健グラフ.xls]Sheet1!$F$52:$I$52</c:f>
              <c:numCache>
                <c:formatCode>0_);[Red]\(0\)</c:formatCode>
                <c:ptCount val="4"/>
                <c:pt idx="0">
                  <c:v>89</c:v>
                </c:pt>
                <c:pt idx="1">
                  <c:v>145</c:v>
                </c:pt>
                <c:pt idx="2">
                  <c:v>9</c:v>
                </c:pt>
                <c:pt idx="3">
                  <c:v>1</c:v>
                </c:pt>
              </c:numCache>
            </c:numRef>
          </c:val>
        </c:ser>
        <c:ser>
          <c:idx val="1"/>
          <c:order val="1"/>
          <c:tx>
            <c:strRef>
              <c:f>[学校歯科保健グラフ.xls]Sheet1!$D$53:$E$53</c:f>
              <c:strCache>
                <c:ptCount val="1"/>
                <c:pt idx="0">
                  <c:v>小学校6年 ％</c:v>
                </c:pt>
              </c:strCache>
            </c:strRef>
          </c:tx>
          <c:dLbls>
            <c:showLegendKey val="0"/>
            <c:showVal val="0"/>
            <c:showCatName val="1"/>
            <c:showSerName val="0"/>
            <c:showPercent val="1"/>
            <c:showBubbleSize val="0"/>
            <c:showLeaderLines val="1"/>
          </c:dLbls>
          <c:cat>
            <c:strRef>
              <c:f>[学校歯科保健グラフ.xls]Sheet1!$F$51:$I$51</c:f>
              <c:strCache>
                <c:ptCount val="4"/>
                <c:pt idx="0">
                  <c:v>いつでもある</c:v>
                </c:pt>
                <c:pt idx="1">
                  <c:v>時々ある</c:v>
                </c:pt>
                <c:pt idx="2">
                  <c:v>ほとんどない</c:v>
                </c:pt>
                <c:pt idx="3">
                  <c:v>未記入</c:v>
                </c:pt>
              </c:strCache>
            </c:strRef>
          </c:cat>
          <c:val>
            <c:numRef>
              <c:f>[学校歯科保健グラフ.xls]Sheet1!$F$53:$I$53</c:f>
              <c:numCache>
                <c:formatCode>0.0%</c:formatCode>
                <c:ptCount val="4"/>
                <c:pt idx="0">
                  <c:v>0.36475409836065575</c:v>
                </c:pt>
                <c:pt idx="1">
                  <c:v>0.59426229508196726</c:v>
                </c:pt>
                <c:pt idx="2">
                  <c:v>3.6885245901639344E-2</c:v>
                </c:pt>
                <c:pt idx="3">
                  <c:v>4.0983606557377051E-3</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a:t>中学</a:t>
            </a:r>
            <a:r>
              <a:rPr lang="en-US" altLang="ja-JP"/>
              <a:t>3</a:t>
            </a:r>
            <a:r>
              <a:rPr lang="ja-JP" altLang="en-US"/>
              <a:t>年生</a:t>
            </a:r>
          </a:p>
        </c:rich>
      </c:tx>
      <c:overlay val="0"/>
    </c:title>
    <c:autoTitleDeleted val="0"/>
    <c:plotArea>
      <c:layout/>
      <c:pieChart>
        <c:varyColors val="1"/>
        <c:ser>
          <c:idx val="0"/>
          <c:order val="0"/>
          <c:tx>
            <c:strRef>
              <c:f>[学校歯科保健グラフ.xls]Sheet1!$D$55:$E$55</c:f>
              <c:strCache>
                <c:ptCount val="1"/>
                <c:pt idx="0">
                  <c:v>中学3年 人</c:v>
                </c:pt>
              </c:strCache>
            </c:strRef>
          </c:tx>
          <c:dPt>
            <c:idx val="0"/>
            <c:bubble3D val="0"/>
            <c:spPr>
              <a:solidFill>
                <a:srgbClr val="F14124"/>
              </a:solidFill>
            </c:spPr>
          </c:dPt>
          <c:dPt>
            <c:idx val="2"/>
            <c:bubble3D val="0"/>
            <c:spPr>
              <a:solidFill>
                <a:srgbClr val="B4DCFA">
                  <a:lumMod val="50000"/>
                </a:srgbClr>
              </a:solidFill>
            </c:spPr>
          </c:dPt>
          <c:dLbls>
            <c:dLbl>
              <c:idx val="1"/>
              <c:layout>
                <c:manualLayout>
                  <c:x val="0.19714328189399721"/>
                  <c:y val="-4.0549645160419277E-2"/>
                </c:manualLayout>
              </c:layout>
              <c:spPr/>
              <c:txPr>
                <a:bodyPr/>
                <a:lstStyle/>
                <a:p>
                  <a:pPr>
                    <a:defRPr sz="1600" b="1"/>
                  </a:pPr>
                  <a:endParaRPr lang="ja-JP"/>
                </a:p>
              </c:txPr>
              <c:showLegendKey val="0"/>
              <c:showVal val="0"/>
              <c:showCatName val="1"/>
              <c:showSerName val="0"/>
              <c:showPercent val="1"/>
              <c:showBubbleSize val="0"/>
            </c:dLbl>
            <c:dLbl>
              <c:idx val="2"/>
              <c:layout>
                <c:manualLayout>
                  <c:x val="-0.22578593271057315"/>
                  <c:y val="3.4153597779395965E-2"/>
                </c:manualLayout>
              </c:layout>
              <c:showLegendKey val="0"/>
              <c:showVal val="0"/>
              <c:showCatName val="1"/>
              <c:showSerName val="0"/>
              <c:showPercent val="1"/>
              <c:showBubbleSize val="0"/>
            </c:dLbl>
            <c:dLbl>
              <c:idx val="3"/>
              <c:delete val="1"/>
            </c:dLbl>
            <c:txPr>
              <a:bodyPr/>
              <a:lstStyle/>
              <a:p>
                <a:pPr>
                  <a:defRPr sz="2000" b="1"/>
                </a:pPr>
                <a:endParaRPr lang="ja-JP"/>
              </a:p>
            </c:txPr>
            <c:showLegendKey val="0"/>
            <c:showVal val="0"/>
            <c:showCatName val="1"/>
            <c:showSerName val="0"/>
            <c:showPercent val="1"/>
            <c:showBubbleSize val="0"/>
            <c:showLeaderLines val="1"/>
          </c:dLbls>
          <c:cat>
            <c:strRef>
              <c:f>[学校歯科保健グラフ.xls]Sheet1!$F$54:$I$54</c:f>
              <c:strCache>
                <c:ptCount val="4"/>
                <c:pt idx="0">
                  <c:v>いつでもある</c:v>
                </c:pt>
                <c:pt idx="1">
                  <c:v>時々ある</c:v>
                </c:pt>
                <c:pt idx="2">
                  <c:v>ほとんどない</c:v>
                </c:pt>
                <c:pt idx="3">
                  <c:v>未記入</c:v>
                </c:pt>
              </c:strCache>
            </c:strRef>
          </c:cat>
          <c:val>
            <c:numRef>
              <c:f>[学校歯科保健グラフ.xls]Sheet1!$F$55:$I$55</c:f>
              <c:numCache>
                <c:formatCode>0_);[Red]\(0\)</c:formatCode>
                <c:ptCount val="4"/>
                <c:pt idx="0">
                  <c:v>115</c:v>
                </c:pt>
                <c:pt idx="1">
                  <c:v>147</c:v>
                </c:pt>
                <c:pt idx="2">
                  <c:v>7</c:v>
                </c:pt>
                <c:pt idx="3">
                  <c:v>1</c:v>
                </c:pt>
              </c:numCache>
            </c:numRef>
          </c:val>
        </c:ser>
        <c:ser>
          <c:idx val="1"/>
          <c:order val="1"/>
          <c:tx>
            <c:strRef>
              <c:f>[学校歯科保健グラフ.xls]Sheet1!$D$56:$E$56</c:f>
              <c:strCache>
                <c:ptCount val="1"/>
                <c:pt idx="0">
                  <c:v>中学3年 ％</c:v>
                </c:pt>
              </c:strCache>
            </c:strRef>
          </c:tx>
          <c:dLbls>
            <c:showLegendKey val="0"/>
            <c:showVal val="0"/>
            <c:showCatName val="1"/>
            <c:showSerName val="0"/>
            <c:showPercent val="1"/>
            <c:showBubbleSize val="0"/>
            <c:showLeaderLines val="1"/>
          </c:dLbls>
          <c:cat>
            <c:strRef>
              <c:f>[学校歯科保健グラフ.xls]Sheet1!$F$54:$I$54</c:f>
              <c:strCache>
                <c:ptCount val="4"/>
                <c:pt idx="0">
                  <c:v>いつでもある</c:v>
                </c:pt>
                <c:pt idx="1">
                  <c:v>時々ある</c:v>
                </c:pt>
                <c:pt idx="2">
                  <c:v>ほとんどない</c:v>
                </c:pt>
                <c:pt idx="3">
                  <c:v>未記入</c:v>
                </c:pt>
              </c:strCache>
            </c:strRef>
          </c:cat>
          <c:val>
            <c:numRef>
              <c:f>[学校歯科保健グラフ.xls]Sheet1!$F$56:$I$56</c:f>
              <c:numCache>
                <c:formatCode>0.0%</c:formatCode>
                <c:ptCount val="4"/>
                <c:pt idx="0">
                  <c:v>0.42592592592592593</c:v>
                </c:pt>
                <c:pt idx="1">
                  <c:v>0.5444444444444444</c:v>
                </c:pt>
                <c:pt idx="2">
                  <c:v>2.5925925925925925E-2</c:v>
                </c:pt>
                <c:pt idx="3">
                  <c:v>3.7037037037037038E-3</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8598303892160133E-2"/>
          <c:y val="2.5021307736957741E-2"/>
          <c:w val="0.90907769507091807"/>
          <c:h val="0.9257438454223279"/>
        </c:manualLayout>
      </c:layout>
      <c:bar3DChart>
        <c:barDir val="col"/>
        <c:grouping val="clustered"/>
        <c:varyColors val="0"/>
        <c:ser>
          <c:idx val="0"/>
          <c:order val="0"/>
          <c:tx>
            <c:strRef>
              <c:f>[学校歯科保健グラフ.xls]Sheet1!$D$76:$E$76</c:f>
              <c:strCache>
                <c:ptCount val="1"/>
                <c:pt idx="0">
                  <c:v>小学６年生 　　　　　</c:v>
                </c:pt>
              </c:strCache>
            </c:strRef>
          </c:tx>
          <c:spPr>
            <a:effectLst/>
          </c:spPr>
          <c:invertIfNegative val="0"/>
          <c:cat>
            <c:strRef>
              <c:f>[学校歯科保健グラフ.xls]Sheet1!$F$75:$J$75</c:f>
              <c:strCache>
                <c:ptCount val="5"/>
                <c:pt idx="0">
                  <c:v>水</c:v>
                </c:pt>
                <c:pt idx="1">
                  <c:v>お茶</c:v>
                </c:pt>
                <c:pt idx="2">
                  <c:v>牛乳</c:v>
                </c:pt>
                <c:pt idx="3">
                  <c:v>炭酸飲料</c:v>
                </c:pt>
                <c:pt idx="4">
                  <c:v>スポーツ飲料</c:v>
                </c:pt>
              </c:strCache>
            </c:strRef>
          </c:cat>
          <c:val>
            <c:numRef>
              <c:f>[学校歯科保健グラフ.xls]Sheet1!$F$76:$J$76</c:f>
              <c:numCache>
                <c:formatCode>0.00%</c:formatCode>
                <c:ptCount val="5"/>
                <c:pt idx="0" formatCode="0%">
                  <c:v>0.67</c:v>
                </c:pt>
                <c:pt idx="1">
                  <c:v>0.86499999999999999</c:v>
                </c:pt>
                <c:pt idx="2">
                  <c:v>0.26200000000000001</c:v>
                </c:pt>
                <c:pt idx="3">
                  <c:v>0.33200000000000002</c:v>
                </c:pt>
                <c:pt idx="4">
                  <c:v>0.53300000000000003</c:v>
                </c:pt>
              </c:numCache>
            </c:numRef>
          </c:val>
        </c:ser>
        <c:ser>
          <c:idx val="1"/>
          <c:order val="1"/>
          <c:tx>
            <c:strRef>
              <c:f>[学校歯科保健グラフ.xls]Sheet1!$D$77:$E$77</c:f>
              <c:strCache>
                <c:ptCount val="1"/>
                <c:pt idx="0">
                  <c:v>中学３年生 　　　　　</c:v>
                </c:pt>
              </c:strCache>
            </c:strRef>
          </c:tx>
          <c:invertIfNegative val="0"/>
          <c:cat>
            <c:strRef>
              <c:f>[学校歯科保健グラフ.xls]Sheet1!$F$75:$J$75</c:f>
              <c:strCache>
                <c:ptCount val="5"/>
                <c:pt idx="0">
                  <c:v>水</c:v>
                </c:pt>
                <c:pt idx="1">
                  <c:v>お茶</c:v>
                </c:pt>
                <c:pt idx="2">
                  <c:v>牛乳</c:v>
                </c:pt>
                <c:pt idx="3">
                  <c:v>炭酸飲料</c:v>
                </c:pt>
                <c:pt idx="4">
                  <c:v>スポーツ飲料</c:v>
                </c:pt>
              </c:strCache>
            </c:strRef>
          </c:cat>
          <c:val>
            <c:numRef>
              <c:f>[学校歯科保健グラフ.xls]Sheet1!$F$77:$J$77</c:f>
              <c:numCache>
                <c:formatCode>0.00%</c:formatCode>
                <c:ptCount val="5"/>
                <c:pt idx="0">
                  <c:v>0.51100000000000001</c:v>
                </c:pt>
                <c:pt idx="1">
                  <c:v>0.874</c:v>
                </c:pt>
                <c:pt idx="2">
                  <c:v>0.24399999999999999</c:v>
                </c:pt>
                <c:pt idx="3">
                  <c:v>0.38500000000000001</c:v>
                </c:pt>
                <c:pt idx="4">
                  <c:v>0.43</c:v>
                </c:pt>
              </c:numCache>
            </c:numRef>
          </c:val>
        </c:ser>
        <c:dLbls>
          <c:showLegendKey val="0"/>
          <c:showVal val="0"/>
          <c:showCatName val="0"/>
          <c:showSerName val="0"/>
          <c:showPercent val="0"/>
          <c:showBubbleSize val="0"/>
        </c:dLbls>
        <c:gapWidth val="150"/>
        <c:shape val="box"/>
        <c:axId val="91572096"/>
        <c:axId val="91573632"/>
        <c:axId val="0"/>
      </c:bar3DChart>
      <c:catAx>
        <c:axId val="91572096"/>
        <c:scaling>
          <c:orientation val="minMax"/>
        </c:scaling>
        <c:delete val="0"/>
        <c:axPos val="b"/>
        <c:numFmt formatCode="General" sourceLinked="1"/>
        <c:majorTickMark val="none"/>
        <c:minorTickMark val="none"/>
        <c:tickLblPos val="nextTo"/>
        <c:txPr>
          <a:bodyPr/>
          <a:lstStyle/>
          <a:p>
            <a:pPr>
              <a:defRPr sz="1400"/>
            </a:pPr>
            <a:endParaRPr lang="ja-JP"/>
          </a:p>
        </c:txPr>
        <c:crossAx val="91573632"/>
        <c:crosses val="autoZero"/>
        <c:auto val="1"/>
        <c:lblAlgn val="ctr"/>
        <c:lblOffset val="100"/>
        <c:noMultiLvlLbl val="0"/>
      </c:catAx>
      <c:valAx>
        <c:axId val="91573632"/>
        <c:scaling>
          <c:orientation val="minMax"/>
        </c:scaling>
        <c:delete val="0"/>
        <c:axPos val="l"/>
        <c:majorGridlines/>
        <c:numFmt formatCode="0%" sourceLinked="1"/>
        <c:majorTickMark val="none"/>
        <c:minorTickMark val="none"/>
        <c:tickLblPos val="nextTo"/>
        <c:txPr>
          <a:bodyPr/>
          <a:lstStyle/>
          <a:p>
            <a:pPr>
              <a:defRPr sz="1400"/>
            </a:pPr>
            <a:endParaRPr lang="ja-JP"/>
          </a:p>
        </c:txPr>
        <c:crossAx val="91572096"/>
        <c:crosses val="autoZero"/>
        <c:crossBetween val="between"/>
      </c:valAx>
      <c:spPr>
        <a:noFill/>
        <a:ln w="25400">
          <a:noFill/>
        </a:ln>
      </c:spPr>
    </c:plotArea>
    <c:legend>
      <c:legendPos val="r"/>
      <c:legendEntry>
        <c:idx val="0"/>
        <c:txPr>
          <a:bodyPr/>
          <a:lstStyle/>
          <a:p>
            <a:pPr>
              <a:defRPr sz="2400"/>
            </a:pPr>
            <a:endParaRPr lang="ja-JP"/>
          </a:p>
        </c:txPr>
      </c:legendEntry>
      <c:legendEntry>
        <c:idx val="1"/>
        <c:txPr>
          <a:bodyPr/>
          <a:lstStyle/>
          <a:p>
            <a:pPr>
              <a:defRPr sz="2400"/>
            </a:pPr>
            <a:endParaRPr lang="ja-JP"/>
          </a:p>
        </c:txPr>
      </c:legendEntry>
      <c:layout>
        <c:manualLayout>
          <c:xMode val="edge"/>
          <c:yMode val="edge"/>
          <c:x val="0.53145020923601083"/>
          <c:y val="0.16419991421894614"/>
          <c:w val="0.3377425656408547"/>
          <c:h val="0.1577654479096591"/>
        </c:manualLayout>
      </c:layout>
      <c:overlay val="0"/>
    </c:legend>
    <c:plotVisOnly val="1"/>
    <c:dispBlanksAs val="gap"/>
    <c:showDLblsOverMax val="0"/>
  </c:chart>
  <c:spPr>
    <a:effectLst/>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5AB45-3EC7-4C36-A51B-C65B83D7D468}" type="datetimeFigureOut">
              <a:rPr kumimoji="1" lang="ja-JP" altLang="en-US" smtClean="0"/>
              <a:t>2012/1/22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C2DE6-BAEE-4BA6-B386-FAAF9B1CACDE}" type="slidenum">
              <a:rPr kumimoji="1" lang="ja-JP" altLang="en-US" smtClean="0"/>
              <a:t>‹#›</a:t>
            </a:fld>
            <a:endParaRPr kumimoji="1" lang="ja-JP" altLang="en-US"/>
          </a:p>
        </p:txBody>
      </p:sp>
    </p:spTree>
    <p:extLst>
      <p:ext uri="{BB962C8B-B14F-4D97-AF65-F5344CB8AC3E}">
        <p14:creationId xmlns:p14="http://schemas.microsoft.com/office/powerpoint/2010/main" val="20894315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２０分という短い時間ですので、アンケート調査の詳細な分析は、お手持ちの資料でご確認をお願いいたします。</a:t>
            </a:r>
            <a:endParaRPr kumimoji="1" lang="en-US" altLang="ja-JP" dirty="0" smtClean="0"/>
          </a:p>
          <a:p>
            <a:endParaRPr kumimoji="1" lang="en-US" altLang="ja-JP" dirty="0" smtClean="0"/>
          </a:p>
          <a:p>
            <a:r>
              <a:rPr kumimoji="1" lang="ja-JP" altLang="en-US" dirty="0" smtClean="0"/>
              <a:t>それでははじめさせていただきます。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a:t>
            </a:fld>
            <a:endParaRPr kumimoji="1" lang="ja-JP" altLang="en-US" dirty="0"/>
          </a:p>
        </p:txBody>
      </p:sp>
    </p:spTree>
    <p:extLst>
      <p:ext uri="{BB962C8B-B14F-4D97-AF65-F5344CB8AC3E}">
        <p14:creationId xmlns:p14="http://schemas.microsoft.com/office/powerpoint/2010/main" val="182437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設問３では、６割から７割の児童、生徒がお口の健康に関心があると答えました。</a:t>
            </a:r>
            <a:endParaRPr kumimoji="1" lang="en-US" altLang="ja-JP" dirty="0" smtClean="0"/>
          </a:p>
          <a:p>
            <a:endParaRPr kumimoji="1" lang="en-US" altLang="ja-JP" dirty="0" smtClean="0"/>
          </a:p>
          <a:p>
            <a:r>
              <a:rPr kumimoji="1" lang="ja-JP" altLang="en-US" dirty="0" smtClean="0"/>
              <a:t>しかし裏を返すと</a:t>
            </a:r>
            <a:endParaRPr kumimoji="1" lang="en-US" altLang="ja-JP" dirty="0" smtClean="0"/>
          </a:p>
          <a:p>
            <a:endParaRPr kumimoji="1" lang="en-US" altLang="ja-JP" dirty="0" smtClean="0"/>
          </a:p>
          <a:p>
            <a:r>
              <a:rPr kumimoji="1" lang="ja-JP" altLang="en-US" dirty="0" smtClean="0"/>
              <a:t>残りの３割から４割の生徒はあまり関心がないという残念な結果となりました。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10</a:t>
            </a:fld>
            <a:endParaRPr kumimoji="1" lang="ja-JP" altLang="en-US"/>
          </a:p>
        </p:txBody>
      </p:sp>
    </p:spTree>
    <p:extLst>
      <p:ext uri="{BB962C8B-B14F-4D97-AF65-F5344CB8AC3E}">
        <p14:creationId xmlns:p14="http://schemas.microsoft.com/office/powerpoint/2010/main" val="239426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設問４では</a:t>
            </a:r>
            <a:endParaRPr kumimoji="1" lang="en-US" altLang="ja-JP" dirty="0" smtClean="0"/>
          </a:p>
          <a:p>
            <a:endParaRPr kumimoji="1" lang="en-US" altLang="ja-JP" dirty="0" smtClean="0"/>
          </a:p>
          <a:p>
            <a:r>
              <a:rPr kumimoji="1" lang="ja-JP" altLang="en-US" dirty="0" smtClean="0"/>
              <a:t>ほとんどの児童生徒が、日常的に甘いものが手の届くところに、よくあると答えました。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11</a:t>
            </a:fld>
            <a:endParaRPr kumimoji="1" lang="ja-JP" altLang="en-US"/>
          </a:p>
        </p:txBody>
      </p:sp>
    </p:spTree>
    <p:extLst>
      <p:ext uri="{BB962C8B-B14F-4D97-AF65-F5344CB8AC3E}">
        <p14:creationId xmlns:p14="http://schemas.microsoft.com/office/powerpoint/2010/main" val="381174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設問５では、水、お茶で水分補給を行う児童、生徒は、多数を占めましたが、</a:t>
            </a:r>
            <a:endParaRPr kumimoji="1" lang="en-US" altLang="ja-JP" dirty="0" smtClean="0"/>
          </a:p>
          <a:p>
            <a:endParaRPr kumimoji="1" lang="en-US" altLang="ja-JP" dirty="0" smtClean="0"/>
          </a:p>
          <a:p>
            <a:r>
              <a:rPr kumimoji="1" lang="ja-JP" altLang="en-US" dirty="0" smtClean="0"/>
              <a:t>炭酸飲料やスポーツ飲料で、水分補給を行うと答えた、児童生徒も半数近くに及びました。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12</a:t>
            </a:fld>
            <a:endParaRPr kumimoji="1" lang="ja-JP" altLang="en-US"/>
          </a:p>
        </p:txBody>
      </p:sp>
    </p:spTree>
    <p:extLst>
      <p:ext uri="{BB962C8B-B14F-4D97-AF65-F5344CB8AC3E}">
        <p14:creationId xmlns:p14="http://schemas.microsoft.com/office/powerpoint/2010/main" val="3741068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次に問題形式の項目に移り、簡単に解説させていただきます。</a:t>
            </a:r>
            <a:endParaRPr kumimoji="1" lang="en-US" altLang="ja-JP" dirty="0" smtClean="0"/>
          </a:p>
          <a:p>
            <a:endParaRPr kumimoji="1" lang="en-US" altLang="ja-JP" dirty="0" smtClean="0"/>
          </a:p>
          <a:p>
            <a:r>
              <a:rPr kumimoji="1" lang="ja-JP" altLang="en-US" dirty="0" smtClean="0"/>
              <a:t>会場の皆様方もご一緒に考えてみてください。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13</a:t>
            </a:fld>
            <a:endParaRPr kumimoji="1" lang="ja-JP" altLang="en-US"/>
          </a:p>
        </p:txBody>
      </p:sp>
    </p:spTree>
    <p:extLst>
      <p:ext uri="{BB962C8B-B14F-4D97-AF65-F5344CB8AC3E}">
        <p14:creationId xmlns:p14="http://schemas.microsoft.com/office/powerpoint/2010/main" val="43739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設問１です。問題をよむ</a:t>
            </a:r>
            <a:endParaRPr kumimoji="1" lang="en-US" altLang="ja-JP" dirty="0" smtClean="0"/>
          </a:p>
          <a:p>
            <a:endParaRPr kumimoji="1" lang="en-US" altLang="ja-JP" dirty="0" smtClean="0"/>
          </a:p>
          <a:p>
            <a:r>
              <a:rPr kumimoji="1" lang="ja-JP" altLang="en-US" dirty="0" smtClean="0"/>
              <a:t>シンキングタイム中　に小学生　中学生　の正解率を</a:t>
            </a:r>
            <a:endParaRPr kumimoji="1" lang="en-US" altLang="ja-JP" dirty="0" smtClean="0"/>
          </a:p>
          <a:p>
            <a:endParaRPr kumimoji="1" lang="en-US" altLang="ja-JP" dirty="0" smtClean="0"/>
          </a:p>
          <a:p>
            <a:endParaRPr kumimoji="1" lang="en-US" altLang="ja-JP" dirty="0" smtClean="0"/>
          </a:p>
          <a:p>
            <a:r>
              <a:rPr kumimoji="1" lang="ja-JP" altLang="en-US" dirty="0" smtClean="0"/>
              <a:t>正解は　はい　です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14</a:t>
            </a:fld>
            <a:endParaRPr kumimoji="1" lang="ja-JP" altLang="en-US"/>
          </a:p>
        </p:txBody>
      </p:sp>
    </p:spTree>
    <p:extLst>
      <p:ext uri="{BB962C8B-B14F-4D97-AF65-F5344CB8AC3E}">
        <p14:creationId xmlns:p14="http://schemas.microsoft.com/office/powerpoint/2010/main" val="129970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続きまして、設問２です。</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正解です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15</a:t>
            </a:fld>
            <a:endParaRPr kumimoji="1" lang="ja-JP" altLang="en-US"/>
          </a:p>
        </p:txBody>
      </p:sp>
    </p:spTree>
    <p:extLst>
      <p:ext uri="{BB962C8B-B14F-4D97-AF65-F5344CB8AC3E}">
        <p14:creationId xmlns:p14="http://schemas.microsoft.com/office/powerpoint/2010/main" val="84222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むし歯予防には、３つの要因があり、この病因論を、カイスの輪というものでよくあらわします。</a:t>
            </a:r>
            <a:endParaRPr kumimoji="1" lang="en-US" altLang="ja-JP" dirty="0" smtClean="0"/>
          </a:p>
          <a:p>
            <a:endParaRPr kumimoji="1" lang="en-US" altLang="ja-JP" dirty="0" smtClean="0"/>
          </a:p>
          <a:p>
            <a:r>
              <a:rPr kumimoji="1" lang="ja-JP" altLang="en-US" dirty="0" smtClean="0"/>
              <a:t>何か１要因がかければむし歯にはなりません、したがって、いずれかの要因へ完全にアプローチできればむし歯のない世界となるわけです。</a:t>
            </a:r>
            <a:endParaRPr kumimoji="1" lang="en-US" altLang="ja-JP" dirty="0" smtClean="0"/>
          </a:p>
          <a:p>
            <a:endParaRPr kumimoji="1" lang="en-US" altLang="ja-JP" dirty="0" smtClean="0"/>
          </a:p>
          <a:p>
            <a:endParaRPr kumimoji="1" lang="en-US" altLang="ja-JP" dirty="0" smtClean="0"/>
          </a:p>
          <a:p>
            <a:r>
              <a:rPr kumimoji="1" lang="ja-JP" altLang="en-US" dirty="0" smtClean="0"/>
              <a:t>ポインター解説</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16</a:t>
            </a:fld>
            <a:endParaRPr kumimoji="1" lang="ja-JP" altLang="en-US"/>
          </a:p>
        </p:txBody>
      </p:sp>
    </p:spTree>
    <p:extLst>
      <p:ext uri="{BB962C8B-B14F-4D97-AF65-F5344CB8AC3E}">
        <p14:creationId xmlns:p14="http://schemas.microsoft.com/office/powerpoint/2010/main" val="39874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設問３です　読む</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正解です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17</a:t>
            </a:fld>
            <a:endParaRPr kumimoji="1" lang="ja-JP" altLang="en-US"/>
          </a:p>
        </p:txBody>
      </p:sp>
    </p:spTree>
    <p:extLst>
      <p:ext uri="{BB962C8B-B14F-4D97-AF65-F5344CB8AC3E}">
        <p14:creationId xmlns:p14="http://schemas.microsoft.com/office/powerpoint/2010/main" val="18910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むし歯と糖分　（食物）の関係は、スライドのように示すことができます。</a:t>
            </a:r>
            <a:endParaRPr kumimoji="1" lang="en-US" altLang="ja-JP" dirty="0" smtClean="0"/>
          </a:p>
          <a:p>
            <a:endParaRPr kumimoji="1" lang="en-US" altLang="ja-JP" dirty="0" smtClean="0"/>
          </a:p>
          <a:p>
            <a:r>
              <a:rPr kumimoji="1" lang="ja-JP" altLang="en-US" dirty="0" smtClean="0"/>
              <a:t>細菌が、糖分を代謝することによって酸が産生されます、</a:t>
            </a:r>
            <a:endParaRPr kumimoji="1" lang="en-US" altLang="ja-JP" dirty="0" smtClean="0"/>
          </a:p>
          <a:p>
            <a:endParaRPr kumimoji="1" lang="en-US" altLang="ja-JP" dirty="0" smtClean="0"/>
          </a:p>
          <a:p>
            <a:r>
              <a:rPr kumimoji="1" lang="ja-JP" altLang="en-US" dirty="0" smtClean="0"/>
              <a:t>それによって、普段中性のお口の中が、酸性になります。</a:t>
            </a:r>
            <a:endParaRPr kumimoji="1" lang="en-US" altLang="ja-JP" dirty="0" smtClean="0"/>
          </a:p>
          <a:p>
            <a:endParaRPr kumimoji="1" lang="en-US" altLang="ja-JP" dirty="0" smtClean="0"/>
          </a:p>
          <a:p>
            <a:r>
              <a:rPr kumimoji="1" lang="ja-JP" altLang="en-US" dirty="0" smtClean="0"/>
              <a:t>その酸によって歯が解けることをむし歯といいます。</a:t>
            </a:r>
            <a:endParaRPr kumimoji="1" lang="en-US" altLang="ja-JP" dirty="0" smtClean="0"/>
          </a:p>
          <a:p>
            <a:endParaRPr kumimoji="1" lang="en-US" altLang="ja-JP" dirty="0" smtClean="0"/>
          </a:p>
          <a:p>
            <a:r>
              <a:rPr kumimoji="1" lang="ja-JP" altLang="en-US" dirty="0" smtClean="0"/>
              <a:t>この酸性環境の回数が、増えれば増えるほど、むし歯になるリスクが高くなります。</a:t>
            </a:r>
            <a:endParaRPr kumimoji="1" lang="en-US" altLang="ja-JP" dirty="0" smtClean="0"/>
          </a:p>
          <a:p>
            <a:endParaRPr kumimoji="1" lang="en-US" altLang="ja-JP" dirty="0" smtClean="0"/>
          </a:p>
          <a:p>
            <a:r>
              <a:rPr kumimoji="1" lang="ja-JP" altLang="en-US" dirty="0" smtClean="0"/>
              <a:t>３食のみでも、必ず糖分は含まれますので、一時的に酸性環境にはなります。</a:t>
            </a:r>
            <a:endParaRPr kumimoji="1" lang="en-US" altLang="ja-JP" dirty="0" smtClean="0"/>
          </a:p>
          <a:p>
            <a:endParaRPr kumimoji="1" lang="en-US" altLang="ja-JP" dirty="0" smtClean="0"/>
          </a:p>
          <a:p>
            <a:r>
              <a:rPr kumimoji="1" lang="ja-JP" altLang="en-US" dirty="0" smtClean="0"/>
              <a:t>よって、摂食回数及び、食後の清掃は重要なむし歯予防の因子であるといえます。</a:t>
            </a:r>
            <a:endParaRPr kumimoji="1" lang="en-US" altLang="ja-JP" dirty="0" smtClean="0"/>
          </a:p>
          <a:p>
            <a:endParaRPr kumimoji="1" lang="en-US" altLang="ja-JP" dirty="0" smtClean="0"/>
          </a:p>
          <a:p>
            <a:endParaRPr kumimoji="1" lang="en-US" altLang="ja-JP" dirty="0" smtClean="0"/>
          </a:p>
          <a:p>
            <a:r>
              <a:rPr kumimoji="1" lang="ja-JP" altLang="en-US" dirty="0" smtClean="0"/>
              <a:t>ポインター解説</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18</a:t>
            </a:fld>
            <a:endParaRPr kumimoji="1" lang="ja-JP" altLang="en-US"/>
          </a:p>
        </p:txBody>
      </p:sp>
    </p:spTree>
    <p:extLst>
      <p:ext uri="{BB962C8B-B14F-4D97-AF65-F5344CB8AC3E}">
        <p14:creationId xmlns:p14="http://schemas.microsoft.com/office/powerpoint/2010/main" val="2848860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3" name="スライド イメージ プレースホルダ 1"/>
          <p:cNvSpPr>
            <a:spLocks noGrp="1" noRot="1" noChangeAspect="1"/>
          </p:cNvSpPr>
          <p:nvPr>
            <p:ph type="sldImg"/>
          </p:nvPr>
        </p:nvSpPr>
        <p:spPr>
          <a:ln/>
        </p:spPr>
      </p:sp>
      <p:sp>
        <p:nvSpPr>
          <p:cNvPr id="1610754" name="ノート プレースホルダ 2"/>
          <p:cNvSpPr>
            <a:spLocks noGrp="1"/>
          </p:cNvSpPr>
          <p:nvPr>
            <p:ph type="body" idx="1"/>
          </p:nvPr>
        </p:nvSpPr>
        <p:spPr>
          <a:noFill/>
          <a:ln/>
        </p:spPr>
        <p:txBody>
          <a:bodyPr/>
          <a:lstStyle/>
          <a:p>
            <a:pPr eaLnBrk="1" hangingPunct="1"/>
            <a:endParaRPr lang="ja-JP" altLang="en-US" smtClean="0">
              <a:latin typeface="Arial" charset="0"/>
            </a:endParaRPr>
          </a:p>
        </p:txBody>
      </p:sp>
      <p:sp>
        <p:nvSpPr>
          <p:cNvPr id="1610755" name="スライド番号プレースホルダ 3"/>
          <p:cNvSpPr>
            <a:spLocks noGrp="1"/>
          </p:cNvSpPr>
          <p:nvPr>
            <p:ph type="sldNum" sz="quarter" idx="5"/>
          </p:nvPr>
        </p:nvSpPr>
        <p:spPr>
          <a:noFill/>
        </p:spPr>
        <p:txBody>
          <a:bodyPr/>
          <a:lstStyle/>
          <a:p>
            <a:fld id="{D6B1658E-4CD8-4282-BE4A-35111559E1D5}" type="slidenum">
              <a:rPr lang="en-US" altLang="ja-JP" smtClean="0">
                <a:latin typeface="Arial" charset="0"/>
                <a:ea typeface="ＭＳ Ｐゴシック" charset="-128"/>
              </a:rPr>
              <a:pPr/>
              <a:t>19</a:t>
            </a:fld>
            <a:endParaRPr lang="en-US" altLang="ja-JP"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この甘楽富岡地域は、今日までのおよそ２０年で、むし歯の罹患率が劇的に改善しました。</a:t>
            </a:r>
            <a:endParaRPr kumimoji="1" lang="en-US" altLang="ja-JP" dirty="0" smtClean="0"/>
          </a:p>
          <a:p>
            <a:endParaRPr kumimoji="1" lang="en-US" altLang="ja-JP" dirty="0" smtClean="0"/>
          </a:p>
          <a:p>
            <a:r>
              <a:rPr kumimoji="1" lang="ja-JP" altLang="en-US" dirty="0" smtClean="0"/>
              <a:t>一口にむし歯予防といっても、御覧の通り、</a:t>
            </a:r>
            <a:endParaRPr kumimoji="1" lang="en-US" altLang="ja-JP" dirty="0" smtClean="0"/>
          </a:p>
          <a:p>
            <a:endParaRPr kumimoji="1" lang="en-US" altLang="ja-JP" dirty="0" smtClean="0"/>
          </a:p>
          <a:p>
            <a:r>
              <a:rPr kumimoji="1" lang="ja-JP" altLang="en-US" dirty="0" smtClean="0"/>
              <a:t>フッ化物を利用した歯質の強化、</a:t>
            </a:r>
            <a:endParaRPr kumimoji="1" lang="en-US" altLang="ja-JP" dirty="0" smtClean="0"/>
          </a:p>
          <a:p>
            <a:endParaRPr kumimoji="1" lang="en-US" altLang="ja-JP" dirty="0" smtClean="0"/>
          </a:p>
          <a:p>
            <a:r>
              <a:rPr kumimoji="1" lang="ja-JP" altLang="en-US" dirty="0" smtClean="0"/>
              <a:t>歯みがきや、歯科医院での歯面清掃にみられる、細菌の排除</a:t>
            </a:r>
            <a:endParaRPr kumimoji="1" lang="en-US" altLang="ja-JP" dirty="0" smtClean="0"/>
          </a:p>
          <a:p>
            <a:endParaRPr kumimoji="1" lang="en-US" altLang="ja-JP" dirty="0" smtClean="0"/>
          </a:p>
          <a:p>
            <a:r>
              <a:rPr kumimoji="1" lang="ja-JP" altLang="en-US" dirty="0" smtClean="0"/>
              <a:t>糖分摂取制限</a:t>
            </a:r>
            <a:endParaRPr kumimoji="1" lang="en-US" altLang="ja-JP" dirty="0" smtClean="0"/>
          </a:p>
          <a:p>
            <a:endParaRPr kumimoji="1" lang="en-US" altLang="ja-JP" dirty="0" smtClean="0"/>
          </a:p>
          <a:p>
            <a:r>
              <a:rPr kumimoji="1" lang="ja-JP" altLang="en-US" dirty="0" smtClean="0"/>
              <a:t>などの３、通りの予防へのアプロ－チの方法があります。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a:t>
            </a:fld>
            <a:endParaRPr kumimoji="1" lang="ja-JP" altLang="en-US" dirty="0"/>
          </a:p>
        </p:txBody>
      </p:sp>
    </p:spTree>
    <p:extLst>
      <p:ext uri="{BB962C8B-B14F-4D97-AF65-F5344CB8AC3E}">
        <p14:creationId xmlns:p14="http://schemas.microsoft.com/office/powerpoint/2010/main" val="292610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設問４です。　スポーツ飲料は他の清涼飲料水と比べむし歯になりにくい</a:t>
            </a:r>
            <a:endParaRPr kumimoji="1" lang="en-US" altLang="ja-JP" dirty="0" smtClean="0"/>
          </a:p>
          <a:p>
            <a:endParaRPr kumimoji="1" lang="en-US" altLang="ja-JP" dirty="0" smtClean="0"/>
          </a:p>
          <a:p>
            <a:endParaRPr kumimoji="1" lang="en-US" altLang="ja-JP" dirty="0" smtClean="0"/>
          </a:p>
          <a:p>
            <a:r>
              <a:rPr kumimoji="1" lang="ja-JP" altLang="en-US" dirty="0" smtClean="0"/>
              <a:t>正解は　いいえ　です</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スポーツ飲料は一件</a:t>
            </a:r>
            <a:endParaRPr kumimoji="1" lang="en-US" altLang="ja-JP" dirty="0" smtClean="0"/>
          </a:p>
          <a:p>
            <a:endParaRPr kumimoji="1" lang="en-US" altLang="ja-JP" dirty="0" smtClean="0"/>
          </a:p>
          <a:p>
            <a:r>
              <a:rPr kumimoji="1" lang="ja-JP" altLang="en-US" dirty="0" smtClean="0"/>
              <a:t>余り甘く感じないものもありますが、ほかの清涼飲料水と同等の糖分が含まれていて、今回も３割の児童生徒が誤解をしていました。</a:t>
            </a:r>
            <a:endParaRPr kumimoji="1" lang="en-US" altLang="ja-JP" dirty="0" smtClean="0"/>
          </a:p>
          <a:p>
            <a:endParaRPr kumimoji="1" lang="en-US" altLang="ja-JP" dirty="0" smtClean="0"/>
          </a:p>
          <a:p>
            <a:r>
              <a:rPr kumimoji="1" lang="ja-JP" altLang="en-US" dirty="0" smtClean="0"/>
              <a:t>水分補給でだらだらと摂取するとお口の中が酸性環境にさらされる時間が長くなることを意味しています。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20</a:t>
            </a:fld>
            <a:endParaRPr kumimoji="1" lang="ja-JP" altLang="en-US"/>
          </a:p>
        </p:txBody>
      </p:sp>
    </p:spTree>
    <p:extLst>
      <p:ext uri="{BB962C8B-B14F-4D97-AF65-F5344CB8AC3E}">
        <p14:creationId xmlns:p14="http://schemas.microsoft.com/office/powerpoint/2010/main" val="693522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解説</a:t>
            </a:r>
            <a:endParaRPr kumimoji="1" lang="en-US" altLang="ja-JP" dirty="0" smtClean="0"/>
          </a:p>
          <a:p>
            <a:endParaRPr kumimoji="1" lang="en-US" altLang="ja-JP" dirty="0" smtClean="0"/>
          </a:p>
          <a:p>
            <a:r>
              <a:rPr kumimoji="1" lang="ja-JP" altLang="en-US" dirty="0" smtClean="0"/>
              <a:t>成人　</a:t>
            </a:r>
            <a:endParaRPr kumimoji="1" lang="en-US" altLang="ja-JP" dirty="0" smtClean="0"/>
          </a:p>
          <a:p>
            <a:endParaRPr kumimoji="1" lang="en-US" altLang="ja-JP" dirty="0" smtClean="0"/>
          </a:p>
          <a:p>
            <a:r>
              <a:rPr kumimoji="1" lang="ja-JP" altLang="en-US" dirty="0" smtClean="0"/>
              <a:t>　缶コーヒー</a:t>
            </a:r>
            <a:endParaRPr kumimoji="1" lang="en-US" altLang="ja-JP" dirty="0" smtClean="0"/>
          </a:p>
          <a:p>
            <a:endParaRPr kumimoji="1" lang="en-US" altLang="ja-JP" dirty="0" smtClean="0"/>
          </a:p>
          <a:p>
            <a:r>
              <a:rPr kumimoji="1" lang="ja-JP" altLang="en-US" dirty="0" smtClean="0"/>
              <a:t>　酒を飲んでそのまま寝てしまう　</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21</a:t>
            </a:fld>
            <a:endParaRPr kumimoji="1" lang="ja-JP" altLang="en-US"/>
          </a:p>
        </p:txBody>
      </p:sp>
    </p:spTree>
    <p:extLst>
      <p:ext uri="{BB962C8B-B14F-4D97-AF65-F5344CB8AC3E}">
        <p14:creationId xmlns:p14="http://schemas.microsoft.com/office/powerpoint/2010/main" val="2041647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解説</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22</a:t>
            </a:fld>
            <a:endParaRPr kumimoji="1" lang="ja-JP" altLang="en-US"/>
          </a:p>
        </p:txBody>
      </p:sp>
    </p:spTree>
    <p:extLst>
      <p:ext uri="{BB962C8B-B14F-4D97-AF65-F5344CB8AC3E}">
        <p14:creationId xmlns:p14="http://schemas.microsoft.com/office/powerpoint/2010/main" val="4253160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設問５です。</a:t>
            </a:r>
            <a:endParaRPr kumimoji="1" lang="en-US" altLang="ja-JP" dirty="0" smtClean="0"/>
          </a:p>
          <a:p>
            <a:endParaRPr kumimoji="1" lang="en-US" altLang="ja-JP" dirty="0" smtClean="0"/>
          </a:p>
          <a:p>
            <a:endParaRPr kumimoji="1" lang="en-US" altLang="ja-JP" dirty="0" smtClean="0"/>
          </a:p>
          <a:p>
            <a:r>
              <a:rPr kumimoji="1" lang="ja-JP" altLang="en-US" dirty="0" smtClean="0"/>
              <a:t>正解は　ある　です</a:t>
            </a:r>
            <a:endParaRPr kumimoji="1" lang="en-US" altLang="ja-JP" dirty="0" smtClean="0"/>
          </a:p>
          <a:p>
            <a:endParaRPr kumimoji="1" lang="en-US" altLang="ja-JP" dirty="0" smtClean="0"/>
          </a:p>
          <a:p>
            <a:endParaRPr kumimoji="1" lang="en-US" altLang="ja-JP" dirty="0" smtClean="0"/>
          </a:p>
          <a:p>
            <a:r>
              <a:rPr kumimoji="1" lang="ja-JP" altLang="en-US" dirty="0" smtClean="0"/>
              <a:t>むし歯にならない甘いものとはキシリトールです。</a:t>
            </a:r>
            <a:endParaRPr kumimoji="1" lang="en-US" altLang="ja-JP" dirty="0" smtClean="0"/>
          </a:p>
          <a:p>
            <a:endParaRPr kumimoji="1" lang="en-US" altLang="ja-JP" dirty="0" smtClean="0"/>
          </a:p>
          <a:p>
            <a:r>
              <a:rPr kumimoji="1" lang="ja-JP" altLang="en-US" dirty="0" smtClean="0"/>
              <a:t>そのほかの代替甘味料は、絶対にむし歯にならないとは、言い切れませんが、</a:t>
            </a:r>
            <a:endParaRPr kumimoji="1" lang="en-US" altLang="ja-JP" dirty="0" smtClean="0"/>
          </a:p>
          <a:p>
            <a:endParaRPr kumimoji="1" lang="en-US" altLang="ja-JP" dirty="0" smtClean="0"/>
          </a:p>
          <a:p>
            <a:r>
              <a:rPr kumimoji="1" lang="ja-JP" altLang="en-US" dirty="0" smtClean="0"/>
              <a:t>キシリトールは、むし歯の予防効果もあり、北欧で盛んに利用されています。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23</a:t>
            </a:fld>
            <a:endParaRPr kumimoji="1" lang="ja-JP" altLang="en-US" dirty="0"/>
          </a:p>
        </p:txBody>
      </p:sp>
    </p:spTree>
    <p:extLst>
      <p:ext uri="{BB962C8B-B14F-4D97-AF65-F5344CB8AC3E}">
        <p14:creationId xmlns:p14="http://schemas.microsoft.com/office/powerpoint/2010/main" val="2452790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しかしキシリトール配合とうたわれていても、５０</a:t>
            </a:r>
            <a:r>
              <a:rPr kumimoji="1" lang="en-US" altLang="ja-JP" dirty="0" smtClean="0"/>
              <a:t>%</a:t>
            </a:r>
            <a:r>
              <a:rPr kumimoji="1" lang="ja-JP" altLang="en-US" dirty="0" smtClean="0"/>
              <a:t>以上配合されているものを、選ぶとよいといわれています。</a:t>
            </a:r>
            <a:endParaRPr kumimoji="1" lang="en-US" altLang="ja-JP" dirty="0" smtClean="0"/>
          </a:p>
          <a:p>
            <a:endParaRPr kumimoji="1" lang="en-US" altLang="ja-JP" dirty="0" smtClean="0"/>
          </a:p>
          <a:p>
            <a:r>
              <a:rPr kumimoji="1" lang="ja-JP" altLang="en-US" dirty="0" smtClean="0"/>
              <a:t>スライドのように、炭水化物のうちの、キシリトールで、割合をしることができます。</a:t>
            </a:r>
            <a:endParaRPr kumimoji="1" lang="en-US" altLang="ja-JP" dirty="0" smtClean="0"/>
          </a:p>
          <a:p>
            <a:endParaRPr kumimoji="1" lang="en-US" altLang="ja-JP" dirty="0" smtClean="0"/>
          </a:p>
          <a:p>
            <a:endParaRPr kumimoji="1" lang="en-US" altLang="ja-JP" dirty="0" smtClean="0"/>
          </a:p>
          <a:p>
            <a:r>
              <a:rPr kumimoji="1" lang="ja-JP" altLang="en-US" dirty="0" smtClean="0"/>
              <a:t>ポイント解説</a:t>
            </a:r>
            <a:endParaRPr kumimoji="1" lang="en-US" altLang="ja-JP" dirty="0" smtClean="0"/>
          </a:p>
          <a:p>
            <a:endParaRPr kumimoji="1" lang="en-US" altLang="ja-JP" dirty="0" smtClean="0"/>
          </a:p>
          <a:p>
            <a:r>
              <a:rPr kumimoji="1" lang="ja-JP" altLang="en-US" dirty="0" smtClean="0"/>
              <a:t>例１　</a:t>
            </a:r>
            <a:r>
              <a:rPr kumimoji="1" lang="en-US" altLang="ja-JP" dirty="0" smtClean="0"/>
              <a:t>117.5</a:t>
            </a:r>
            <a:r>
              <a:rPr kumimoji="1" lang="ja-JP" altLang="en-US" dirty="0" err="1" smtClean="0"/>
              <a:t>ｇ</a:t>
            </a:r>
            <a:r>
              <a:rPr kumimoji="1" lang="en-US" altLang="ja-JP" dirty="0" smtClean="0"/>
              <a:t>÷120.7</a:t>
            </a:r>
            <a:r>
              <a:rPr kumimoji="1" lang="ja-JP" altLang="en-US" dirty="0" smtClean="0"/>
              <a:t>ｇ　　　</a:t>
            </a:r>
            <a:r>
              <a:rPr kumimoji="1" lang="en-US" altLang="ja-JP" dirty="0" smtClean="0"/>
              <a:t>97%</a:t>
            </a:r>
            <a:r>
              <a:rPr kumimoji="1" lang="ja-JP" altLang="en-US" dirty="0" smtClean="0"/>
              <a:t>　　　　　　　　　　　　　　　例</a:t>
            </a:r>
            <a:r>
              <a:rPr kumimoji="1" lang="en-US" altLang="ja-JP" dirty="0" smtClean="0"/>
              <a:t>2</a:t>
            </a:r>
            <a:r>
              <a:rPr kumimoji="1" lang="ja-JP" altLang="en-US" dirty="0" smtClean="0"/>
              <a:t>　　</a:t>
            </a:r>
            <a:r>
              <a:rPr kumimoji="1" lang="en-US" altLang="ja-JP" dirty="0" smtClean="0"/>
              <a:t>0.4</a:t>
            </a:r>
            <a:r>
              <a:rPr kumimoji="1" lang="ja-JP" altLang="en-US" dirty="0" err="1" smtClean="0"/>
              <a:t>ｇ</a:t>
            </a:r>
            <a:r>
              <a:rPr kumimoji="1" lang="en-US" altLang="ja-JP" dirty="0" smtClean="0"/>
              <a:t>÷0.5</a:t>
            </a:r>
            <a:r>
              <a:rPr kumimoji="1" lang="ja-JP" altLang="en-US" dirty="0" smtClean="0"/>
              <a:t>ｇ　　</a:t>
            </a:r>
            <a:r>
              <a:rPr kumimoji="1" lang="en-US" altLang="ja-JP" dirty="0" smtClean="0"/>
              <a:t>80%</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24</a:t>
            </a:fld>
            <a:endParaRPr kumimoji="1" lang="ja-JP" altLang="en-US"/>
          </a:p>
        </p:txBody>
      </p:sp>
    </p:spTree>
    <p:extLst>
      <p:ext uri="{BB962C8B-B14F-4D97-AF65-F5344CB8AC3E}">
        <p14:creationId xmlns:p14="http://schemas.microsoft.com/office/powerpoint/2010/main" val="535063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設問６です。</a:t>
            </a:r>
            <a:endParaRPr kumimoji="1" lang="en-US" altLang="ja-JP" dirty="0" smtClean="0"/>
          </a:p>
          <a:p>
            <a:endParaRPr kumimoji="1" lang="en-US" altLang="ja-JP" dirty="0" smtClean="0"/>
          </a:p>
          <a:p>
            <a:r>
              <a:rPr kumimoji="1" lang="ja-JP" altLang="en-US" dirty="0" smtClean="0"/>
              <a:t>水</a:t>
            </a:r>
            <a:endParaRPr kumimoji="1" lang="en-US" altLang="ja-JP" dirty="0" smtClean="0"/>
          </a:p>
          <a:p>
            <a:r>
              <a:rPr kumimoji="1" lang="ja-JP" altLang="en-US" dirty="0" smtClean="0"/>
              <a:t>　</a:t>
            </a:r>
            <a:endParaRPr kumimoji="1" lang="en-US" altLang="ja-JP" dirty="0" smtClean="0"/>
          </a:p>
          <a:p>
            <a:r>
              <a:rPr kumimoji="1" lang="ja-JP" altLang="en-US" dirty="0" smtClean="0"/>
              <a:t>お茶はもちろんですが、</a:t>
            </a:r>
            <a:endParaRPr kumimoji="1" lang="en-US" altLang="ja-JP" dirty="0" smtClean="0"/>
          </a:p>
          <a:p>
            <a:endParaRPr kumimoji="1" lang="en-US" altLang="ja-JP" dirty="0" smtClean="0"/>
          </a:p>
          <a:p>
            <a:r>
              <a:rPr kumimoji="1" lang="ja-JP" altLang="en-US" dirty="0" smtClean="0"/>
              <a:t>キシリトールは先ほどの理由で三角です。</a:t>
            </a:r>
            <a:endParaRPr kumimoji="1" lang="en-US" altLang="ja-JP" dirty="0" smtClean="0"/>
          </a:p>
          <a:p>
            <a:endParaRPr kumimoji="1" lang="en-US" altLang="ja-JP" dirty="0" smtClean="0"/>
          </a:p>
          <a:p>
            <a:r>
              <a:rPr kumimoji="1" lang="ja-JP" altLang="en-US" dirty="0" smtClean="0"/>
              <a:t>キシリトール配合とうたっていても、キシリトールの割合が少なく、残りが砂糖という商品があるとすれば、むし歯の原因になります。</a:t>
            </a:r>
            <a:endParaRPr kumimoji="1" lang="en-US" altLang="ja-JP" dirty="0" smtClean="0"/>
          </a:p>
          <a:p>
            <a:endParaRPr kumimoji="1" lang="en-US" altLang="ja-JP" dirty="0" smtClean="0"/>
          </a:p>
          <a:p>
            <a:r>
              <a:rPr kumimoji="1" lang="ja-JP" altLang="en-US" dirty="0" smtClean="0"/>
              <a:t>砂糖不使用とは、食品加工時に砂糖を使用しないだけで、原材料には糖分が含まれていることがあります。</a:t>
            </a:r>
            <a:endParaRPr kumimoji="1" lang="en-US" altLang="ja-JP" dirty="0" smtClean="0"/>
          </a:p>
          <a:p>
            <a:endParaRPr kumimoji="1" lang="en-US" altLang="ja-JP" dirty="0" smtClean="0"/>
          </a:p>
          <a:p>
            <a:r>
              <a:rPr kumimoji="1" lang="ja-JP" altLang="en-US" dirty="0" smtClean="0"/>
              <a:t>シュガーレスの飲食物は限りなくむし歯にはなりにくいものですが、絶対とは言い切れません。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25</a:t>
            </a:fld>
            <a:endParaRPr kumimoji="1" lang="ja-JP" altLang="en-US"/>
          </a:p>
        </p:txBody>
      </p:sp>
    </p:spTree>
    <p:extLst>
      <p:ext uri="{BB962C8B-B14F-4D97-AF65-F5344CB8AC3E}">
        <p14:creationId xmlns:p14="http://schemas.microsoft.com/office/powerpoint/2010/main" val="873493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設問７です。</a:t>
            </a:r>
            <a:endParaRPr kumimoji="1" lang="en-US" altLang="ja-JP" dirty="0" smtClean="0"/>
          </a:p>
          <a:p>
            <a:endParaRPr kumimoji="1" lang="en-US" altLang="ja-JP" dirty="0" smtClean="0"/>
          </a:p>
          <a:p>
            <a:endParaRPr kumimoji="1" lang="en-US" altLang="ja-JP" dirty="0" smtClean="0"/>
          </a:p>
          <a:p>
            <a:r>
              <a:rPr kumimoji="1" lang="ja-JP" altLang="en-US" dirty="0" smtClean="0"/>
              <a:t>正解は　いいえ　です</a:t>
            </a:r>
            <a:endParaRPr kumimoji="1" lang="en-US" altLang="ja-JP" dirty="0" smtClean="0"/>
          </a:p>
          <a:p>
            <a:endParaRPr kumimoji="1" lang="en-US" altLang="ja-JP" dirty="0" smtClean="0"/>
          </a:p>
          <a:p>
            <a:r>
              <a:rPr kumimoji="1" lang="ja-JP" altLang="en-US" dirty="0" smtClean="0"/>
              <a:t>ノンシュガー製品は、むし歯のリスクは低いのですが、製品自体が酸性のものが多く、それにより歯が解けてしまいます。</a:t>
            </a:r>
            <a:endParaRPr kumimoji="1" lang="en-US" altLang="ja-JP" dirty="0" smtClean="0"/>
          </a:p>
          <a:p>
            <a:endParaRPr kumimoji="1" lang="en-US" altLang="ja-JP" dirty="0" smtClean="0"/>
          </a:p>
          <a:p>
            <a:r>
              <a:rPr kumimoji="1" lang="ja-JP" altLang="en-US" dirty="0" smtClean="0"/>
              <a:t>これを酸蝕症といいます。　これに対しむし歯は齲蝕症といいます。</a:t>
            </a:r>
            <a:endParaRPr kumimoji="1" lang="en-US" altLang="ja-JP" dirty="0" smtClean="0"/>
          </a:p>
          <a:p>
            <a:endParaRPr kumimoji="1" lang="en-US" altLang="ja-JP" dirty="0" smtClean="0"/>
          </a:p>
          <a:p>
            <a:endParaRPr kumimoji="1" lang="en-US" altLang="ja-JP" dirty="0" smtClean="0"/>
          </a:p>
          <a:p>
            <a:r>
              <a:rPr kumimoji="1" lang="ja-JP" altLang="en-US" dirty="0" smtClean="0"/>
              <a:t>その他酸蝕症</a:t>
            </a:r>
            <a:endParaRPr kumimoji="1" lang="en-US" altLang="ja-JP" dirty="0" smtClean="0"/>
          </a:p>
          <a:p>
            <a:endParaRPr kumimoji="1" lang="en-US" altLang="ja-JP" dirty="0" smtClean="0"/>
          </a:p>
          <a:p>
            <a:r>
              <a:rPr kumimoji="1" lang="ja-JP" altLang="en-US" dirty="0" smtClean="0"/>
              <a:t>職業病　　　化学薬品を使用した工場</a:t>
            </a:r>
            <a:endParaRPr kumimoji="1" lang="en-US" altLang="ja-JP" dirty="0" smtClean="0"/>
          </a:p>
          <a:p>
            <a:endParaRPr kumimoji="1" lang="en-US" altLang="ja-JP" dirty="0" smtClean="0"/>
          </a:p>
          <a:p>
            <a:r>
              <a:rPr kumimoji="1" lang="ja-JP" altLang="en-US" dirty="0" smtClean="0"/>
              <a:t>コーヒ　だらだらのみ</a:t>
            </a:r>
            <a:endParaRPr kumimoji="1" lang="en-US" altLang="ja-JP" dirty="0" smtClean="0"/>
          </a:p>
          <a:p>
            <a:endParaRPr kumimoji="1" lang="en-US" altLang="ja-JP" dirty="0" smtClean="0"/>
          </a:p>
          <a:p>
            <a:r>
              <a:rPr kumimoji="1" lang="ja-JP" altLang="en-US" dirty="0" smtClean="0"/>
              <a:t>ワイン</a:t>
            </a:r>
            <a:endParaRPr kumimoji="1" lang="en-US" altLang="ja-JP" dirty="0" smtClean="0"/>
          </a:p>
          <a:p>
            <a:endParaRPr kumimoji="1" lang="en-US" altLang="ja-JP" dirty="0" smtClean="0"/>
          </a:p>
          <a:p>
            <a:r>
              <a:rPr kumimoji="1" lang="ja-JP" altLang="en-US" dirty="0" smtClean="0"/>
              <a:t>身近なもの　みかんなどのかんきつ類　　下顎前歯がしみる　</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26</a:t>
            </a:fld>
            <a:endParaRPr kumimoji="1" lang="ja-JP" altLang="en-US"/>
          </a:p>
        </p:txBody>
      </p:sp>
    </p:spTree>
    <p:extLst>
      <p:ext uri="{BB962C8B-B14F-4D97-AF65-F5344CB8AC3E}">
        <p14:creationId xmlns:p14="http://schemas.microsoft.com/office/powerpoint/2010/main" val="855617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糖類ゼロ　糖質ゼロ　ノンシュガーなど様々な表記がありますが、炭水化物は、スライドのように分けらます。</a:t>
            </a:r>
            <a:endParaRPr kumimoji="1" lang="en-US" altLang="ja-JP" dirty="0" smtClean="0"/>
          </a:p>
          <a:p>
            <a:endParaRPr kumimoji="1" lang="en-US" altLang="ja-JP" dirty="0" smtClean="0"/>
          </a:p>
          <a:p>
            <a:r>
              <a:rPr kumimoji="1" lang="ja-JP" altLang="en-US" dirty="0" smtClean="0"/>
              <a:t>むし歯の主原因は糖類といえます。</a:t>
            </a:r>
            <a:endParaRPr kumimoji="1" lang="en-US" altLang="ja-JP" dirty="0" smtClean="0"/>
          </a:p>
          <a:p>
            <a:endParaRPr kumimoji="1" lang="en-US" altLang="ja-JP" dirty="0" smtClean="0"/>
          </a:p>
          <a:p>
            <a:r>
              <a:rPr kumimoji="1" lang="ja-JP" altLang="en-US" dirty="0" smtClean="0"/>
              <a:t>ポインター解説</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27</a:t>
            </a:fld>
            <a:endParaRPr kumimoji="1" lang="ja-JP" altLang="en-US"/>
          </a:p>
        </p:txBody>
      </p:sp>
    </p:spTree>
    <p:extLst>
      <p:ext uri="{BB962C8B-B14F-4D97-AF65-F5344CB8AC3E}">
        <p14:creationId xmlns:p14="http://schemas.microsoft.com/office/powerpoint/2010/main" val="2364374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スライドのように様々な製品が市販されており中には、</a:t>
            </a:r>
            <a:endParaRPr kumimoji="1" lang="en-US" altLang="ja-JP" dirty="0" smtClean="0"/>
          </a:p>
          <a:p>
            <a:endParaRPr kumimoji="1" lang="en-US" altLang="ja-JP" dirty="0" smtClean="0"/>
          </a:p>
          <a:p>
            <a:r>
              <a:rPr kumimoji="1" lang="ja-JP" altLang="en-US" dirty="0" smtClean="0"/>
              <a:t>本当に歯にやさしいのか疑問の商品もあります。</a:t>
            </a:r>
            <a:endParaRPr kumimoji="1" lang="en-US" altLang="ja-JP" dirty="0" smtClean="0"/>
          </a:p>
          <a:p>
            <a:endParaRPr kumimoji="1" lang="en-US" altLang="ja-JP" dirty="0" smtClean="0"/>
          </a:p>
          <a:p>
            <a:endParaRPr kumimoji="1" lang="en-US" altLang="ja-JP" dirty="0" smtClean="0"/>
          </a:p>
          <a:p>
            <a:r>
              <a:rPr kumimoji="1" lang="ja-JP" altLang="en-US" dirty="0" smtClean="0"/>
              <a:t>緑茶ポリフェノール　　カテキンによる殺菌作用</a:t>
            </a:r>
            <a:endParaRPr kumimoji="1" lang="en-US" altLang="ja-JP" dirty="0" smtClean="0"/>
          </a:p>
          <a:p>
            <a:endParaRPr kumimoji="1" lang="en-US" altLang="ja-JP" dirty="0" smtClean="0"/>
          </a:p>
          <a:p>
            <a:endParaRPr kumimoji="1" lang="en-US" altLang="ja-JP" dirty="0" smtClean="0"/>
          </a:p>
          <a:p>
            <a:r>
              <a:rPr kumimoji="1" lang="ja-JP" altLang="en-US" dirty="0" smtClean="0"/>
              <a:t>Ｐｏｓ－Ｃａ　　リカルデント　　解説　　　→　　カイスの輪のうちの歯質へのアプローチ</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28</a:t>
            </a:fld>
            <a:endParaRPr kumimoji="1" lang="ja-JP" altLang="en-US"/>
          </a:p>
        </p:txBody>
      </p:sp>
    </p:spTree>
    <p:extLst>
      <p:ext uri="{BB962C8B-B14F-4D97-AF65-F5344CB8AC3E}">
        <p14:creationId xmlns:p14="http://schemas.microsoft.com/office/powerpoint/2010/main" val="1084859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ノンシュガーとうたっていても、成分表示には、注意が必要なことがあります。</a:t>
            </a:r>
            <a:endParaRPr kumimoji="1" lang="en-US" altLang="ja-JP" dirty="0" smtClean="0"/>
          </a:p>
          <a:p>
            <a:endParaRPr kumimoji="1" lang="en-US" altLang="ja-JP" dirty="0" smtClean="0"/>
          </a:p>
          <a:p>
            <a:r>
              <a:rPr kumimoji="1" lang="ja-JP" altLang="en-US" dirty="0" smtClean="0"/>
              <a:t>同じノンシュガー製品ですが、左上の製品の表記より右下の製品の表示のほうが甘味料が豊富に使用されていました。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29</a:t>
            </a:fld>
            <a:endParaRPr kumimoji="1" lang="ja-JP" altLang="en-US"/>
          </a:p>
        </p:txBody>
      </p:sp>
    </p:spTree>
    <p:extLst>
      <p:ext uri="{BB962C8B-B14F-4D97-AF65-F5344CB8AC3E}">
        <p14:creationId xmlns:p14="http://schemas.microsoft.com/office/powerpoint/2010/main" val="270800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スライドを読む</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a:t>
            </a:fld>
            <a:endParaRPr kumimoji="1" lang="ja-JP" altLang="en-US" dirty="0"/>
          </a:p>
        </p:txBody>
      </p:sp>
    </p:spTree>
    <p:extLst>
      <p:ext uri="{BB962C8B-B14F-4D97-AF65-F5344CB8AC3E}">
        <p14:creationId xmlns:p14="http://schemas.microsoft.com/office/powerpoint/2010/main" val="247733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ポインター解説</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30</a:t>
            </a:fld>
            <a:endParaRPr kumimoji="1" lang="ja-JP" altLang="en-US"/>
          </a:p>
        </p:txBody>
      </p:sp>
    </p:spTree>
    <p:extLst>
      <p:ext uri="{BB962C8B-B14F-4D97-AF65-F5344CB8AC3E}">
        <p14:creationId xmlns:p14="http://schemas.microsoft.com/office/powerpoint/2010/main" val="2534905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これは学年別での、今回の問題の正解率のグラフです。</a:t>
            </a:r>
            <a:endParaRPr kumimoji="1" lang="en-US" altLang="ja-JP" dirty="0" smtClean="0"/>
          </a:p>
          <a:p>
            <a:endParaRPr kumimoji="1" lang="en-US" altLang="ja-JP" dirty="0" smtClean="0"/>
          </a:p>
          <a:p>
            <a:r>
              <a:rPr kumimoji="1" lang="ja-JP" altLang="en-US" dirty="0" smtClean="0"/>
              <a:t>各設問とも小学６年生と中学３年生でほとんど差がありませんでした。</a:t>
            </a:r>
            <a:endParaRPr kumimoji="1" lang="en-US" altLang="ja-JP" dirty="0" smtClean="0"/>
          </a:p>
          <a:p>
            <a:endParaRPr kumimoji="1" lang="en-US" altLang="ja-JP" dirty="0" smtClean="0"/>
          </a:p>
          <a:p>
            <a:endParaRPr kumimoji="1" lang="en-US" altLang="ja-JP" dirty="0" smtClean="0"/>
          </a:p>
          <a:p>
            <a:r>
              <a:rPr kumimoji="1" lang="ja-JP" altLang="en-US" dirty="0" smtClean="0"/>
              <a:t>ポイント解説　</a:t>
            </a:r>
            <a:endParaRPr kumimoji="1" lang="en-US" altLang="ja-JP" dirty="0" smtClean="0"/>
          </a:p>
          <a:p>
            <a:endParaRPr kumimoji="1" lang="en-US" altLang="ja-JP" dirty="0" smtClean="0"/>
          </a:p>
          <a:p>
            <a:r>
              <a:rPr kumimoji="1" lang="ja-JP" altLang="en-US" dirty="0" smtClean="0"/>
              <a:t>考察</a:t>
            </a:r>
            <a:endParaRPr kumimoji="1" lang="en-US" altLang="ja-JP" dirty="0" smtClean="0"/>
          </a:p>
          <a:p>
            <a:endParaRPr kumimoji="1" lang="en-US" altLang="ja-JP" dirty="0" smtClean="0"/>
          </a:p>
          <a:p>
            <a:r>
              <a:rPr kumimoji="1" lang="ja-JP" altLang="en-US" dirty="0" smtClean="0"/>
              <a:t>問１　問２　正解率が低い　　　かなり専門的な知識が必要だが　　歯みがきをする　フッ素を使う　甘いものを食べすぎない　知らずのうちに意識の中に</a:t>
            </a:r>
            <a:endParaRPr kumimoji="1" lang="en-US" altLang="ja-JP" dirty="0" smtClean="0"/>
          </a:p>
          <a:p>
            <a:r>
              <a:rPr kumimoji="1" lang="ja-JP" altLang="en-US" dirty="0" smtClean="0"/>
              <a:t>　　　　　　　　　　　　　　　　　　すりこまれているがあまり具体的なことは理解されていない</a:t>
            </a:r>
            <a:endParaRPr kumimoji="1" lang="en-US" altLang="ja-JP" dirty="0" smtClean="0"/>
          </a:p>
          <a:p>
            <a:endParaRPr kumimoji="1" lang="en-US" altLang="ja-JP" dirty="0" smtClean="0"/>
          </a:p>
          <a:p>
            <a:r>
              <a:rPr kumimoji="1" lang="ja-JP" altLang="en-US" dirty="0" smtClean="0"/>
              <a:t>問</a:t>
            </a:r>
            <a:r>
              <a:rPr kumimoji="1" lang="en-US" altLang="ja-JP" dirty="0" smtClean="0"/>
              <a:t>4</a:t>
            </a:r>
            <a:r>
              <a:rPr kumimoji="1" lang="ja-JP" altLang="en-US" dirty="0" smtClean="0"/>
              <a:t>以降は　最近特に注意が必要な項目です。</a:t>
            </a:r>
            <a:endParaRPr kumimoji="1" lang="en-US" altLang="ja-JP" dirty="0" smtClean="0"/>
          </a:p>
          <a:p>
            <a:endParaRPr kumimoji="1" lang="en-US" altLang="ja-JP" dirty="0" smtClean="0"/>
          </a:p>
          <a:p>
            <a:r>
              <a:rPr kumimoji="1" lang="ja-JP" altLang="en-US" dirty="0" smtClean="0"/>
              <a:t>問</a:t>
            </a:r>
            <a:r>
              <a:rPr kumimoji="1" lang="en-US" altLang="ja-JP" dirty="0" smtClean="0"/>
              <a:t>4</a:t>
            </a:r>
            <a:r>
              <a:rPr kumimoji="1" lang="ja-JP" altLang="en-US" dirty="0" smtClean="0"/>
              <a:t>　スポーツ飲料がむし歯になりにくいと勘違いしている児童　生徒が　</a:t>
            </a:r>
            <a:r>
              <a:rPr kumimoji="1" lang="en-US" altLang="ja-JP" dirty="0" smtClean="0"/>
              <a:t>3</a:t>
            </a:r>
            <a:r>
              <a:rPr kumimoji="1" lang="ja-JP" altLang="en-US" dirty="0" smtClean="0"/>
              <a:t>割　　特に夏場の水分補給での適切な指導をよろしくお願いします。</a:t>
            </a:r>
            <a:endParaRPr kumimoji="1" lang="en-US" altLang="ja-JP" dirty="0" smtClean="0"/>
          </a:p>
          <a:p>
            <a:endParaRPr kumimoji="1" lang="en-US" altLang="ja-JP" dirty="0" smtClean="0"/>
          </a:p>
          <a:p>
            <a:r>
              <a:rPr kumimoji="1" lang="ja-JP" altLang="en-US" dirty="0" smtClean="0"/>
              <a:t>問５，６，７　いかにもむし歯になりにくそうなものが市販されているが、正解率にかかわらず、半数以上が正しく理解されていないと考えられる</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31</a:t>
            </a:fld>
            <a:endParaRPr kumimoji="1" lang="ja-JP" altLang="en-US"/>
          </a:p>
        </p:txBody>
      </p:sp>
    </p:spTree>
    <p:extLst>
      <p:ext uri="{BB962C8B-B14F-4D97-AF65-F5344CB8AC3E}">
        <p14:creationId xmlns:p14="http://schemas.microsoft.com/office/powerpoint/2010/main" val="2025447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地域別ではほとんどの設問で差は認められませんでしたが、</a:t>
            </a:r>
            <a:endParaRPr kumimoji="1" lang="en-US" altLang="ja-JP" dirty="0" smtClean="0"/>
          </a:p>
          <a:p>
            <a:endParaRPr kumimoji="1" lang="en-US" altLang="ja-JP" dirty="0" smtClean="0"/>
          </a:p>
          <a:p>
            <a:r>
              <a:rPr kumimoji="1" lang="ja-JP" altLang="en-US" dirty="0" smtClean="0"/>
              <a:t>設問４、　　　５，　　　６、　　　７</a:t>
            </a:r>
            <a:endParaRPr kumimoji="1" lang="en-US" altLang="ja-JP" dirty="0" smtClean="0"/>
          </a:p>
          <a:p>
            <a:endParaRPr kumimoji="1" lang="en-US" altLang="ja-JP" dirty="0" smtClean="0"/>
          </a:p>
          <a:p>
            <a:endParaRPr kumimoji="1" lang="en-US" altLang="ja-JP" dirty="0" smtClean="0"/>
          </a:p>
          <a:p>
            <a:r>
              <a:rPr kumimoji="1" lang="ja-JP" altLang="en-US" dirty="0" smtClean="0"/>
              <a:t>でやや甘楽町において正解率が高値でした。</a:t>
            </a:r>
            <a:endParaRPr kumimoji="1" lang="en-US" altLang="ja-JP" dirty="0" smtClean="0"/>
          </a:p>
          <a:p>
            <a:endParaRPr kumimoji="1" lang="en-US" altLang="ja-JP" dirty="0" smtClean="0"/>
          </a:p>
          <a:p>
            <a:r>
              <a:rPr kumimoji="1" lang="ja-JP" altLang="en-US" dirty="0" smtClean="0"/>
              <a:t>これは、学校歯科保健指導の差と思われました。</a:t>
            </a:r>
            <a:endParaRPr kumimoji="1" lang="en-US" altLang="ja-JP" dirty="0" smtClean="0"/>
          </a:p>
          <a:p>
            <a:endParaRPr kumimoji="1" lang="en-US" altLang="ja-JP" dirty="0" smtClean="0"/>
          </a:p>
          <a:p>
            <a:r>
              <a:rPr kumimoji="1" lang="ja-JP" altLang="en-US" dirty="0" smtClean="0"/>
              <a:t>地域としてのむし歯は減少した、しかし　ほとんどの児童生徒はむし歯がなく、</a:t>
            </a:r>
            <a:r>
              <a:rPr kumimoji="1" lang="en-US" altLang="ja-JP" dirty="0" smtClean="0"/>
              <a:t>1</a:t>
            </a:r>
            <a:r>
              <a:rPr kumimoji="1" lang="ja-JP" altLang="en-US" dirty="0" smtClean="0"/>
              <a:t>部の児童生徒が一人で数本保有しているというのが現状</a:t>
            </a:r>
            <a:endParaRPr kumimoji="1" lang="en-US" altLang="ja-JP" dirty="0" smtClean="0"/>
          </a:p>
          <a:p>
            <a:endParaRPr kumimoji="1" lang="en-US" altLang="ja-JP" dirty="0" smtClean="0"/>
          </a:p>
          <a:p>
            <a:r>
              <a:rPr kumimoji="1" lang="ja-JP" altLang="en-US" dirty="0" smtClean="0"/>
              <a:t>その１部の児童、生徒を救うためには、集団での指導啓発がとても大切と思います。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32</a:t>
            </a:fld>
            <a:endParaRPr kumimoji="1" lang="ja-JP" altLang="en-US"/>
          </a:p>
        </p:txBody>
      </p:sp>
    </p:spTree>
    <p:extLst>
      <p:ext uri="{BB962C8B-B14F-4D97-AF65-F5344CB8AC3E}">
        <p14:creationId xmlns:p14="http://schemas.microsoft.com/office/powerpoint/2010/main" val="4114317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結果についてですが、</a:t>
            </a:r>
            <a:endParaRPr kumimoji="1" lang="en-US" altLang="ja-JP" dirty="0" smtClean="0"/>
          </a:p>
          <a:p>
            <a:endParaRPr kumimoji="1" lang="en-US" altLang="ja-JP" dirty="0" smtClean="0"/>
          </a:p>
          <a:p>
            <a:endParaRPr kumimoji="1" lang="en-US" altLang="ja-JP" dirty="0" smtClean="0"/>
          </a:p>
          <a:p>
            <a:r>
              <a:rPr kumimoji="1" lang="ja-JP" altLang="en-US" dirty="0" smtClean="0"/>
              <a:t>特に注意が必要な結果をいくつか抜粋</a:t>
            </a:r>
            <a:endParaRPr kumimoji="1" lang="en-US" altLang="ja-JP" dirty="0" smtClean="0"/>
          </a:p>
          <a:p>
            <a:endParaRPr kumimoji="1" lang="en-US" altLang="ja-JP" dirty="0" smtClean="0"/>
          </a:p>
          <a:p>
            <a:r>
              <a:rPr kumimoji="1" lang="ja-JP" altLang="en-US" dirty="0" smtClean="0"/>
              <a:t>小学生　中学生で正解率の差がない　→　ある程度のむし歯に関しての知識はあっても成長とともに新しく知識が入ってこない　成人でアンケートしても同じ結果となる　</a:t>
            </a:r>
            <a:endParaRPr kumimoji="1" lang="en-US" altLang="ja-JP" dirty="0" smtClean="0"/>
          </a:p>
          <a:p>
            <a:r>
              <a:rPr kumimoji="1" lang="ja-JP" altLang="en-US" dirty="0" smtClean="0"/>
              <a:t>　　　　　　　　　　　　　　　　　　　　　　　　　　のでは</a:t>
            </a:r>
            <a:endParaRPr kumimoji="1" lang="en-US" altLang="ja-JP" dirty="0" smtClean="0"/>
          </a:p>
          <a:p>
            <a:endParaRPr kumimoji="1" lang="en-US" altLang="ja-JP" dirty="0" smtClean="0"/>
          </a:p>
          <a:p>
            <a:r>
              <a:rPr kumimoji="1" lang="ja-JP" altLang="en-US" dirty="0" smtClean="0"/>
              <a:t>お口の中に関心があるなしかかわらず差がない　→　関心があると答えた児童、生徒でも知らない知識　誤解している事柄が多いのではないかと思われる。</a:t>
            </a:r>
            <a:endParaRPr kumimoji="1" lang="en-US" altLang="ja-JP" dirty="0" smtClean="0"/>
          </a:p>
          <a:p>
            <a:endParaRPr kumimoji="1" lang="en-US" altLang="ja-JP" dirty="0" smtClean="0"/>
          </a:p>
          <a:p>
            <a:r>
              <a:rPr kumimoji="1" lang="ja-JP" altLang="en-US" dirty="0" smtClean="0"/>
              <a:t>水分補給　　　　　　　　　　　　　　　　　→　　　特にとりすぎに対して、指導の徹底が必要と思われます。　　歯のことのみでなく　全身的な見地からも　　　</a:t>
            </a:r>
            <a:endParaRPr kumimoji="1" lang="en-US" altLang="ja-JP" dirty="0" smtClean="0"/>
          </a:p>
          <a:p>
            <a:endParaRPr kumimoji="1" lang="en-US" altLang="ja-JP" dirty="0" smtClean="0"/>
          </a:p>
          <a:p>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33</a:t>
            </a:fld>
            <a:endParaRPr kumimoji="1" lang="ja-JP" altLang="en-US"/>
          </a:p>
        </p:txBody>
      </p:sp>
    </p:spTree>
    <p:extLst>
      <p:ext uri="{BB962C8B-B14F-4D97-AF65-F5344CB8AC3E}">
        <p14:creationId xmlns:p14="http://schemas.microsoft.com/office/powerpoint/2010/main" val="4125288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これは年間の砂糖消費量です。</a:t>
            </a:r>
            <a:endParaRPr kumimoji="1" lang="en-US" altLang="ja-JP" dirty="0" smtClean="0"/>
          </a:p>
          <a:p>
            <a:endParaRPr kumimoji="1" lang="en-US" altLang="ja-JP" dirty="0" smtClean="0"/>
          </a:p>
          <a:p>
            <a:r>
              <a:rPr kumimoji="1" lang="ja-JP" altLang="en-US" dirty="0" smtClean="0"/>
              <a:t>御覧の通り、日本は他の先進国と比較して、糖分摂取が少ない国です。</a:t>
            </a:r>
            <a:endParaRPr kumimoji="1" lang="en-US" altLang="ja-JP" dirty="0" smtClean="0"/>
          </a:p>
          <a:p>
            <a:endParaRPr kumimoji="1" lang="en-US" altLang="ja-JP" dirty="0" smtClean="0"/>
          </a:p>
          <a:p>
            <a:r>
              <a:rPr kumimoji="1" lang="ja-JP" altLang="en-US" dirty="0" smtClean="0"/>
              <a:t>しかし学齢期のむし歯保有率は、他の先進国から比べ</a:t>
            </a:r>
            <a:endParaRPr kumimoji="1" lang="en-US" altLang="ja-JP" dirty="0" smtClean="0"/>
          </a:p>
          <a:p>
            <a:endParaRPr kumimoji="1" lang="en-US" altLang="ja-JP" dirty="0" smtClean="0"/>
          </a:p>
          <a:p>
            <a:r>
              <a:rPr kumimoji="1" lang="ja-JP" altLang="en-US" dirty="0" smtClean="0"/>
              <a:t>高いのが現状です。　　　　</a:t>
            </a:r>
            <a:endParaRPr kumimoji="1" lang="en-US" altLang="ja-JP" dirty="0" smtClean="0"/>
          </a:p>
          <a:p>
            <a:endParaRPr kumimoji="1" lang="en-US" altLang="ja-JP" dirty="0" smtClean="0"/>
          </a:p>
          <a:p>
            <a:r>
              <a:rPr kumimoji="1" lang="ja-JP" altLang="en-US" dirty="0" smtClean="0"/>
              <a:t>最新の</a:t>
            </a:r>
            <a:r>
              <a:rPr kumimoji="1" lang="en-US" altLang="ja-JP" dirty="0" smtClean="0"/>
              <a:t>12</a:t>
            </a:r>
            <a:r>
              <a:rPr kumimoji="1" lang="ja-JP" altLang="en-US" dirty="0" smtClean="0"/>
              <a:t>歳児　</a:t>
            </a:r>
            <a:r>
              <a:rPr kumimoji="1" lang="en-US" altLang="ja-JP" dirty="0" smtClean="0"/>
              <a:t>1</a:t>
            </a:r>
            <a:r>
              <a:rPr kumimoji="1" lang="ja-JP" altLang="en-US" dirty="0" smtClean="0"/>
              <a:t>人むし歯保有率　平成</a:t>
            </a:r>
            <a:r>
              <a:rPr kumimoji="1" lang="en-US" altLang="ja-JP" dirty="0" smtClean="0"/>
              <a:t>23</a:t>
            </a:r>
            <a:r>
              <a:rPr kumimoji="1" lang="ja-JP" altLang="en-US" dirty="0" smtClean="0"/>
              <a:t>年　全国　</a:t>
            </a:r>
            <a:r>
              <a:rPr kumimoji="1" lang="en-US" altLang="ja-JP" dirty="0" smtClean="0"/>
              <a:t>1.2</a:t>
            </a:r>
            <a:r>
              <a:rPr kumimoji="1" lang="ja-JP" altLang="en-US" dirty="0" smtClean="0"/>
              <a:t>本　　　　　これはアメリカやＥＵでは</a:t>
            </a:r>
            <a:r>
              <a:rPr kumimoji="1" lang="en-US" altLang="ja-JP" dirty="0" smtClean="0"/>
              <a:t>10</a:t>
            </a:r>
            <a:r>
              <a:rPr kumimoji="1" lang="ja-JP" altLang="en-US" dirty="0" smtClean="0"/>
              <a:t>年前に達成されていた数字</a:t>
            </a:r>
            <a:endParaRPr kumimoji="1" lang="en-US" altLang="ja-JP" dirty="0" smtClean="0"/>
          </a:p>
          <a:p>
            <a:endParaRPr kumimoji="1" lang="en-US" altLang="ja-JP" dirty="0" smtClean="0"/>
          </a:p>
          <a:p>
            <a:r>
              <a:rPr kumimoji="1" lang="ja-JP" altLang="en-US" dirty="0" smtClean="0"/>
              <a:t>ちなみに　</a:t>
            </a:r>
            <a:r>
              <a:rPr kumimoji="1" lang="en-US" altLang="ja-JP" dirty="0" smtClean="0"/>
              <a:t>10</a:t>
            </a:r>
            <a:r>
              <a:rPr kumimoji="1" lang="ja-JP" altLang="en-US" dirty="0" smtClean="0"/>
              <a:t>年前　は日本は　</a:t>
            </a:r>
            <a:r>
              <a:rPr kumimoji="1" lang="en-US" altLang="ja-JP" dirty="0" smtClean="0"/>
              <a:t>3</a:t>
            </a:r>
            <a:r>
              <a:rPr kumimoji="1" lang="ja-JP" altLang="en-US" dirty="0" smtClean="0"/>
              <a:t>本近くありました　</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34</a:t>
            </a:fld>
            <a:endParaRPr kumimoji="1" lang="ja-JP" altLang="en-US"/>
          </a:p>
        </p:txBody>
      </p:sp>
    </p:spTree>
    <p:extLst>
      <p:ext uri="{BB962C8B-B14F-4D97-AF65-F5344CB8AC3E}">
        <p14:creationId xmlns:p14="http://schemas.microsoft.com/office/powerpoint/2010/main" val="723800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ここで最後の問題です。</a:t>
            </a:r>
            <a:endParaRPr kumimoji="1" lang="en-US" altLang="ja-JP" dirty="0" smtClean="0"/>
          </a:p>
          <a:p>
            <a:endParaRPr kumimoji="1" lang="ja-JP" altLang="en-US" dirty="0" smtClean="0"/>
          </a:p>
          <a:p>
            <a:r>
              <a:rPr kumimoji="1" lang="ja-JP" altLang="en-US" dirty="0" smtClean="0"/>
              <a:t>日本は砂糖消費の少ない、なおかつ世界的に見ても歯みがき習慣は、非常に根付いている国といえます。</a:t>
            </a:r>
            <a:endParaRPr kumimoji="1" lang="en-US" altLang="ja-JP" dirty="0" smtClean="0"/>
          </a:p>
          <a:p>
            <a:endParaRPr kumimoji="1" lang="ja-JP" altLang="en-US" dirty="0" smtClean="0"/>
          </a:p>
          <a:p>
            <a:r>
              <a:rPr kumimoji="1" lang="ja-JP" altLang="en-US" dirty="0" smtClean="0"/>
              <a:t>にもかかわらず、むし歯の罹患率が高かった原因は、他の国と何が異なっていたのでしょう。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35</a:t>
            </a:fld>
            <a:endParaRPr kumimoji="1" lang="ja-JP" altLang="en-US"/>
          </a:p>
        </p:txBody>
      </p:sp>
    </p:spTree>
    <p:extLst>
      <p:ext uri="{BB962C8B-B14F-4D97-AF65-F5344CB8AC3E}">
        <p14:creationId xmlns:p14="http://schemas.microsoft.com/office/powerpoint/2010/main" val="1139508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まとめさせていただきます。</a:t>
            </a:r>
            <a:endParaRPr kumimoji="1" lang="en-US" altLang="ja-JP" dirty="0" smtClean="0"/>
          </a:p>
          <a:p>
            <a:endParaRPr kumimoji="1" lang="en-US" altLang="ja-JP" dirty="0" smtClean="0"/>
          </a:p>
          <a:p>
            <a:r>
              <a:rPr kumimoji="1" lang="ja-JP" altLang="en-US" dirty="0" smtClean="0"/>
              <a:t>読む</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36</a:t>
            </a:fld>
            <a:endParaRPr kumimoji="1" lang="ja-JP" altLang="en-US"/>
          </a:p>
        </p:txBody>
      </p:sp>
    </p:spTree>
    <p:extLst>
      <p:ext uri="{BB962C8B-B14F-4D97-AF65-F5344CB8AC3E}">
        <p14:creationId xmlns:p14="http://schemas.microsoft.com/office/powerpoint/2010/main" val="1181471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よむ</a:t>
            </a:r>
            <a:endParaRPr kumimoji="1" lang="en-US" altLang="ja-JP" dirty="0" smtClean="0"/>
          </a:p>
          <a:p>
            <a:endParaRPr kumimoji="1" lang="en-US" altLang="ja-JP" dirty="0" smtClean="0"/>
          </a:p>
          <a:p>
            <a:r>
              <a:rPr kumimoji="1" lang="ja-JP" altLang="en-US" dirty="0" smtClean="0"/>
              <a:t>なにより</a:t>
            </a:r>
            <a:endParaRPr kumimoji="1" lang="en-US" altLang="ja-JP" dirty="0" smtClean="0"/>
          </a:p>
          <a:p>
            <a:endParaRPr kumimoji="1" lang="en-US" altLang="ja-JP" dirty="0" smtClean="0"/>
          </a:p>
          <a:p>
            <a:r>
              <a:rPr kumimoji="1" lang="ja-JP" altLang="en-US" dirty="0" smtClean="0"/>
              <a:t>バランスのとれた、むし歯予防の取り組みが大切であると考えます。</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37</a:t>
            </a:fld>
            <a:endParaRPr kumimoji="1" lang="ja-JP" altLang="en-US"/>
          </a:p>
        </p:txBody>
      </p:sp>
    </p:spTree>
    <p:extLst>
      <p:ext uri="{BB962C8B-B14F-4D97-AF65-F5344CB8AC3E}">
        <p14:creationId xmlns:p14="http://schemas.microsoft.com/office/powerpoint/2010/main" val="966825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38</a:t>
            </a:fld>
            <a:endParaRPr kumimoji="1" lang="ja-JP" altLang="en-US"/>
          </a:p>
        </p:txBody>
      </p:sp>
    </p:spTree>
    <p:extLst>
      <p:ext uri="{BB962C8B-B14F-4D97-AF65-F5344CB8AC3E}">
        <p14:creationId xmlns:p14="http://schemas.microsoft.com/office/powerpoint/2010/main" val="274897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これは、平成１３年度に制定された、元気県ぐんま２１というもののうち、歯と口の健康という項目の抜粋です。</a:t>
            </a:r>
            <a:endParaRPr kumimoji="1" lang="en-US" altLang="ja-JP" dirty="0" smtClean="0"/>
          </a:p>
          <a:p>
            <a:endParaRPr kumimoji="1" lang="en-US" altLang="ja-JP" dirty="0" smtClean="0"/>
          </a:p>
          <a:p>
            <a:r>
              <a:rPr kumimoji="1" lang="ja-JP" altLang="en-US" dirty="0" smtClean="0"/>
              <a:t>赤枠の部分に学齢期の奨励項目があげられており、これらが実践されてきたことが、むし歯罹患率の減少に大きく寄与されてきました。</a:t>
            </a:r>
            <a:endParaRPr kumimoji="1" lang="en-US" altLang="ja-JP" dirty="0" smtClean="0"/>
          </a:p>
          <a:p>
            <a:endParaRPr kumimoji="1" lang="en-US" altLang="ja-JP" dirty="0" smtClean="0"/>
          </a:p>
          <a:p>
            <a:endParaRPr kumimoji="1" lang="en-US" altLang="ja-JP" dirty="0" smtClean="0"/>
          </a:p>
          <a:p>
            <a:r>
              <a:rPr kumimoji="1" lang="ja-JP" altLang="en-US" sz="1400" dirty="0" smtClean="0">
                <a:solidFill>
                  <a:srgbClr val="FF0000"/>
                </a:solidFill>
              </a:rPr>
              <a:t>赤枠をポインターで解説</a:t>
            </a:r>
            <a:endParaRPr kumimoji="1" lang="en-US" altLang="ja-JP" sz="1400"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4</a:t>
            </a:fld>
            <a:endParaRPr kumimoji="1" lang="ja-JP" altLang="en-US" dirty="0"/>
          </a:p>
        </p:txBody>
      </p:sp>
    </p:spTree>
    <p:extLst>
      <p:ext uri="{BB962C8B-B14F-4D97-AF65-F5344CB8AC3E}">
        <p14:creationId xmlns:p14="http://schemas.microsoft.com/office/powerpoint/2010/main" val="12612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赤で示した項目が、平成１３年時の学齢期の現状でありました。</a:t>
            </a:r>
            <a:endParaRPr kumimoji="1" lang="en-US" altLang="ja-JP" dirty="0" smtClean="0"/>
          </a:p>
          <a:p>
            <a:endParaRPr kumimoji="1" lang="en-US" altLang="ja-JP" dirty="0" smtClean="0"/>
          </a:p>
          <a:p>
            <a:endParaRPr kumimoji="1" lang="en-US" altLang="ja-JP" dirty="0" smtClean="0"/>
          </a:p>
          <a:p>
            <a:r>
              <a:rPr kumimoji="1" lang="ja-JP" altLang="en-US" dirty="0" smtClean="0"/>
              <a:t>平成２３年現在、個別の定期的な、歯面清掃を歯科医院で受けることは、</a:t>
            </a:r>
            <a:endParaRPr kumimoji="1" lang="en-US" altLang="ja-JP" dirty="0" smtClean="0"/>
          </a:p>
          <a:p>
            <a:endParaRPr kumimoji="1" lang="en-US" altLang="ja-JP" dirty="0" smtClean="0"/>
          </a:p>
          <a:p>
            <a:r>
              <a:rPr kumimoji="1" lang="ja-JP" altLang="en-US" dirty="0" smtClean="0"/>
              <a:t>常識的なものとして認識している家庭が増えているものと思います。</a:t>
            </a:r>
            <a:endParaRPr kumimoji="1" lang="en-US" altLang="ja-JP" dirty="0" smtClean="0"/>
          </a:p>
          <a:p>
            <a:endParaRPr kumimoji="1" lang="en-US" altLang="ja-JP" dirty="0" smtClean="0"/>
          </a:p>
          <a:p>
            <a:endParaRPr kumimoji="1" lang="en-US" altLang="ja-JP" dirty="0" smtClean="0"/>
          </a:p>
          <a:p>
            <a:r>
              <a:rPr kumimoji="1" lang="ja-JP" altLang="en-US" dirty="0" smtClean="0"/>
              <a:t>むし歯保有率　</a:t>
            </a:r>
            <a:r>
              <a:rPr kumimoji="1" lang="en-US" altLang="ja-JP" dirty="0" smtClean="0"/>
              <a:t>DMF</a:t>
            </a:r>
            <a:r>
              <a:rPr kumimoji="1" lang="ja-JP" altLang="en-US" dirty="0" smtClean="0"/>
              <a:t>指数　　平成</a:t>
            </a:r>
            <a:r>
              <a:rPr kumimoji="1" lang="en-US" altLang="ja-JP" dirty="0" smtClean="0"/>
              <a:t>13</a:t>
            </a:r>
            <a:r>
              <a:rPr kumimoji="1" lang="ja-JP" altLang="en-US" dirty="0" smtClean="0"/>
              <a:t>年　　本県　</a:t>
            </a:r>
            <a:r>
              <a:rPr kumimoji="1" lang="en-US" altLang="ja-JP" dirty="0" smtClean="0"/>
              <a:t>2.5</a:t>
            </a:r>
            <a:r>
              <a:rPr kumimoji="1" lang="ja-JP" altLang="en-US" dirty="0" smtClean="0"/>
              <a:t>本　　　　　　　</a:t>
            </a:r>
            <a:endParaRPr kumimoji="1" lang="en-US" altLang="ja-JP" dirty="0" smtClean="0"/>
          </a:p>
          <a:p>
            <a:r>
              <a:rPr kumimoji="1" lang="ja-JP" altLang="en-US" dirty="0" smtClean="0"/>
              <a:t>　　　　　　　　　　　　　　　　　　　　</a:t>
            </a:r>
            <a:r>
              <a:rPr kumimoji="1" lang="en-US" altLang="ja-JP" dirty="0" smtClean="0"/>
              <a:t>22</a:t>
            </a:r>
            <a:r>
              <a:rPr kumimoji="1" lang="ja-JP" altLang="en-US" dirty="0" smtClean="0"/>
              <a:t>年　　本県　</a:t>
            </a:r>
            <a:r>
              <a:rPr kumimoji="1" lang="en-US" altLang="ja-JP" dirty="0" smtClean="0"/>
              <a:t>1.3</a:t>
            </a:r>
            <a:r>
              <a:rPr kumimoji="1" lang="ja-JP" altLang="en-US" dirty="0" smtClean="0"/>
              <a:t>本　　　　　　甘楽富岡　</a:t>
            </a:r>
            <a:r>
              <a:rPr kumimoji="1" lang="en-US" altLang="ja-JP" dirty="0" smtClean="0"/>
              <a:t>1</a:t>
            </a:r>
            <a:r>
              <a:rPr kumimoji="1" lang="ja-JP" altLang="en-US" dirty="0" err="1" smtClean="0"/>
              <a:t>．</a:t>
            </a:r>
            <a:r>
              <a:rPr kumimoji="1" lang="ja-JP" altLang="en-US" dirty="0" smtClean="0"/>
              <a:t>数本　　　　</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5</a:t>
            </a:fld>
            <a:endParaRPr kumimoji="1" lang="ja-JP" altLang="en-US"/>
          </a:p>
        </p:txBody>
      </p:sp>
    </p:spTree>
    <p:extLst>
      <p:ext uri="{BB962C8B-B14F-4D97-AF65-F5344CB8AC3E}">
        <p14:creationId xmlns:p14="http://schemas.microsoft.com/office/powerpoint/2010/main" val="261186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これは、元気県ぐんま、開始時と</a:t>
            </a:r>
            <a:endParaRPr kumimoji="1" lang="en-US" altLang="ja-JP" dirty="0" smtClean="0"/>
          </a:p>
          <a:p>
            <a:r>
              <a:rPr kumimoji="1" lang="ja-JP" altLang="en-US" dirty="0" smtClean="0"/>
              <a:t>平成２２年時の目標です。</a:t>
            </a:r>
            <a:endParaRPr kumimoji="1" lang="en-US" altLang="ja-JP" dirty="0" smtClean="0"/>
          </a:p>
          <a:p>
            <a:endParaRPr kumimoji="1" lang="en-US" altLang="ja-JP" dirty="0" smtClean="0"/>
          </a:p>
          <a:p>
            <a:r>
              <a:rPr kumimoji="1" lang="ja-JP" altLang="en-US" dirty="0" smtClean="0"/>
              <a:t>甘楽富岡地区の、１人平均むし歯数は目標の１以下をほぼ達成しているといってよいと思います。</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ポインター解説</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6</a:t>
            </a:fld>
            <a:endParaRPr kumimoji="1" lang="ja-JP" altLang="en-US"/>
          </a:p>
        </p:txBody>
      </p:sp>
    </p:spTree>
    <p:extLst>
      <p:ext uri="{BB962C8B-B14F-4D97-AF65-F5344CB8AC3E}">
        <p14:creationId xmlns:p14="http://schemas.microsoft.com/office/powerpoint/2010/main" val="201316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それでは、ここからは、今回　実際、児童、生徒が行ったアンケート調査を見ていきたいと思います。</a:t>
            </a:r>
            <a:endParaRPr kumimoji="1" lang="en-US" altLang="ja-JP" dirty="0" smtClean="0"/>
          </a:p>
          <a:p>
            <a:endParaRPr kumimoji="1" lang="en-US" altLang="ja-JP" dirty="0" smtClean="0"/>
          </a:p>
          <a:p>
            <a:r>
              <a:rPr kumimoji="1" lang="ja-JP" altLang="en-US" dirty="0" smtClean="0"/>
              <a:t>お手持ちのアンケート用紙　１１ページを御覧になってください。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7</a:t>
            </a:fld>
            <a:endParaRPr kumimoji="1" lang="ja-JP" altLang="en-US"/>
          </a:p>
        </p:txBody>
      </p:sp>
    </p:spTree>
    <p:extLst>
      <p:ext uri="{BB962C8B-B14F-4D97-AF65-F5344CB8AC3E}">
        <p14:creationId xmlns:p14="http://schemas.microsoft.com/office/powerpoint/2010/main" val="268305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設問１では、歯みがきの習慣は、ほとんどの児童、生徒で、２回または３回行っていると答えました。</a:t>
            </a:r>
            <a:endParaRPr kumimoji="1" lang="en-US" altLang="ja-JP" dirty="0" smtClean="0"/>
          </a:p>
          <a:p>
            <a:endParaRPr kumimoji="1" lang="en-US" altLang="ja-JP" dirty="0" smtClean="0"/>
          </a:p>
          <a:p>
            <a:endParaRPr kumimoji="1" lang="en-US" altLang="ja-JP" dirty="0" smtClean="0"/>
          </a:p>
          <a:p>
            <a:r>
              <a:rPr kumimoji="1" lang="ja-JP" altLang="en-US" dirty="0" smtClean="0"/>
              <a:t>ポインター解説</a:t>
            </a:r>
            <a:endParaRPr kumimoji="1" lang="en-US" altLang="ja-JP" dirty="0" smtClean="0"/>
          </a:p>
          <a:p>
            <a:endParaRPr kumimoji="1" lang="en-US" altLang="ja-JP" dirty="0" smtClean="0"/>
          </a:p>
          <a:p>
            <a:r>
              <a:rPr kumimoji="1" lang="en-US" altLang="ja-JP" dirty="0" smtClean="0"/>
              <a:t>6</a:t>
            </a:r>
            <a:r>
              <a:rPr kumimoji="1" lang="ja-JP" altLang="en-US" dirty="0" smtClean="0"/>
              <a:t>年生　　</a:t>
            </a:r>
            <a:r>
              <a:rPr kumimoji="1" lang="en-US" altLang="ja-JP" dirty="0" smtClean="0"/>
              <a:t>2</a:t>
            </a:r>
            <a:r>
              <a:rPr kumimoji="1" lang="ja-JP" altLang="en-US" dirty="0" smtClean="0"/>
              <a:t>回　</a:t>
            </a:r>
            <a:r>
              <a:rPr kumimoji="1" lang="en-US" altLang="ja-JP" dirty="0" smtClean="0"/>
              <a:t>3</a:t>
            </a:r>
            <a:r>
              <a:rPr kumimoji="1" lang="ja-JP" altLang="en-US" dirty="0" smtClean="0"/>
              <a:t>回　合わせると　</a:t>
            </a:r>
            <a:r>
              <a:rPr kumimoji="1" lang="en-US" altLang="ja-JP" dirty="0" smtClean="0"/>
              <a:t>95%</a:t>
            </a:r>
          </a:p>
          <a:p>
            <a:endParaRPr kumimoji="1" lang="en-US" altLang="ja-JP" dirty="0" smtClean="0"/>
          </a:p>
          <a:p>
            <a:r>
              <a:rPr kumimoji="1" lang="ja-JP" altLang="en-US" dirty="0" smtClean="0"/>
              <a:t>中学生　　　　　　　　　　　　　　　</a:t>
            </a:r>
            <a:r>
              <a:rPr kumimoji="1" lang="en-US" altLang="ja-JP" dirty="0" smtClean="0"/>
              <a:t>96%</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8</a:t>
            </a:fld>
            <a:endParaRPr kumimoji="1" lang="ja-JP" altLang="en-US"/>
          </a:p>
        </p:txBody>
      </p:sp>
    </p:spTree>
    <p:extLst>
      <p:ext uri="{BB962C8B-B14F-4D97-AF65-F5344CB8AC3E}">
        <p14:creationId xmlns:p14="http://schemas.microsoft.com/office/powerpoint/2010/main" val="68872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設問２では歯磨剤を使用する頻度もほとんどの児童生徒が、毎日使うと答えました。</a:t>
            </a:r>
            <a:endParaRPr kumimoji="1" lang="en-US" altLang="ja-JP" dirty="0" smtClean="0"/>
          </a:p>
          <a:p>
            <a:endParaRPr kumimoji="1" lang="en-US" altLang="ja-JP" dirty="0" smtClean="0"/>
          </a:p>
          <a:p>
            <a:r>
              <a:rPr kumimoji="1" lang="ja-JP" altLang="en-US" dirty="0" smtClean="0"/>
              <a:t>歯磨剤には、ほとんどフッ素が配合されているため、先ほどの元気県ぐんま２１の目標は、達成されていると考えられます。</a:t>
            </a:r>
            <a:endParaRPr kumimoji="1" lang="en-US" altLang="ja-JP" dirty="0" smtClean="0"/>
          </a:p>
          <a:p>
            <a:endParaRPr kumimoji="1" lang="en-US" altLang="ja-JP" dirty="0" smtClean="0"/>
          </a:p>
          <a:p>
            <a:r>
              <a:rPr kumimoji="1" lang="ja-JP" altLang="en-US" dirty="0" smtClean="0"/>
              <a:t>ポインター解説　</a:t>
            </a:r>
            <a:endParaRPr kumimoji="1" lang="en-US" altLang="ja-JP" dirty="0" smtClean="0"/>
          </a:p>
          <a:p>
            <a:endParaRPr kumimoji="1" lang="en-US" altLang="ja-JP" dirty="0" smtClean="0"/>
          </a:p>
          <a:p>
            <a:r>
              <a:rPr kumimoji="1" lang="ja-JP" altLang="en-US" dirty="0" smtClean="0"/>
              <a:t>小学</a:t>
            </a:r>
            <a:r>
              <a:rPr kumimoji="1" lang="en-US" altLang="ja-JP" dirty="0" smtClean="0"/>
              <a:t>6</a:t>
            </a:r>
            <a:r>
              <a:rPr kumimoji="1" lang="ja-JP" altLang="en-US" dirty="0" smtClean="0"/>
              <a:t>年生　　毎日使用　　</a:t>
            </a:r>
            <a:r>
              <a:rPr kumimoji="1" lang="en-US" altLang="ja-JP" dirty="0" smtClean="0"/>
              <a:t>81%</a:t>
            </a:r>
          </a:p>
          <a:p>
            <a:endParaRPr kumimoji="1" lang="en-US" altLang="ja-JP" dirty="0" smtClean="0"/>
          </a:p>
          <a:p>
            <a:r>
              <a:rPr kumimoji="1" lang="ja-JP" altLang="en-US" dirty="0" smtClean="0"/>
              <a:t>中学生　　　　　　　　　　　　</a:t>
            </a:r>
            <a:r>
              <a:rPr kumimoji="1" lang="en-US" altLang="ja-JP" dirty="0" smtClean="0"/>
              <a:t>94%</a:t>
            </a:r>
            <a:r>
              <a:rPr kumimoji="1" lang="ja-JP" altLang="en-US" dirty="0" smtClean="0"/>
              <a:t>　</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9FC2DE6-BAEE-4BA6-B386-FAAF9B1CACDE}" type="slidenum">
              <a:rPr kumimoji="1" lang="ja-JP" altLang="en-US" smtClean="0"/>
              <a:t>9</a:t>
            </a:fld>
            <a:endParaRPr kumimoji="1" lang="ja-JP" altLang="en-US"/>
          </a:p>
        </p:txBody>
      </p:sp>
    </p:spTree>
    <p:extLst>
      <p:ext uri="{BB962C8B-B14F-4D97-AF65-F5344CB8AC3E}">
        <p14:creationId xmlns:p14="http://schemas.microsoft.com/office/powerpoint/2010/main" val="107343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B9490A9-D957-403C-8318-303BF84E91C0}" type="datetimeFigureOut">
              <a:rPr kumimoji="1" lang="ja-JP" altLang="en-US" smtClean="0"/>
              <a:t>2012/1/22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3A499F-62F4-47BB-8F2D-6DF05DCA3065}"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B9490A9-D957-403C-8318-303BF84E91C0}" type="datetimeFigureOut">
              <a:rPr kumimoji="1" lang="ja-JP" altLang="en-US" smtClean="0"/>
              <a:t>2012/1/22</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43A499F-62F4-47BB-8F2D-6DF05DCA306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5975648" y="6165304"/>
            <a:ext cx="3168352" cy="378063"/>
          </a:xfrm>
        </p:spPr>
        <p:txBody>
          <a:bodyPr>
            <a:normAutofit/>
          </a:bodyPr>
          <a:lstStyle/>
          <a:p>
            <a:r>
              <a:rPr kumimoji="1" lang="ja-JP" altLang="en-US" sz="1800" dirty="0" smtClean="0"/>
              <a:t>歯科医師部会　齊藤　修一</a:t>
            </a:r>
            <a:endParaRPr kumimoji="1" lang="ja-JP" altLang="en-US" sz="1800" dirty="0"/>
          </a:p>
        </p:txBody>
      </p:sp>
      <p:sp>
        <p:nvSpPr>
          <p:cNvPr id="4" name="タイトル 3"/>
          <p:cNvSpPr>
            <a:spLocks noGrp="1"/>
          </p:cNvSpPr>
          <p:nvPr>
            <p:ph type="ctrTitle"/>
          </p:nvPr>
        </p:nvSpPr>
        <p:spPr>
          <a:xfrm>
            <a:off x="-180528" y="1916832"/>
            <a:ext cx="9144000" cy="2808312"/>
          </a:xfrm>
        </p:spPr>
        <p:txBody>
          <a:bodyPr/>
          <a:lstStyle/>
          <a:p>
            <a:pPr algn="ctr"/>
            <a:r>
              <a:rPr kumimoji="1" lang="ja-JP" altLang="en-US" sz="4400" dirty="0" smtClean="0"/>
              <a:t>学校保健会研究発表</a:t>
            </a:r>
            <a:r>
              <a:rPr kumimoji="1" lang="en-US" altLang="ja-JP" sz="4400" dirty="0" smtClean="0"/>
              <a:t/>
            </a:r>
            <a:br>
              <a:rPr kumimoji="1" lang="en-US" altLang="ja-JP" sz="4400" dirty="0" smtClean="0"/>
            </a:br>
            <a:r>
              <a:rPr kumimoji="1" lang="en-US" altLang="ja-JP" sz="4400" dirty="0" smtClean="0"/>
              <a:t/>
            </a:r>
            <a:br>
              <a:rPr kumimoji="1" lang="en-US" altLang="ja-JP" sz="4400" dirty="0" smtClean="0"/>
            </a:br>
            <a:r>
              <a:rPr lang="ja-JP" altLang="en-US" sz="2000" dirty="0" smtClean="0"/>
              <a:t>演題　糖分摂取とむし歯の関係に対する知識のアンケート法による分析</a:t>
            </a:r>
            <a:r>
              <a:rPr lang="en-US" altLang="ja-JP" sz="2000" dirty="0" smtClean="0"/>
              <a:t/>
            </a:r>
            <a:br>
              <a:rPr lang="en-US" altLang="ja-JP" sz="2000" dirty="0" smtClean="0"/>
            </a:br>
            <a:r>
              <a:rPr lang="en-US" altLang="ja-JP" sz="2000" dirty="0"/>
              <a:t/>
            </a:r>
            <a:br>
              <a:rPr lang="en-US" altLang="ja-JP" sz="2000" dirty="0"/>
            </a:br>
            <a:r>
              <a:rPr lang="ja-JP" altLang="en-US" sz="2000" dirty="0" smtClean="0"/>
              <a:t>　　　　　　　　　　　　　　　　　　　　平成</a:t>
            </a:r>
            <a:r>
              <a:rPr lang="en-US" altLang="ja-JP" sz="2000" dirty="0" smtClean="0"/>
              <a:t>24</a:t>
            </a:r>
            <a:r>
              <a:rPr lang="ja-JP" altLang="en-US" sz="2000" dirty="0" smtClean="0"/>
              <a:t>年　</a:t>
            </a:r>
            <a:r>
              <a:rPr lang="en-US" altLang="ja-JP" sz="2000" dirty="0" smtClean="0"/>
              <a:t>1</a:t>
            </a:r>
            <a:r>
              <a:rPr lang="ja-JP" altLang="en-US" sz="2000" dirty="0" smtClean="0"/>
              <a:t>月　</a:t>
            </a:r>
            <a:r>
              <a:rPr lang="en-US" altLang="ja-JP" sz="2000" dirty="0" smtClean="0"/>
              <a:t>19</a:t>
            </a:r>
            <a:r>
              <a:rPr lang="ja-JP" altLang="en-US" sz="2000" dirty="0" smtClean="0"/>
              <a:t>日　</a:t>
            </a:r>
            <a:r>
              <a:rPr lang="en-US" altLang="ja-JP" sz="2000" dirty="0" smtClean="0"/>
              <a:t/>
            </a:r>
            <a:br>
              <a:rPr lang="en-US" altLang="ja-JP" sz="2000" dirty="0" smtClean="0"/>
            </a:br>
            <a:endParaRPr kumimoji="1" lang="ja-JP" altLang="en-US" sz="2000" dirty="0"/>
          </a:p>
        </p:txBody>
      </p:sp>
    </p:spTree>
    <p:extLst>
      <p:ext uri="{BB962C8B-B14F-4D97-AF65-F5344CB8AC3E}">
        <p14:creationId xmlns:p14="http://schemas.microsoft.com/office/powerpoint/2010/main" val="3896189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116632"/>
            <a:ext cx="6512511" cy="1222072"/>
          </a:xfrm>
        </p:spPr>
        <p:txBody>
          <a:bodyPr/>
          <a:lstStyle/>
          <a:p>
            <a:pPr algn="l"/>
            <a:r>
              <a:rPr kumimoji="1" lang="ja-JP" altLang="en-US" sz="2800" dirty="0" smtClean="0"/>
              <a:t>設問３　あなたや、あなたの家族はお口の健康に関心がありますか。</a:t>
            </a:r>
            <a:endParaRPr kumimoji="1" lang="ja-JP" altLang="en-US" sz="2800" dirty="0"/>
          </a:p>
        </p:txBody>
      </p:sp>
      <p:graphicFrame>
        <p:nvGraphicFramePr>
          <p:cNvPr id="5" name="コンテンツ プレースホルダー 4"/>
          <p:cNvGraphicFramePr>
            <a:graphicFrameLocks noGrp="1"/>
          </p:cNvGraphicFramePr>
          <p:nvPr>
            <p:ph sz="quarter" idx="14"/>
            <p:extLst>
              <p:ext uri="{D42A27DB-BD31-4B8C-83A1-F6EECF244321}">
                <p14:modId xmlns:p14="http://schemas.microsoft.com/office/powerpoint/2010/main" val="543637511"/>
              </p:ext>
            </p:extLst>
          </p:nvPr>
        </p:nvGraphicFramePr>
        <p:xfrm>
          <a:off x="4644008" y="1340768"/>
          <a:ext cx="4392488" cy="4752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コンテンツ プレースホルダー 5"/>
          <p:cNvGraphicFramePr>
            <a:graphicFrameLocks noGrp="1"/>
          </p:cNvGraphicFramePr>
          <p:nvPr>
            <p:ph sz="quarter" idx="13"/>
            <p:extLst>
              <p:ext uri="{D42A27DB-BD31-4B8C-83A1-F6EECF244321}">
                <p14:modId xmlns:p14="http://schemas.microsoft.com/office/powerpoint/2010/main" val="429215617"/>
              </p:ext>
            </p:extLst>
          </p:nvPr>
        </p:nvGraphicFramePr>
        <p:xfrm>
          <a:off x="30872" y="1340768"/>
          <a:ext cx="4462066" cy="4771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6259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88640"/>
            <a:ext cx="6512511" cy="1143000"/>
          </a:xfrm>
        </p:spPr>
        <p:txBody>
          <a:bodyPr/>
          <a:lstStyle/>
          <a:p>
            <a:pPr algn="l"/>
            <a:r>
              <a:rPr kumimoji="1" lang="ja-JP" altLang="en-US" sz="2400" dirty="0" smtClean="0"/>
              <a:t>設問４　甘い食べ物や飲み物は自宅にありますか？</a:t>
            </a:r>
            <a:endParaRPr kumimoji="1" lang="ja-JP" altLang="en-US" sz="2400" dirty="0"/>
          </a:p>
        </p:txBody>
      </p:sp>
      <p:graphicFrame>
        <p:nvGraphicFramePr>
          <p:cNvPr id="5" name="コンテンツ プレースホルダー 4"/>
          <p:cNvGraphicFramePr>
            <a:graphicFrameLocks noGrp="1"/>
          </p:cNvGraphicFramePr>
          <p:nvPr>
            <p:ph sz="quarter" idx="13"/>
            <p:extLst>
              <p:ext uri="{D42A27DB-BD31-4B8C-83A1-F6EECF244321}">
                <p14:modId xmlns:p14="http://schemas.microsoft.com/office/powerpoint/2010/main" val="2052062889"/>
              </p:ext>
            </p:extLst>
          </p:nvPr>
        </p:nvGraphicFramePr>
        <p:xfrm>
          <a:off x="179512" y="1196752"/>
          <a:ext cx="4282554" cy="4555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コンテンツ プレースホルダー 5"/>
          <p:cNvGraphicFramePr>
            <a:graphicFrameLocks noGrp="1"/>
          </p:cNvGraphicFramePr>
          <p:nvPr>
            <p:ph sz="quarter" idx="14"/>
            <p:extLst>
              <p:ext uri="{D42A27DB-BD31-4B8C-83A1-F6EECF244321}">
                <p14:modId xmlns:p14="http://schemas.microsoft.com/office/powerpoint/2010/main" val="1022828318"/>
              </p:ext>
            </p:extLst>
          </p:nvPr>
        </p:nvGraphicFramePr>
        <p:xfrm>
          <a:off x="4499992" y="1196752"/>
          <a:ext cx="4392488" cy="45551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255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259632" y="5421"/>
            <a:ext cx="6512511" cy="1143000"/>
          </a:xfrm>
        </p:spPr>
        <p:txBody>
          <a:bodyPr/>
          <a:lstStyle/>
          <a:p>
            <a:pPr algn="l"/>
            <a:r>
              <a:rPr kumimoji="1" lang="ja-JP" altLang="en-US" sz="2400" dirty="0" smtClean="0"/>
              <a:t>設問５　あなたは水分補給でどんなものをよく飲みますか？</a:t>
            </a:r>
            <a:endParaRPr kumimoji="1" lang="ja-JP" altLang="en-US" sz="2400" dirty="0"/>
          </a:p>
        </p:txBody>
      </p:sp>
      <p:graphicFrame>
        <p:nvGraphicFramePr>
          <p:cNvPr id="7" name="コンテンツ プレースホルダー 6"/>
          <p:cNvGraphicFramePr>
            <a:graphicFrameLocks noGrp="1"/>
          </p:cNvGraphicFramePr>
          <p:nvPr>
            <p:ph sz="quarter" idx="13"/>
            <p:extLst>
              <p:ext uri="{D42A27DB-BD31-4B8C-83A1-F6EECF244321}">
                <p14:modId xmlns:p14="http://schemas.microsoft.com/office/powerpoint/2010/main" val="3751277996"/>
              </p:ext>
            </p:extLst>
          </p:nvPr>
        </p:nvGraphicFramePr>
        <p:xfrm>
          <a:off x="179512" y="836712"/>
          <a:ext cx="8820472"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円/楕円 1"/>
          <p:cNvSpPr/>
          <p:nvPr/>
        </p:nvSpPr>
        <p:spPr>
          <a:xfrm>
            <a:off x="833609" y="2564904"/>
            <a:ext cx="1130424" cy="936103"/>
          </a:xfrm>
          <a:prstGeom prst="ellipse">
            <a:avLst/>
          </a:prstGeom>
          <a:noFill/>
          <a:ln>
            <a:noFill/>
          </a:ln>
          <a:effectLst>
            <a:outerShdw blurRad="44450" dist="27940" dir="5400000" algn="ctr">
              <a:srgbClr val="000000">
                <a:alpha val="32000"/>
              </a:srgbClr>
            </a:outerShdw>
          </a:effectLst>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 name="円/楕円 3"/>
          <p:cNvSpPr/>
          <p:nvPr/>
        </p:nvSpPr>
        <p:spPr>
          <a:xfrm>
            <a:off x="5220072" y="3032955"/>
            <a:ext cx="3312368" cy="174290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1738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636912"/>
            <a:ext cx="7550224" cy="1143000"/>
          </a:xfrm>
        </p:spPr>
        <p:txBody>
          <a:bodyPr/>
          <a:lstStyle/>
          <a:p>
            <a:pPr algn="l"/>
            <a:r>
              <a:rPr kumimoji="1" lang="ja-JP" altLang="en-US" sz="3200" dirty="0" smtClean="0"/>
              <a:t>次に実際に児童、生徒が行った問題を考えてみましょう。</a:t>
            </a:r>
            <a:endParaRPr kumimoji="1" lang="ja-JP" altLang="en-US" sz="3200" dirty="0"/>
          </a:p>
        </p:txBody>
      </p:sp>
    </p:spTree>
    <p:extLst>
      <p:ext uri="{BB962C8B-B14F-4D97-AF65-F5344CB8AC3E}">
        <p14:creationId xmlns:p14="http://schemas.microsoft.com/office/powerpoint/2010/main" val="3537620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88024" y="4653136"/>
            <a:ext cx="4248472" cy="1296144"/>
          </a:xfrm>
        </p:spPr>
        <p:txBody>
          <a:bodyPr/>
          <a:lstStyle/>
          <a:p>
            <a:pPr algn="l"/>
            <a:r>
              <a:rPr kumimoji="1" lang="ja-JP" altLang="en-US" sz="2000" dirty="0" smtClean="0"/>
              <a:t>小学</a:t>
            </a:r>
            <a:r>
              <a:rPr kumimoji="1" lang="en-US" altLang="ja-JP" sz="2000" dirty="0" smtClean="0"/>
              <a:t>6</a:t>
            </a:r>
            <a:r>
              <a:rPr kumimoji="1" lang="ja-JP" altLang="en-US" sz="2000" dirty="0" smtClean="0"/>
              <a:t>年生正解率　　</a:t>
            </a:r>
            <a:r>
              <a:rPr kumimoji="1" lang="en-US" altLang="ja-JP" sz="2000" dirty="0" smtClean="0"/>
              <a:t>5.3%</a:t>
            </a:r>
            <a:br>
              <a:rPr kumimoji="1" lang="en-US" altLang="ja-JP" sz="2000" dirty="0" smtClean="0"/>
            </a:br>
            <a:r>
              <a:rPr lang="ja-JP" altLang="en-US" sz="2000" dirty="0" smtClean="0"/>
              <a:t>中学</a:t>
            </a:r>
            <a:r>
              <a:rPr lang="en-US" altLang="ja-JP" sz="2000" dirty="0" smtClean="0"/>
              <a:t>3</a:t>
            </a:r>
            <a:r>
              <a:rPr lang="ja-JP" altLang="en-US" sz="2000" dirty="0" smtClean="0"/>
              <a:t>年生正解率　　</a:t>
            </a:r>
            <a:r>
              <a:rPr lang="en-US" altLang="ja-JP" sz="2000" dirty="0" smtClean="0"/>
              <a:t>14.1%</a:t>
            </a:r>
            <a:r>
              <a:rPr kumimoji="1" lang="ja-JP" altLang="en-US" dirty="0" smtClean="0"/>
              <a:t>　　　</a:t>
            </a:r>
            <a:endParaRPr kumimoji="1" lang="ja-JP" altLang="en-US" dirty="0"/>
          </a:p>
        </p:txBody>
      </p:sp>
      <p:sp>
        <p:nvSpPr>
          <p:cNvPr id="8" name="円/楕円 7"/>
          <p:cNvSpPr/>
          <p:nvPr/>
        </p:nvSpPr>
        <p:spPr>
          <a:xfrm>
            <a:off x="1259632" y="3335288"/>
            <a:ext cx="1471409" cy="914400"/>
          </a:xfrm>
          <a:prstGeom prst="ellipse">
            <a:avLst/>
          </a:prstGeom>
          <a:noFill/>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Group 4"/>
          <p:cNvGrpSpPr>
            <a:grpSpLocks noChangeAspect="1"/>
          </p:cNvGrpSpPr>
          <p:nvPr/>
        </p:nvGrpSpPr>
        <p:grpSpPr bwMode="auto">
          <a:xfrm>
            <a:off x="-25400" y="1700213"/>
            <a:ext cx="10729913" cy="2419351"/>
            <a:chOff x="-16" y="1071"/>
            <a:chExt cx="6759" cy="1524"/>
          </a:xfrm>
        </p:grpSpPr>
        <p:sp>
          <p:nvSpPr>
            <p:cNvPr id="4" name="AutoShape 3"/>
            <p:cNvSpPr>
              <a:spLocks noChangeAspect="1" noChangeArrowheads="1" noTextEdit="1"/>
            </p:cNvSpPr>
            <p:nvPr/>
          </p:nvSpPr>
          <p:spPr bwMode="auto">
            <a:xfrm>
              <a:off x="-16" y="1434"/>
              <a:ext cx="6759" cy="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p:cNvSpPr>
              <a:spLocks noChangeArrowheads="1"/>
            </p:cNvSpPr>
            <p:nvPr/>
          </p:nvSpPr>
          <p:spPr bwMode="auto">
            <a:xfrm>
              <a:off x="163" y="1651"/>
              <a:ext cx="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Rectangle 6"/>
            <p:cNvSpPr>
              <a:spLocks noChangeArrowheads="1"/>
            </p:cNvSpPr>
            <p:nvPr/>
          </p:nvSpPr>
          <p:spPr bwMode="auto">
            <a:xfrm>
              <a:off x="341" y="1651"/>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8"/>
            <p:cNvSpPr>
              <a:spLocks noChangeArrowheads="1"/>
            </p:cNvSpPr>
            <p:nvPr/>
          </p:nvSpPr>
          <p:spPr bwMode="auto">
            <a:xfrm>
              <a:off x="1056" y="165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0"/>
            <p:cNvSpPr>
              <a:spLocks noChangeArrowheads="1"/>
            </p:cNvSpPr>
            <p:nvPr/>
          </p:nvSpPr>
          <p:spPr bwMode="auto">
            <a:xfrm>
              <a:off x="1234" y="165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301" y="1071"/>
              <a:ext cx="5082"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1</a:t>
              </a:r>
              <a:r>
                <a:rPr kumimoji="1" lang="ja-JP" altLang="en-US" sz="3200" b="0" i="0" u="none" strike="noStrike" cap="none" normalizeH="0" baseline="0" dirty="0" err="1" smtClean="0">
                  <a:ln>
                    <a:noFill/>
                  </a:ln>
                  <a:solidFill>
                    <a:schemeClr val="tx1"/>
                  </a:solidFill>
                  <a:effectLst/>
                  <a:latin typeface="Arial" pitchFamily="34" charset="0"/>
                  <a:ea typeface="ＭＳ Ｐゴシック" pitchFamily="50" charset="-128"/>
                  <a:cs typeface="ＭＳ Ｐゴシック" pitchFamily="50" charset="-128"/>
                </a:rPr>
                <a:t>．</a:t>
              </a:r>
              <a:r>
                <a:rPr kumimoji="1" lang="ja-JP" altLang="en-US"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むし歯菌がいなければ糖分をいくら食べても</a:t>
              </a:r>
              <a:endParaRPr kumimoji="1" lang="en-US"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Arial" pitchFamily="34" charset="0"/>
                  <a:ea typeface="ＭＳ Ｐゴシック" pitchFamily="50" charset="-128"/>
                  <a:cs typeface="ＭＳ Ｐゴシック" pitchFamily="50" charset="-128"/>
                </a:rPr>
                <a:t>　</a:t>
              </a:r>
              <a:r>
                <a:rPr lang="ja-JP" altLang="en-US" sz="3200" dirty="0" smtClean="0">
                  <a:latin typeface="Arial" pitchFamily="34" charset="0"/>
                  <a:ea typeface="ＭＳ Ｐゴシック" pitchFamily="50" charset="-128"/>
                  <a:cs typeface="ＭＳ Ｐゴシック" pitchFamily="50" charset="-128"/>
                </a:rPr>
                <a:t>　</a:t>
              </a:r>
              <a:r>
                <a:rPr kumimoji="1" lang="ja-JP" altLang="en-US"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むし歯にならない</a:t>
              </a:r>
              <a:r>
                <a:rPr kumimoji="1" lang="en-US"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4"/>
            <p:cNvSpPr>
              <a:spLocks noChangeArrowheads="1"/>
            </p:cNvSpPr>
            <p:nvPr/>
          </p:nvSpPr>
          <p:spPr bwMode="auto">
            <a:xfrm>
              <a:off x="5878" y="1629"/>
              <a:ext cx="13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163" y="2020"/>
              <a:ext cx="2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6"/>
            <p:cNvSpPr>
              <a:spLocks noChangeArrowheads="1"/>
            </p:cNvSpPr>
            <p:nvPr/>
          </p:nvSpPr>
          <p:spPr bwMode="auto">
            <a:xfrm>
              <a:off x="520" y="1998"/>
              <a:ext cx="13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7"/>
            <p:cNvSpPr>
              <a:spLocks noChangeArrowheads="1"/>
            </p:cNvSpPr>
            <p:nvPr/>
          </p:nvSpPr>
          <p:spPr bwMode="auto">
            <a:xfrm>
              <a:off x="163" y="2285"/>
              <a:ext cx="2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8"/>
            <p:cNvSpPr>
              <a:spLocks noChangeArrowheads="1"/>
            </p:cNvSpPr>
            <p:nvPr/>
          </p:nvSpPr>
          <p:spPr bwMode="auto">
            <a:xfrm>
              <a:off x="520" y="2285"/>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9"/>
            <p:cNvSpPr>
              <a:spLocks noChangeArrowheads="1"/>
            </p:cNvSpPr>
            <p:nvPr/>
          </p:nvSpPr>
          <p:spPr bwMode="auto">
            <a:xfrm>
              <a:off x="698" y="2285"/>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0"/>
            <p:cNvSpPr>
              <a:spLocks noChangeArrowheads="1"/>
            </p:cNvSpPr>
            <p:nvPr/>
          </p:nvSpPr>
          <p:spPr bwMode="auto">
            <a:xfrm>
              <a:off x="877" y="2285"/>
              <a:ext cx="2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1"/>
            <p:cNvSpPr>
              <a:spLocks noChangeArrowheads="1"/>
            </p:cNvSpPr>
            <p:nvPr/>
          </p:nvSpPr>
          <p:spPr bwMode="auto">
            <a:xfrm>
              <a:off x="1056" y="2285"/>
              <a:ext cx="5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はい</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2"/>
            <p:cNvSpPr>
              <a:spLocks noChangeArrowheads="1"/>
            </p:cNvSpPr>
            <p:nvPr/>
          </p:nvSpPr>
          <p:spPr bwMode="auto">
            <a:xfrm>
              <a:off x="1413" y="2285"/>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3"/>
            <p:cNvSpPr>
              <a:spLocks noChangeArrowheads="1"/>
            </p:cNvSpPr>
            <p:nvPr/>
          </p:nvSpPr>
          <p:spPr bwMode="auto">
            <a:xfrm>
              <a:off x="1592" y="2285"/>
              <a:ext cx="64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4"/>
            <p:cNvSpPr>
              <a:spLocks noChangeArrowheads="1"/>
            </p:cNvSpPr>
            <p:nvPr/>
          </p:nvSpPr>
          <p:spPr bwMode="auto">
            <a:xfrm>
              <a:off x="2663" y="2285"/>
              <a:ext cx="2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5"/>
            <p:cNvSpPr>
              <a:spLocks noChangeArrowheads="1"/>
            </p:cNvSpPr>
            <p:nvPr/>
          </p:nvSpPr>
          <p:spPr bwMode="auto">
            <a:xfrm>
              <a:off x="3020" y="2285"/>
              <a:ext cx="2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6"/>
            <p:cNvSpPr>
              <a:spLocks noChangeArrowheads="1"/>
            </p:cNvSpPr>
            <p:nvPr/>
          </p:nvSpPr>
          <p:spPr bwMode="auto">
            <a:xfrm>
              <a:off x="3199" y="2285"/>
              <a:ext cx="7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いいえ</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7"/>
            <p:cNvSpPr>
              <a:spLocks noChangeArrowheads="1"/>
            </p:cNvSpPr>
            <p:nvPr/>
          </p:nvSpPr>
          <p:spPr bwMode="auto">
            <a:xfrm>
              <a:off x="3735" y="2263"/>
              <a:ext cx="13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3182781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436345" y="3429000"/>
            <a:ext cx="144016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5426796" y="4725144"/>
            <a:ext cx="1263053" cy="1080120"/>
          </a:xfrm>
          <a:prstGeom prst="rect">
            <a:avLst/>
          </a:prstGeom>
          <a:noFill/>
        </p:spPr>
        <p:txBody>
          <a:bodyPr vert="eaVert" wrap="square" rtlCol="0">
            <a:spAutoFit/>
          </a:bodyPr>
          <a:lstStyle/>
          <a:p>
            <a:endParaRPr kumimoji="1" lang="ja-JP" altLang="en-US" dirty="0"/>
          </a:p>
        </p:txBody>
      </p:sp>
      <p:sp>
        <p:nvSpPr>
          <p:cNvPr id="5" name="タイトル 4"/>
          <p:cNvSpPr>
            <a:spLocks noGrp="1"/>
          </p:cNvSpPr>
          <p:nvPr>
            <p:ph type="title"/>
          </p:nvPr>
        </p:nvSpPr>
        <p:spPr>
          <a:xfrm>
            <a:off x="4514801" y="4725144"/>
            <a:ext cx="4350096" cy="864096"/>
          </a:xfrm>
        </p:spPr>
        <p:txBody>
          <a:bodyPr/>
          <a:lstStyle/>
          <a:p>
            <a:pPr algn="l"/>
            <a:r>
              <a:rPr kumimoji="1" lang="ja-JP" altLang="en-US" sz="2000" dirty="0" smtClean="0"/>
              <a:t>小学</a:t>
            </a:r>
            <a:r>
              <a:rPr kumimoji="1" lang="en-US" altLang="ja-JP" sz="2000" dirty="0" smtClean="0"/>
              <a:t>6</a:t>
            </a:r>
            <a:r>
              <a:rPr kumimoji="1" lang="ja-JP" altLang="en-US" sz="2000" dirty="0" smtClean="0"/>
              <a:t>年生正解率　　　</a:t>
            </a:r>
            <a:r>
              <a:rPr kumimoji="1" lang="en-US" altLang="ja-JP" sz="2000" dirty="0" smtClean="0"/>
              <a:t>8.2%</a:t>
            </a:r>
            <a:r>
              <a:rPr kumimoji="1" lang="ja-JP" altLang="en-US" sz="2000" dirty="0" smtClean="0"/>
              <a:t>　</a:t>
            </a:r>
            <a:r>
              <a:rPr kumimoji="1" lang="en-US" altLang="ja-JP" sz="2000" dirty="0" smtClean="0"/>
              <a:t/>
            </a:r>
            <a:br>
              <a:rPr kumimoji="1" lang="en-US" altLang="ja-JP" sz="2000" dirty="0" smtClean="0"/>
            </a:br>
            <a:r>
              <a:rPr kumimoji="1" lang="ja-JP" altLang="en-US" sz="2000" dirty="0" smtClean="0"/>
              <a:t>中学</a:t>
            </a:r>
            <a:r>
              <a:rPr kumimoji="1" lang="en-US" altLang="ja-JP" sz="2000" dirty="0" smtClean="0"/>
              <a:t>3</a:t>
            </a:r>
            <a:r>
              <a:rPr kumimoji="1" lang="ja-JP" altLang="en-US" sz="2000" dirty="0" smtClean="0"/>
              <a:t>年生正解率　　　</a:t>
            </a:r>
            <a:r>
              <a:rPr lang="en-US" altLang="ja-JP" sz="2000" dirty="0" smtClean="0"/>
              <a:t>8.5%</a:t>
            </a:r>
            <a:endParaRPr kumimoji="1" lang="ja-JP" altLang="en-US" sz="2000" dirty="0"/>
          </a:p>
        </p:txBody>
      </p:sp>
      <p:grpSp>
        <p:nvGrpSpPr>
          <p:cNvPr id="31" name="Group 31"/>
          <p:cNvGrpSpPr>
            <a:grpSpLocks noChangeAspect="1"/>
          </p:cNvGrpSpPr>
          <p:nvPr/>
        </p:nvGrpSpPr>
        <p:grpSpPr bwMode="auto">
          <a:xfrm>
            <a:off x="176212" y="1781176"/>
            <a:ext cx="10479088" cy="2395539"/>
            <a:chOff x="111" y="1122"/>
            <a:chExt cx="6601" cy="1509"/>
          </a:xfrm>
        </p:grpSpPr>
        <p:sp>
          <p:nvSpPr>
            <p:cNvPr id="2048" name="AutoShape 30"/>
            <p:cNvSpPr>
              <a:spLocks noChangeAspect="1" noChangeArrowheads="1" noTextEdit="1"/>
            </p:cNvSpPr>
            <p:nvPr/>
          </p:nvSpPr>
          <p:spPr bwMode="auto">
            <a:xfrm>
              <a:off x="111" y="1434"/>
              <a:ext cx="660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9" name="Rectangle 32"/>
            <p:cNvSpPr>
              <a:spLocks noChangeArrowheads="1"/>
            </p:cNvSpPr>
            <p:nvPr/>
          </p:nvSpPr>
          <p:spPr bwMode="auto">
            <a:xfrm>
              <a:off x="497" y="1122"/>
              <a:ext cx="4466"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２．むし歯菌が多くいても糖分が口の中に</a:t>
              </a:r>
              <a:endParaRPr kumimoji="1" lang="en-US"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Arial" pitchFamily="34" charset="0"/>
                  <a:ea typeface="ＭＳ Ｐゴシック" pitchFamily="50" charset="-128"/>
                  <a:cs typeface="ＭＳ Ｐゴシック" pitchFamily="50" charset="-128"/>
                </a:rPr>
                <a:t>　</a:t>
              </a:r>
              <a:r>
                <a:rPr lang="ja-JP" altLang="en-US" sz="3200" dirty="0" smtClean="0">
                  <a:latin typeface="Arial" pitchFamily="34" charset="0"/>
                  <a:ea typeface="ＭＳ Ｐゴシック" pitchFamily="50" charset="-128"/>
                  <a:cs typeface="ＭＳ Ｐゴシック" pitchFamily="50" charset="-128"/>
                </a:rPr>
                <a:t>　入ってこなければむし歯にならない。</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1" name="Rectangle 33"/>
            <p:cNvSpPr>
              <a:spLocks noChangeArrowheads="1"/>
            </p:cNvSpPr>
            <p:nvPr/>
          </p:nvSpPr>
          <p:spPr bwMode="auto">
            <a:xfrm>
              <a:off x="410" y="1516"/>
              <a:ext cx="17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3" name="Rectangle 35"/>
            <p:cNvSpPr>
              <a:spLocks noChangeArrowheads="1"/>
            </p:cNvSpPr>
            <p:nvPr/>
          </p:nvSpPr>
          <p:spPr bwMode="auto">
            <a:xfrm>
              <a:off x="1108" y="151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4" name="Rectangle 36"/>
            <p:cNvSpPr>
              <a:spLocks noChangeArrowheads="1"/>
            </p:cNvSpPr>
            <p:nvPr/>
          </p:nvSpPr>
          <p:spPr bwMode="auto">
            <a:xfrm>
              <a:off x="1108" y="14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5" name="Rectangle 37"/>
            <p:cNvSpPr>
              <a:spLocks noChangeArrowheads="1"/>
            </p:cNvSpPr>
            <p:nvPr/>
          </p:nvSpPr>
          <p:spPr bwMode="auto">
            <a:xfrm>
              <a:off x="1282" y="151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6" name="Rectangle 38"/>
            <p:cNvSpPr>
              <a:spLocks noChangeArrowheads="1"/>
            </p:cNvSpPr>
            <p:nvPr/>
          </p:nvSpPr>
          <p:spPr bwMode="auto">
            <a:xfrm>
              <a:off x="4945" y="151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7" name="Rectangle 39"/>
            <p:cNvSpPr>
              <a:spLocks noChangeArrowheads="1"/>
            </p:cNvSpPr>
            <p:nvPr/>
          </p:nvSpPr>
          <p:spPr bwMode="auto">
            <a:xfrm>
              <a:off x="5294" y="151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8" name="Rectangle 40"/>
            <p:cNvSpPr>
              <a:spLocks noChangeArrowheads="1"/>
            </p:cNvSpPr>
            <p:nvPr/>
          </p:nvSpPr>
          <p:spPr bwMode="auto">
            <a:xfrm>
              <a:off x="5643" y="1493"/>
              <a:ext cx="1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9" name="Rectangle 41"/>
            <p:cNvSpPr>
              <a:spLocks noChangeArrowheads="1"/>
            </p:cNvSpPr>
            <p:nvPr/>
          </p:nvSpPr>
          <p:spPr bwMode="auto">
            <a:xfrm>
              <a:off x="660" y="180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0" name="Rectangle 42"/>
            <p:cNvSpPr>
              <a:spLocks noChangeArrowheads="1"/>
            </p:cNvSpPr>
            <p:nvPr/>
          </p:nvSpPr>
          <p:spPr bwMode="auto">
            <a:xfrm>
              <a:off x="1357" y="180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1" name="Rectangle 43"/>
            <p:cNvSpPr>
              <a:spLocks noChangeArrowheads="1"/>
            </p:cNvSpPr>
            <p:nvPr/>
          </p:nvSpPr>
          <p:spPr bwMode="auto">
            <a:xfrm>
              <a:off x="1532" y="1785"/>
              <a:ext cx="1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2" name="Rectangle 44"/>
            <p:cNvSpPr>
              <a:spLocks noChangeArrowheads="1"/>
            </p:cNvSpPr>
            <p:nvPr/>
          </p:nvSpPr>
          <p:spPr bwMode="auto">
            <a:xfrm>
              <a:off x="312" y="2062"/>
              <a:ext cx="17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3" name="Rectangle 45"/>
            <p:cNvSpPr>
              <a:spLocks noChangeArrowheads="1"/>
            </p:cNvSpPr>
            <p:nvPr/>
          </p:nvSpPr>
          <p:spPr bwMode="auto">
            <a:xfrm>
              <a:off x="487" y="2039"/>
              <a:ext cx="1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4" name="Rectangle 46"/>
            <p:cNvSpPr>
              <a:spLocks noChangeArrowheads="1"/>
            </p:cNvSpPr>
            <p:nvPr/>
          </p:nvSpPr>
          <p:spPr bwMode="auto">
            <a:xfrm>
              <a:off x="312" y="2321"/>
              <a:ext cx="26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5" name="Rectangle 47"/>
            <p:cNvSpPr>
              <a:spLocks noChangeArrowheads="1"/>
            </p:cNvSpPr>
            <p:nvPr/>
          </p:nvSpPr>
          <p:spPr bwMode="auto">
            <a:xfrm>
              <a:off x="661" y="2321"/>
              <a:ext cx="26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6" name="Rectangle 48"/>
            <p:cNvSpPr>
              <a:spLocks noChangeArrowheads="1"/>
            </p:cNvSpPr>
            <p:nvPr/>
          </p:nvSpPr>
          <p:spPr bwMode="auto">
            <a:xfrm>
              <a:off x="1010" y="2383"/>
              <a:ext cx="26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7" name="Rectangle 49"/>
            <p:cNvSpPr>
              <a:spLocks noChangeArrowheads="1"/>
            </p:cNvSpPr>
            <p:nvPr/>
          </p:nvSpPr>
          <p:spPr bwMode="auto">
            <a:xfrm>
              <a:off x="1185" y="2321"/>
              <a:ext cx="5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はい</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8" name="Rectangle 50"/>
            <p:cNvSpPr>
              <a:spLocks noChangeArrowheads="1"/>
            </p:cNvSpPr>
            <p:nvPr/>
          </p:nvSpPr>
          <p:spPr bwMode="auto">
            <a:xfrm>
              <a:off x="1533" y="2321"/>
              <a:ext cx="17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9" name="Rectangle 51"/>
            <p:cNvSpPr>
              <a:spLocks noChangeArrowheads="1"/>
            </p:cNvSpPr>
            <p:nvPr/>
          </p:nvSpPr>
          <p:spPr bwMode="auto">
            <a:xfrm>
              <a:off x="1708" y="2321"/>
              <a:ext cx="52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0" name="Rectangle 52"/>
            <p:cNvSpPr>
              <a:spLocks noChangeArrowheads="1"/>
            </p:cNvSpPr>
            <p:nvPr/>
          </p:nvSpPr>
          <p:spPr bwMode="auto">
            <a:xfrm>
              <a:off x="2580" y="2321"/>
              <a:ext cx="35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1" name="Rectangle 53"/>
            <p:cNvSpPr>
              <a:spLocks noChangeArrowheads="1"/>
            </p:cNvSpPr>
            <p:nvPr/>
          </p:nvSpPr>
          <p:spPr bwMode="auto">
            <a:xfrm>
              <a:off x="3103" y="2375"/>
              <a:ext cx="26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2" name="Rectangle 54"/>
            <p:cNvSpPr>
              <a:spLocks noChangeArrowheads="1"/>
            </p:cNvSpPr>
            <p:nvPr/>
          </p:nvSpPr>
          <p:spPr bwMode="auto">
            <a:xfrm>
              <a:off x="3278" y="2321"/>
              <a:ext cx="7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いいえ</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3" name="Rectangle 55"/>
            <p:cNvSpPr>
              <a:spLocks noChangeArrowheads="1"/>
            </p:cNvSpPr>
            <p:nvPr/>
          </p:nvSpPr>
          <p:spPr bwMode="auto">
            <a:xfrm>
              <a:off x="3801" y="2298"/>
              <a:ext cx="1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9243659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058" y="0"/>
            <a:ext cx="3168351" cy="1143000"/>
          </a:xfrm>
        </p:spPr>
        <p:txBody>
          <a:bodyPr/>
          <a:lstStyle/>
          <a:p>
            <a:pPr algn="ctr"/>
            <a:r>
              <a:rPr kumimoji="1" lang="en-US" altLang="ja-JP" sz="4000" dirty="0" smtClean="0"/>
              <a:t>Keyes</a:t>
            </a:r>
            <a:r>
              <a:rPr kumimoji="1" lang="ja-JP" altLang="en-US" sz="4000" dirty="0" smtClean="0"/>
              <a:t>の輪</a:t>
            </a:r>
            <a:endParaRPr kumimoji="1" lang="ja-JP" altLang="en-US" sz="4000" dirty="0"/>
          </a:p>
        </p:txBody>
      </p:sp>
      <p:pic>
        <p:nvPicPr>
          <p:cNvPr id="512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43608" y="401737"/>
            <a:ext cx="6912768" cy="64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4860032" y="5844279"/>
            <a:ext cx="46440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1" lang="ja-JP" sz="2000" b="1" i="0" strike="noStrike" cap="none" normalizeH="0" baseline="0" dirty="0" smtClean="0">
                <a:ln>
                  <a:noFill/>
                </a:ln>
                <a:solidFill>
                  <a:schemeClr val="accent1">
                    <a:lumMod val="50000"/>
                  </a:schemeClr>
                </a:solidFill>
                <a:latin typeface="Century" pitchFamily="18" charset="0"/>
                <a:ea typeface="ＭＳ 明朝" pitchFamily="17" charset="-128"/>
                <a:cs typeface="Times New Roman" pitchFamily="18" charset="0"/>
              </a:rPr>
              <a:t>むし歯の心配がないおやつの選択</a:t>
            </a:r>
            <a:endParaRPr kumimoji="1" lang="ja-JP" sz="2000" b="1" i="0" strike="noStrike" cap="none" normalizeH="0" baseline="0" dirty="0" smtClean="0">
              <a:ln>
                <a:noFill/>
              </a:ln>
              <a:solidFill>
                <a:schemeClr val="accent1">
                  <a:lumMod val="50000"/>
                </a:schemeClr>
              </a:solidFill>
              <a:latin typeface="Arial" pitchFamily="34" charset="0"/>
              <a:ea typeface="ＭＳ Ｐゴシック" pitchFamily="50" charset="-128"/>
              <a:cs typeface="ＭＳ Ｐゴシック"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pPr>
            <a:r>
              <a:rPr kumimoji="1" lang="ja-JP" altLang="en-US" sz="2000" b="1" i="0" strike="noStrike" cap="none" normalizeH="0" baseline="0" dirty="0" smtClean="0">
                <a:ln>
                  <a:noFill/>
                </a:ln>
                <a:solidFill>
                  <a:schemeClr val="accent1">
                    <a:lumMod val="50000"/>
                  </a:schemeClr>
                </a:solidFill>
                <a:latin typeface="Century" pitchFamily="18" charset="0"/>
                <a:ea typeface="ＭＳ 明朝" pitchFamily="17" charset="-128"/>
                <a:cs typeface="Times New Roman" pitchFamily="18" charset="0"/>
              </a:rPr>
              <a:t>　　　　　　</a:t>
            </a:r>
            <a:r>
              <a:rPr kumimoji="1" lang="ja-JP" sz="2000" b="1" i="0" strike="noStrike" cap="none" normalizeH="0" baseline="0" dirty="0" smtClean="0">
                <a:ln>
                  <a:noFill/>
                </a:ln>
                <a:solidFill>
                  <a:schemeClr val="accent1">
                    <a:lumMod val="50000"/>
                  </a:schemeClr>
                </a:solidFill>
                <a:latin typeface="Century" pitchFamily="18" charset="0"/>
                <a:ea typeface="ＭＳ 明朝" pitchFamily="17" charset="-128"/>
                <a:cs typeface="Times New Roman" pitchFamily="18" charset="0"/>
              </a:rPr>
              <a:t>（甘い物「糖分」）</a:t>
            </a:r>
            <a:endParaRPr kumimoji="1" lang="ja-JP" sz="2000" b="1" i="0" strike="noStrike" cap="none" normalizeH="0" baseline="0" dirty="0" smtClean="0">
              <a:ln>
                <a:noFill/>
              </a:ln>
              <a:solidFill>
                <a:schemeClr val="accent1">
                  <a:lumMod val="50000"/>
                </a:schemeClr>
              </a:solidFill>
              <a:latin typeface="Arial" pitchFamily="34" charset="0"/>
              <a:ea typeface="ＭＳ Ｐゴシック" pitchFamily="50" charset="-128"/>
              <a:cs typeface="ＭＳ Ｐゴシック" pitchFamily="50" charset="-128"/>
            </a:endParaRPr>
          </a:p>
        </p:txBody>
      </p:sp>
      <p:sp>
        <p:nvSpPr>
          <p:cNvPr id="4" name="Rectangle 2"/>
          <p:cNvSpPr>
            <a:spLocks noChangeArrowheads="1"/>
          </p:cNvSpPr>
          <p:nvPr/>
        </p:nvSpPr>
        <p:spPr bwMode="auto">
          <a:xfrm>
            <a:off x="4522423" y="836712"/>
            <a:ext cx="464400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51525" algn="r"/>
              </a:tabLst>
            </a:pPr>
            <a:r>
              <a:rPr kumimoji="1" lang="ja-JP" sz="2000" b="1" i="0" u="none" strike="noStrike" cap="none" normalizeH="0" baseline="0" dirty="0" smtClean="0">
                <a:ln>
                  <a:noFill/>
                </a:ln>
                <a:solidFill>
                  <a:schemeClr val="accent1">
                    <a:lumMod val="50000"/>
                  </a:schemeClr>
                </a:solidFill>
                <a:effectLst/>
                <a:latin typeface="Century" pitchFamily="18" charset="0"/>
                <a:ea typeface="ＭＳ 明朝" pitchFamily="17" charset="-128"/>
                <a:cs typeface="Times New Roman" pitchFamily="18" charset="0"/>
              </a:rPr>
              <a:t>家庭での歯みがきや歯科医院で</a:t>
            </a:r>
            <a:r>
              <a:rPr lang="ja-JP" altLang="en-US" sz="2000" b="1" dirty="0">
                <a:solidFill>
                  <a:schemeClr val="accent1">
                    <a:lumMod val="50000"/>
                  </a:schemeClr>
                </a:solidFill>
                <a:latin typeface="Century" pitchFamily="18" charset="0"/>
                <a:ea typeface="ＭＳ 明朝" pitchFamily="17" charset="-128"/>
                <a:cs typeface="Times New Roman" pitchFamily="18" charset="0"/>
              </a:rPr>
              <a:t>　</a:t>
            </a:r>
            <a:r>
              <a:rPr lang="ja-JP" altLang="en-US" sz="2000" b="1" dirty="0" smtClean="0">
                <a:solidFill>
                  <a:schemeClr val="accent1">
                    <a:lumMod val="50000"/>
                  </a:schemeClr>
                </a:solidFill>
                <a:latin typeface="Century" pitchFamily="18" charset="0"/>
                <a:ea typeface="ＭＳ 明朝" pitchFamily="17" charset="-128"/>
                <a:cs typeface="Times New Roman" pitchFamily="18" charset="0"/>
              </a:rPr>
              <a:t>　　　　　　　　でのプラークの除去</a:t>
            </a:r>
            <a:r>
              <a:rPr kumimoji="1" lang="ja-JP" altLang="en-US" sz="2000" b="1" i="0" u="none" strike="noStrike" cap="none" normalizeH="0" baseline="0" dirty="0" smtClean="0">
                <a:ln>
                  <a:noFill/>
                </a:ln>
                <a:solidFill>
                  <a:schemeClr val="accent1">
                    <a:lumMod val="50000"/>
                  </a:schemeClr>
                </a:solidFill>
                <a:effectLst/>
                <a:latin typeface="Century" pitchFamily="18" charset="0"/>
                <a:ea typeface="ＭＳ 明朝" pitchFamily="17" charset="-128"/>
                <a:cs typeface="Times New Roman" pitchFamily="18" charset="0"/>
              </a:rPr>
              <a:t>	</a:t>
            </a:r>
            <a:endParaRPr kumimoji="1" lang="ja-JP" altLang="en-US" sz="2000" b="1" i="0" u="none" strike="noStrike" cap="none" normalizeH="0" baseline="0" dirty="0" smtClean="0">
              <a:ln>
                <a:noFill/>
              </a:ln>
              <a:solidFill>
                <a:schemeClr val="accent1">
                  <a:lumMod val="50000"/>
                </a:schemeClr>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5851525" algn="r"/>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正方形/長方形 4"/>
          <p:cNvSpPr/>
          <p:nvPr/>
        </p:nvSpPr>
        <p:spPr>
          <a:xfrm>
            <a:off x="179512" y="5828890"/>
            <a:ext cx="3281668" cy="400110"/>
          </a:xfrm>
          <a:prstGeom prst="rect">
            <a:avLst/>
          </a:prstGeom>
        </p:spPr>
        <p:txBody>
          <a:bodyPr wrap="none">
            <a:spAutoFit/>
          </a:bodyPr>
          <a:lstStyle/>
          <a:p>
            <a:r>
              <a:rPr lang="ja-JP" altLang="ja-JP" sz="2000" b="1" dirty="0" smtClean="0">
                <a:solidFill>
                  <a:schemeClr val="accent1">
                    <a:lumMod val="50000"/>
                  </a:schemeClr>
                </a:solidFill>
              </a:rPr>
              <a:t>フッ化物</a:t>
            </a:r>
            <a:r>
              <a:rPr lang="ja-JP" altLang="ja-JP" sz="2000" b="1" dirty="0">
                <a:solidFill>
                  <a:schemeClr val="accent1">
                    <a:lumMod val="50000"/>
                  </a:schemeClr>
                </a:solidFill>
              </a:rPr>
              <a:t>を使った歯質強化</a:t>
            </a:r>
          </a:p>
        </p:txBody>
      </p:sp>
    </p:spTree>
    <p:extLst>
      <p:ext uri="{BB962C8B-B14F-4D97-AF65-F5344CB8AC3E}">
        <p14:creationId xmlns:p14="http://schemas.microsoft.com/office/powerpoint/2010/main" val="4013038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5980958" y="3164957"/>
            <a:ext cx="1296144"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4716016" y="5085184"/>
            <a:ext cx="4218871" cy="857032"/>
          </a:xfrm>
        </p:spPr>
        <p:txBody>
          <a:bodyPr/>
          <a:lstStyle/>
          <a:p>
            <a:pPr algn="l"/>
            <a:r>
              <a:rPr kumimoji="1" lang="ja-JP" altLang="en-US" sz="2000" dirty="0" smtClean="0"/>
              <a:t>小学</a:t>
            </a:r>
            <a:r>
              <a:rPr kumimoji="1" lang="en-US" altLang="ja-JP" sz="2000" dirty="0" smtClean="0"/>
              <a:t>6</a:t>
            </a:r>
            <a:r>
              <a:rPr kumimoji="1" lang="ja-JP" altLang="en-US" sz="2000" dirty="0" smtClean="0"/>
              <a:t>年生正解率　　</a:t>
            </a:r>
            <a:r>
              <a:rPr kumimoji="1" lang="en-US" altLang="ja-JP" sz="2000" dirty="0" smtClean="0"/>
              <a:t>91.0%</a:t>
            </a:r>
            <a:br>
              <a:rPr kumimoji="1" lang="en-US" altLang="ja-JP" sz="2000" dirty="0" smtClean="0"/>
            </a:br>
            <a:r>
              <a:rPr kumimoji="1" lang="ja-JP" altLang="en-US" sz="2000" dirty="0" smtClean="0"/>
              <a:t>中学</a:t>
            </a:r>
            <a:r>
              <a:rPr kumimoji="1" lang="en-US" altLang="ja-JP" sz="2000" dirty="0" smtClean="0"/>
              <a:t>3</a:t>
            </a:r>
            <a:r>
              <a:rPr kumimoji="1" lang="ja-JP" altLang="en-US" sz="2000" dirty="0" smtClean="0"/>
              <a:t>年生正解率　　</a:t>
            </a:r>
            <a:r>
              <a:rPr kumimoji="1" lang="en-US" altLang="ja-JP" sz="2000" dirty="0" smtClean="0"/>
              <a:t>96.3%</a:t>
            </a:r>
            <a:endParaRPr kumimoji="1" lang="ja-JP" altLang="en-US" sz="2000" dirty="0"/>
          </a:p>
        </p:txBody>
      </p:sp>
      <p:grpSp>
        <p:nvGrpSpPr>
          <p:cNvPr id="2" name="Group 4"/>
          <p:cNvGrpSpPr>
            <a:grpSpLocks noChangeAspect="1"/>
          </p:cNvGrpSpPr>
          <p:nvPr/>
        </p:nvGrpSpPr>
        <p:grpSpPr bwMode="auto">
          <a:xfrm>
            <a:off x="403226" y="1890194"/>
            <a:ext cx="11966575" cy="1978026"/>
            <a:chOff x="340" y="1399"/>
            <a:chExt cx="7538" cy="1246"/>
          </a:xfrm>
        </p:grpSpPr>
        <p:sp>
          <p:nvSpPr>
            <p:cNvPr id="3" name="AutoShape 3"/>
            <p:cNvSpPr>
              <a:spLocks noChangeAspect="1" noChangeArrowheads="1" noTextEdit="1"/>
            </p:cNvSpPr>
            <p:nvPr/>
          </p:nvSpPr>
          <p:spPr bwMode="auto">
            <a:xfrm>
              <a:off x="340" y="1399"/>
              <a:ext cx="7538"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5"/>
            <p:cNvSpPr>
              <a:spLocks noChangeArrowheads="1"/>
            </p:cNvSpPr>
            <p:nvPr/>
          </p:nvSpPr>
          <p:spPr bwMode="auto">
            <a:xfrm>
              <a:off x="539" y="14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6"/>
            <p:cNvSpPr>
              <a:spLocks noChangeArrowheads="1"/>
            </p:cNvSpPr>
            <p:nvPr/>
          </p:nvSpPr>
          <p:spPr bwMode="auto">
            <a:xfrm>
              <a:off x="651" y="1439"/>
              <a:ext cx="1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7"/>
            <p:cNvSpPr>
              <a:spLocks noChangeArrowheads="1"/>
            </p:cNvSpPr>
            <p:nvPr/>
          </p:nvSpPr>
          <p:spPr bwMode="auto">
            <a:xfrm>
              <a:off x="850" y="14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8"/>
            <p:cNvSpPr>
              <a:spLocks noChangeArrowheads="1"/>
            </p:cNvSpPr>
            <p:nvPr/>
          </p:nvSpPr>
          <p:spPr bwMode="auto">
            <a:xfrm>
              <a:off x="3041" y="1439"/>
              <a:ext cx="1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9"/>
            <p:cNvSpPr>
              <a:spLocks noChangeArrowheads="1"/>
            </p:cNvSpPr>
            <p:nvPr/>
          </p:nvSpPr>
          <p:spPr bwMode="auto">
            <a:xfrm>
              <a:off x="3240" y="14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0"/>
            <p:cNvSpPr>
              <a:spLocks noChangeArrowheads="1"/>
            </p:cNvSpPr>
            <p:nvPr/>
          </p:nvSpPr>
          <p:spPr bwMode="auto">
            <a:xfrm>
              <a:off x="5431" y="1413"/>
              <a:ext cx="14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1"/>
            <p:cNvSpPr>
              <a:spLocks noChangeArrowheads="1"/>
            </p:cNvSpPr>
            <p:nvPr/>
          </p:nvSpPr>
          <p:spPr bwMode="auto">
            <a:xfrm>
              <a:off x="778" y="1458"/>
              <a:ext cx="4200"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３．食事だけで間食（おかし、おやつ）を</a:t>
              </a:r>
              <a:endParaRPr kumimoji="1" lang="en-US" alt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b="1" dirty="0">
                  <a:latin typeface="Arial" pitchFamily="34" charset="0"/>
                  <a:ea typeface="ＭＳ Ｐゴシック" pitchFamily="50" charset="-128"/>
                  <a:cs typeface="ＭＳ Ｐゴシック" pitchFamily="50" charset="-128"/>
                </a:rPr>
                <a:t>　</a:t>
              </a:r>
              <a:r>
                <a:rPr lang="ja-JP" altLang="en-US" sz="3200" b="1" dirty="0" smtClean="0">
                  <a:latin typeface="Arial" pitchFamily="34" charset="0"/>
                  <a:ea typeface="ＭＳ Ｐゴシック" pitchFamily="50" charset="-128"/>
                  <a:cs typeface="ＭＳ Ｐゴシック" pitchFamily="50" charset="-128"/>
                </a:rPr>
                <a:t>　食べなければ、むし歯にならない。</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2332" y="17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3"/>
            <p:cNvSpPr>
              <a:spLocks noChangeArrowheads="1"/>
            </p:cNvSpPr>
            <p:nvPr/>
          </p:nvSpPr>
          <p:spPr bwMode="auto">
            <a:xfrm>
              <a:off x="2531" y="1712"/>
              <a:ext cx="14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4"/>
            <p:cNvSpPr>
              <a:spLocks noChangeArrowheads="1"/>
            </p:cNvSpPr>
            <p:nvPr/>
          </p:nvSpPr>
          <p:spPr bwMode="auto">
            <a:xfrm>
              <a:off x="539" y="2015"/>
              <a:ext cx="14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539" y="2335"/>
              <a:ext cx="1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6"/>
            <p:cNvSpPr>
              <a:spLocks noChangeArrowheads="1"/>
            </p:cNvSpPr>
            <p:nvPr/>
          </p:nvSpPr>
          <p:spPr bwMode="auto">
            <a:xfrm>
              <a:off x="738" y="2335"/>
              <a:ext cx="1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7"/>
            <p:cNvSpPr>
              <a:spLocks noChangeArrowheads="1"/>
            </p:cNvSpPr>
            <p:nvPr/>
          </p:nvSpPr>
          <p:spPr bwMode="auto">
            <a:xfrm>
              <a:off x="938" y="2335"/>
              <a:ext cx="2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8"/>
            <p:cNvSpPr>
              <a:spLocks noChangeArrowheads="1"/>
            </p:cNvSpPr>
            <p:nvPr/>
          </p:nvSpPr>
          <p:spPr bwMode="auto">
            <a:xfrm>
              <a:off x="1277" y="2376"/>
              <a:ext cx="29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9"/>
            <p:cNvSpPr>
              <a:spLocks noChangeArrowheads="1"/>
            </p:cNvSpPr>
            <p:nvPr/>
          </p:nvSpPr>
          <p:spPr bwMode="auto">
            <a:xfrm>
              <a:off x="1535" y="2335"/>
              <a:ext cx="5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はい</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0"/>
            <p:cNvSpPr>
              <a:spLocks noChangeArrowheads="1"/>
            </p:cNvSpPr>
            <p:nvPr/>
          </p:nvSpPr>
          <p:spPr bwMode="auto">
            <a:xfrm>
              <a:off x="1934" y="2335"/>
              <a:ext cx="1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1"/>
            <p:cNvSpPr>
              <a:spLocks noChangeArrowheads="1"/>
            </p:cNvSpPr>
            <p:nvPr/>
          </p:nvSpPr>
          <p:spPr bwMode="auto">
            <a:xfrm>
              <a:off x="2133" y="2335"/>
              <a:ext cx="6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2"/>
            <p:cNvSpPr>
              <a:spLocks noChangeArrowheads="1"/>
            </p:cNvSpPr>
            <p:nvPr/>
          </p:nvSpPr>
          <p:spPr bwMode="auto">
            <a:xfrm>
              <a:off x="3328" y="2335"/>
              <a:ext cx="29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3"/>
            <p:cNvSpPr>
              <a:spLocks noChangeArrowheads="1"/>
            </p:cNvSpPr>
            <p:nvPr/>
          </p:nvSpPr>
          <p:spPr bwMode="auto">
            <a:xfrm>
              <a:off x="3726" y="2376"/>
              <a:ext cx="29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4"/>
            <p:cNvSpPr>
              <a:spLocks noChangeArrowheads="1"/>
            </p:cNvSpPr>
            <p:nvPr/>
          </p:nvSpPr>
          <p:spPr bwMode="auto">
            <a:xfrm>
              <a:off x="3926" y="2335"/>
              <a:ext cx="7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いいえ</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5"/>
            <p:cNvSpPr>
              <a:spLocks noChangeArrowheads="1"/>
            </p:cNvSpPr>
            <p:nvPr/>
          </p:nvSpPr>
          <p:spPr bwMode="auto">
            <a:xfrm>
              <a:off x="4523" y="2309"/>
              <a:ext cx="14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5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3233620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Z:\書類庫\数がF.tif"/>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l="3902" t="11267" r="41700" b="39150"/>
          <a:stretch/>
        </p:blipFill>
        <p:spPr bwMode="auto">
          <a:xfrm rot="60000">
            <a:off x="-157572" y="-58517"/>
            <a:ext cx="9363427" cy="70067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123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idx="4294967295"/>
          </p:nvPr>
        </p:nvSpPr>
        <p:spPr>
          <a:xfrm>
            <a:off x="457200" y="457200"/>
            <a:ext cx="8001000" cy="1524000"/>
          </a:xfrm>
        </p:spPr>
        <p:txBody>
          <a:bodyPr/>
          <a:lstStyle/>
          <a:p>
            <a:pPr algn="l" eaLnBrk="1" hangingPunct="1">
              <a:defRPr/>
            </a:pPr>
            <a:r>
              <a:rPr lang="ja-JP" altLang="en-US" b="1" dirty="0">
                <a:solidFill>
                  <a:schemeClr val="tx1"/>
                </a:solidFill>
                <a:effectLst>
                  <a:outerShdw blurRad="38100" dist="38100" dir="2700000" algn="tl">
                    <a:srgbClr val="000000"/>
                  </a:outerShdw>
                </a:effectLst>
              </a:rPr>
              <a:t>日常の口腔内の変化による</a:t>
            </a:r>
            <a:br>
              <a:rPr lang="ja-JP" altLang="en-US" b="1" dirty="0">
                <a:solidFill>
                  <a:schemeClr val="tx1"/>
                </a:solidFill>
                <a:effectLst>
                  <a:outerShdw blurRad="38100" dist="38100" dir="2700000" algn="tl">
                    <a:srgbClr val="000000"/>
                  </a:outerShdw>
                </a:effectLst>
              </a:rPr>
            </a:br>
            <a:r>
              <a:rPr lang="ja-JP" altLang="en-US" b="1" dirty="0">
                <a:solidFill>
                  <a:schemeClr val="tx1"/>
                </a:solidFill>
                <a:effectLst>
                  <a:outerShdw blurRad="38100" dist="38100" dir="2700000" algn="tl">
                    <a:srgbClr val="000000"/>
                  </a:outerShdw>
                </a:effectLst>
              </a:rPr>
              <a:t>脱灰・再石灰化モデル</a:t>
            </a:r>
          </a:p>
        </p:txBody>
      </p:sp>
      <p:pic>
        <p:nvPicPr>
          <p:cNvPr id="1609730" name="Picture 3"/>
          <p:cNvPicPr>
            <a:picLocks noGrp="1" noChangeAspect="1" noChangeArrowheads="1"/>
          </p:cNvPicPr>
          <p:nvPr>
            <p:ph idx="4294967295"/>
          </p:nvPr>
        </p:nvPicPr>
        <p:blipFill>
          <a:blip r:embed="rId3"/>
          <a:srcRect/>
          <a:stretch>
            <a:fillRect/>
          </a:stretch>
        </p:blipFill>
        <p:spPr>
          <a:xfrm>
            <a:off x="228600" y="2133600"/>
            <a:ext cx="8696325" cy="4495800"/>
          </a:xfrm>
        </p:spPr>
      </p:pic>
    </p:spTree>
    <p:extLst>
      <p:ext uri="{BB962C8B-B14F-4D97-AF65-F5344CB8AC3E}">
        <p14:creationId xmlns:p14="http://schemas.microsoft.com/office/powerpoint/2010/main" val="88513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23528" y="404664"/>
            <a:ext cx="2466797" cy="536272"/>
          </a:xfrm>
        </p:spPr>
        <p:txBody>
          <a:bodyPr/>
          <a:lstStyle/>
          <a:p>
            <a:pPr algn="l"/>
            <a:r>
              <a:rPr kumimoji="1" lang="ja-JP" altLang="en-US" sz="3200" dirty="0" smtClean="0"/>
              <a:t>はじめに</a:t>
            </a:r>
            <a:endParaRPr kumimoji="1" lang="ja-JP" altLang="en-US" sz="3200" dirty="0"/>
          </a:p>
        </p:txBody>
      </p:sp>
      <p:sp>
        <p:nvSpPr>
          <p:cNvPr id="7" name="テキスト プレースホルダー 6"/>
          <p:cNvSpPr>
            <a:spLocks noGrp="1"/>
          </p:cNvSpPr>
          <p:nvPr>
            <p:ph type="body" idx="1"/>
          </p:nvPr>
        </p:nvSpPr>
        <p:spPr>
          <a:xfrm>
            <a:off x="323528" y="1334154"/>
            <a:ext cx="8424936" cy="2166854"/>
          </a:xfrm>
        </p:spPr>
        <p:txBody>
          <a:bodyPr/>
          <a:lstStyle/>
          <a:p>
            <a:pPr algn="l"/>
            <a:r>
              <a:rPr kumimoji="1" lang="ja-JP" altLang="en-US" dirty="0" smtClean="0"/>
              <a:t>　</a:t>
            </a:r>
            <a:r>
              <a:rPr kumimoji="1" lang="ja-JP" altLang="en-US" b="1" dirty="0" smtClean="0"/>
              <a:t>この甘楽富岡地域は今日までの約</a:t>
            </a:r>
            <a:r>
              <a:rPr kumimoji="1" lang="en-US" altLang="ja-JP" b="1" dirty="0" smtClean="0"/>
              <a:t>20</a:t>
            </a:r>
            <a:r>
              <a:rPr kumimoji="1" lang="ja-JP" altLang="en-US" b="1" dirty="0" smtClean="0"/>
              <a:t>年間で児童、生徒のむし歯罹患率は目覚ましく減少しました。</a:t>
            </a:r>
            <a:endParaRPr kumimoji="1" lang="en-US" altLang="ja-JP" b="1" dirty="0" smtClean="0"/>
          </a:p>
          <a:p>
            <a:pPr algn="l"/>
            <a:r>
              <a:rPr lang="ja-JP" altLang="en-US" b="1" dirty="0"/>
              <a:t>その背景に</a:t>
            </a:r>
            <a:r>
              <a:rPr lang="ja-JP" altLang="en-US" b="1" dirty="0" smtClean="0"/>
              <a:t>は様々なむし歯予防の取り組みがなされてきました。</a:t>
            </a:r>
            <a:endParaRPr lang="en-US" altLang="ja-JP" b="1" dirty="0" smtClean="0"/>
          </a:p>
          <a:p>
            <a:pPr algn="l"/>
            <a:endParaRPr kumimoji="1" lang="en-US" altLang="ja-JP" b="1" dirty="0"/>
          </a:p>
          <a:p>
            <a:pPr algn="l"/>
            <a:r>
              <a:rPr lang="ja-JP" altLang="en-US" b="1" dirty="0" smtClean="0"/>
              <a:t>むし歯予防には主に</a:t>
            </a:r>
            <a:r>
              <a:rPr lang="en-US" altLang="ja-JP" b="1" dirty="0" smtClean="0"/>
              <a:t>3</a:t>
            </a:r>
            <a:r>
              <a:rPr lang="ja-JP" altLang="en-US" b="1" dirty="0" smtClean="0"/>
              <a:t>要因の観点からアプローチすることができます。</a:t>
            </a:r>
            <a:endParaRPr lang="en-US" altLang="ja-JP" b="1" dirty="0" smtClean="0"/>
          </a:p>
          <a:p>
            <a:pPr algn="l"/>
            <a:endParaRPr kumimoji="1" lang="en-US" altLang="ja-JP" dirty="0" smtClean="0"/>
          </a:p>
          <a:p>
            <a:pPr algn="l"/>
            <a:endParaRPr kumimoji="1" lang="en-US" altLang="ja-JP" dirty="0"/>
          </a:p>
        </p:txBody>
      </p:sp>
      <p:sp>
        <p:nvSpPr>
          <p:cNvPr id="8" name="テキスト ボックス 7"/>
          <p:cNvSpPr txBox="1"/>
          <p:nvPr/>
        </p:nvSpPr>
        <p:spPr>
          <a:xfrm>
            <a:off x="1187624" y="3645024"/>
            <a:ext cx="2520280" cy="523220"/>
          </a:xfrm>
          <a:prstGeom prst="rect">
            <a:avLst/>
          </a:prstGeom>
          <a:noFill/>
        </p:spPr>
        <p:txBody>
          <a:bodyPr wrap="square" rtlCol="0">
            <a:spAutoFit/>
          </a:bodyPr>
          <a:lstStyle/>
          <a:p>
            <a:r>
              <a:rPr kumimoji="1" lang="ja-JP" altLang="en-US" sz="2800" dirty="0" smtClean="0">
                <a:solidFill>
                  <a:schemeClr val="accent1">
                    <a:lumMod val="75000"/>
                  </a:schemeClr>
                </a:solidFill>
              </a:rPr>
              <a:t>１　歯質強化</a:t>
            </a:r>
            <a:endParaRPr kumimoji="1" lang="ja-JP" altLang="en-US" sz="2800" dirty="0">
              <a:solidFill>
                <a:schemeClr val="accent1">
                  <a:lumMod val="75000"/>
                </a:schemeClr>
              </a:solidFill>
            </a:endParaRPr>
          </a:p>
        </p:txBody>
      </p:sp>
      <p:sp>
        <p:nvSpPr>
          <p:cNvPr id="10" name="テキスト ボックス 9"/>
          <p:cNvSpPr txBox="1"/>
          <p:nvPr/>
        </p:nvSpPr>
        <p:spPr>
          <a:xfrm>
            <a:off x="1151620" y="4509120"/>
            <a:ext cx="5112568" cy="523220"/>
          </a:xfrm>
          <a:prstGeom prst="rect">
            <a:avLst/>
          </a:prstGeom>
          <a:noFill/>
        </p:spPr>
        <p:txBody>
          <a:bodyPr wrap="square" rtlCol="0">
            <a:spAutoFit/>
          </a:bodyPr>
          <a:lstStyle/>
          <a:p>
            <a:r>
              <a:rPr kumimoji="1" lang="ja-JP" altLang="en-US" sz="2800" dirty="0" smtClean="0">
                <a:solidFill>
                  <a:schemeClr val="accent1">
                    <a:lumMod val="75000"/>
                  </a:schemeClr>
                </a:solidFill>
              </a:rPr>
              <a:t>２　むし歯原因菌への対策　</a:t>
            </a:r>
            <a:endParaRPr kumimoji="1" lang="ja-JP" altLang="en-US" sz="2800" dirty="0">
              <a:solidFill>
                <a:schemeClr val="accent1">
                  <a:lumMod val="75000"/>
                </a:schemeClr>
              </a:solidFill>
            </a:endParaRPr>
          </a:p>
        </p:txBody>
      </p:sp>
      <p:sp>
        <p:nvSpPr>
          <p:cNvPr id="11" name="テキスト ボックス 10"/>
          <p:cNvSpPr txBox="1"/>
          <p:nvPr/>
        </p:nvSpPr>
        <p:spPr>
          <a:xfrm>
            <a:off x="1217522" y="5445224"/>
            <a:ext cx="4752528" cy="523220"/>
          </a:xfrm>
          <a:prstGeom prst="rect">
            <a:avLst/>
          </a:prstGeom>
          <a:noFill/>
        </p:spPr>
        <p:txBody>
          <a:bodyPr wrap="square" rtlCol="0">
            <a:spAutoFit/>
          </a:bodyPr>
          <a:lstStyle/>
          <a:p>
            <a:r>
              <a:rPr kumimoji="1" lang="ja-JP" altLang="en-US" sz="2800" dirty="0" smtClean="0">
                <a:solidFill>
                  <a:schemeClr val="accent6"/>
                </a:solidFill>
              </a:rPr>
              <a:t>３　糖分摂取の制限　改善</a:t>
            </a:r>
            <a:endParaRPr kumimoji="1" lang="ja-JP" altLang="en-US" sz="2800" dirty="0">
              <a:solidFill>
                <a:schemeClr val="accent6"/>
              </a:solidFill>
            </a:endParaRPr>
          </a:p>
        </p:txBody>
      </p:sp>
    </p:spTree>
    <p:extLst>
      <p:ext uri="{BB962C8B-B14F-4D97-AF65-F5344CB8AC3E}">
        <p14:creationId xmlns:p14="http://schemas.microsoft.com/office/powerpoint/2010/main" val="1130466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ppt_w</p:attrName>
                                        </p:attrNameLst>
                                      </p:cBhvr>
                                      <p:tavLst>
                                        <p:tav tm="0" fmla="#ppt_w*sin(2.5*pi*$)">
                                          <p:val>
                                            <p:fltVal val="0"/>
                                          </p:val>
                                        </p:tav>
                                        <p:tav tm="100000">
                                          <p:val>
                                            <p:fltVal val="1"/>
                                          </p:val>
                                        </p:tav>
                                      </p:tavLst>
                                    </p:anim>
                                    <p:anim calcmode="lin" valueType="num">
                                      <p:cBhvr>
                                        <p:cTn id="2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5161657" y="3263530"/>
            <a:ext cx="1289248" cy="8262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5148064" y="4797152"/>
            <a:ext cx="3783375" cy="785024"/>
          </a:xfrm>
        </p:spPr>
        <p:txBody>
          <a:bodyPr/>
          <a:lstStyle/>
          <a:p>
            <a:pPr algn="l"/>
            <a:r>
              <a:rPr kumimoji="1" lang="ja-JP" altLang="en-US" sz="2000" dirty="0" smtClean="0"/>
              <a:t>小学</a:t>
            </a:r>
            <a:r>
              <a:rPr kumimoji="1" lang="en-US" altLang="ja-JP" sz="2000" dirty="0" smtClean="0"/>
              <a:t>6</a:t>
            </a:r>
            <a:r>
              <a:rPr kumimoji="1" lang="ja-JP" altLang="en-US" sz="2000" dirty="0" smtClean="0"/>
              <a:t>年生正解率　　</a:t>
            </a:r>
            <a:r>
              <a:rPr kumimoji="1" lang="en-US" altLang="ja-JP" sz="2000" dirty="0" smtClean="0"/>
              <a:t>71.7%</a:t>
            </a:r>
            <a:br>
              <a:rPr kumimoji="1" lang="en-US" altLang="ja-JP" sz="2000" dirty="0" smtClean="0"/>
            </a:br>
            <a:r>
              <a:rPr lang="ja-JP" altLang="en-US" sz="2000" dirty="0" smtClean="0"/>
              <a:t>中学</a:t>
            </a:r>
            <a:r>
              <a:rPr lang="en-US" altLang="ja-JP" sz="2000" dirty="0" smtClean="0"/>
              <a:t>3</a:t>
            </a:r>
            <a:r>
              <a:rPr lang="ja-JP" altLang="en-US" sz="2000" dirty="0" smtClean="0"/>
              <a:t>年生正解率　　</a:t>
            </a:r>
            <a:r>
              <a:rPr lang="en-US" altLang="ja-JP" sz="2000" dirty="0" smtClean="0"/>
              <a:t>76.3%</a:t>
            </a:r>
            <a:endParaRPr kumimoji="1" lang="ja-JP" altLang="en-US" sz="2000" dirty="0"/>
          </a:p>
        </p:txBody>
      </p:sp>
      <p:grpSp>
        <p:nvGrpSpPr>
          <p:cNvPr id="4" name="Group 4"/>
          <p:cNvGrpSpPr>
            <a:grpSpLocks noChangeAspect="1"/>
          </p:cNvGrpSpPr>
          <p:nvPr/>
        </p:nvGrpSpPr>
        <p:grpSpPr bwMode="auto">
          <a:xfrm>
            <a:off x="250825" y="1812925"/>
            <a:ext cx="10387013" cy="2159001"/>
            <a:chOff x="158" y="1142"/>
            <a:chExt cx="6543" cy="1360"/>
          </a:xfrm>
        </p:grpSpPr>
        <p:sp>
          <p:nvSpPr>
            <p:cNvPr id="5" name="AutoShape 3"/>
            <p:cNvSpPr>
              <a:spLocks noChangeAspect="1" noChangeArrowheads="1" noTextEdit="1"/>
            </p:cNvSpPr>
            <p:nvPr/>
          </p:nvSpPr>
          <p:spPr bwMode="auto">
            <a:xfrm>
              <a:off x="158" y="1616"/>
              <a:ext cx="6543"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5"/>
            <p:cNvSpPr>
              <a:spLocks noChangeArrowheads="1"/>
            </p:cNvSpPr>
            <p:nvPr/>
          </p:nvSpPr>
          <p:spPr bwMode="auto">
            <a:xfrm>
              <a:off x="158" y="1142"/>
              <a:ext cx="5428"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４</a:t>
              </a:r>
              <a:r>
                <a:rPr kumimoji="1" lang="ja-JP" altLang="en-US" sz="3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r>
                <a:rPr kumimoji="1" lang="ja-JP" altLang="en-US"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スポーツ飲料は他の清涼飲料水（ジュース</a:t>
              </a:r>
              <a:endParaRPr kumimoji="1" lang="en-US" alt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b="1" dirty="0">
                  <a:solidFill>
                    <a:srgbClr val="000000"/>
                  </a:solidFill>
                  <a:latin typeface="ＭＳ 明朝" pitchFamily="17" charset="-128"/>
                  <a:ea typeface="ＭＳ 明朝" pitchFamily="17" charset="-128"/>
                  <a:cs typeface="ＭＳ Ｐゴシック" pitchFamily="50" charset="-128"/>
                </a:rPr>
                <a:t>　</a:t>
              </a:r>
              <a:r>
                <a:rPr lang="ja-JP" altLang="en-US" sz="3200" b="1" dirty="0" smtClean="0">
                  <a:solidFill>
                    <a:srgbClr val="000000"/>
                  </a:solidFill>
                  <a:latin typeface="ＭＳ 明朝" pitchFamily="17" charset="-128"/>
                  <a:ea typeface="ＭＳ 明朝" pitchFamily="17" charset="-128"/>
                  <a:cs typeface="ＭＳ Ｐゴシック" pitchFamily="50" charset="-128"/>
                </a:rPr>
                <a:t>　コーラ等）と比べむし歯になりにくい。</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6"/>
            <p:cNvSpPr>
              <a:spLocks noChangeArrowheads="1"/>
            </p:cNvSpPr>
            <p:nvPr/>
          </p:nvSpPr>
          <p:spPr bwMode="auto">
            <a:xfrm>
              <a:off x="504" y="1659"/>
              <a:ext cx="17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7"/>
            <p:cNvSpPr>
              <a:spLocks noChangeArrowheads="1"/>
            </p:cNvSpPr>
            <p:nvPr/>
          </p:nvSpPr>
          <p:spPr bwMode="auto">
            <a:xfrm>
              <a:off x="677" y="165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8"/>
            <p:cNvSpPr>
              <a:spLocks noChangeArrowheads="1"/>
            </p:cNvSpPr>
            <p:nvPr/>
          </p:nvSpPr>
          <p:spPr bwMode="auto">
            <a:xfrm>
              <a:off x="5172" y="165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9"/>
            <p:cNvSpPr>
              <a:spLocks noChangeArrowheads="1"/>
            </p:cNvSpPr>
            <p:nvPr/>
          </p:nvSpPr>
          <p:spPr bwMode="auto">
            <a:xfrm>
              <a:off x="5345" y="1637"/>
              <a:ext cx="13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0"/>
            <p:cNvSpPr>
              <a:spLocks noChangeArrowheads="1"/>
            </p:cNvSpPr>
            <p:nvPr/>
          </p:nvSpPr>
          <p:spPr bwMode="auto">
            <a:xfrm>
              <a:off x="331" y="1900"/>
              <a:ext cx="13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1"/>
            <p:cNvSpPr>
              <a:spLocks noChangeArrowheads="1"/>
            </p:cNvSpPr>
            <p:nvPr/>
          </p:nvSpPr>
          <p:spPr bwMode="auto">
            <a:xfrm>
              <a:off x="331" y="2178"/>
              <a:ext cx="17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504" y="2178"/>
              <a:ext cx="17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3"/>
            <p:cNvSpPr>
              <a:spLocks noChangeArrowheads="1"/>
            </p:cNvSpPr>
            <p:nvPr/>
          </p:nvSpPr>
          <p:spPr bwMode="auto">
            <a:xfrm>
              <a:off x="677" y="2178"/>
              <a:ext cx="26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4"/>
            <p:cNvSpPr>
              <a:spLocks noChangeArrowheads="1"/>
            </p:cNvSpPr>
            <p:nvPr/>
          </p:nvSpPr>
          <p:spPr bwMode="auto">
            <a:xfrm>
              <a:off x="1023" y="2192"/>
              <a:ext cx="26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1221" y="2192"/>
              <a:ext cx="5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はい</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6"/>
            <p:cNvSpPr>
              <a:spLocks noChangeArrowheads="1"/>
            </p:cNvSpPr>
            <p:nvPr/>
          </p:nvSpPr>
          <p:spPr bwMode="auto">
            <a:xfrm>
              <a:off x="1541" y="2178"/>
              <a:ext cx="17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7"/>
            <p:cNvSpPr>
              <a:spLocks noChangeArrowheads="1"/>
            </p:cNvSpPr>
            <p:nvPr/>
          </p:nvSpPr>
          <p:spPr bwMode="auto">
            <a:xfrm>
              <a:off x="1714" y="2178"/>
              <a:ext cx="61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8"/>
            <p:cNvSpPr>
              <a:spLocks noChangeArrowheads="1"/>
            </p:cNvSpPr>
            <p:nvPr/>
          </p:nvSpPr>
          <p:spPr bwMode="auto">
            <a:xfrm>
              <a:off x="2752" y="2178"/>
              <a:ext cx="26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9"/>
            <p:cNvSpPr>
              <a:spLocks noChangeArrowheads="1"/>
            </p:cNvSpPr>
            <p:nvPr/>
          </p:nvSpPr>
          <p:spPr bwMode="auto">
            <a:xfrm>
              <a:off x="3097" y="2232"/>
              <a:ext cx="26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0"/>
            <p:cNvSpPr>
              <a:spLocks noChangeArrowheads="1"/>
            </p:cNvSpPr>
            <p:nvPr/>
          </p:nvSpPr>
          <p:spPr bwMode="auto">
            <a:xfrm>
              <a:off x="3270" y="2178"/>
              <a:ext cx="7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いいえ</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1"/>
            <p:cNvSpPr>
              <a:spLocks noChangeArrowheads="1"/>
            </p:cNvSpPr>
            <p:nvPr/>
          </p:nvSpPr>
          <p:spPr bwMode="auto">
            <a:xfrm>
              <a:off x="3789" y="2156"/>
              <a:ext cx="13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7176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MAGECO\CO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56794"/>
            <a:ext cx="8756972" cy="592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14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MAGECO\CO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46" y="560223"/>
            <a:ext cx="8875485" cy="600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994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0" y="4725144"/>
            <a:ext cx="4002847" cy="857032"/>
          </a:xfrm>
        </p:spPr>
        <p:txBody>
          <a:bodyPr/>
          <a:lstStyle/>
          <a:p>
            <a:pPr algn="l"/>
            <a:r>
              <a:rPr kumimoji="1" lang="ja-JP" altLang="en-US" sz="2000" dirty="0" smtClean="0"/>
              <a:t>小学</a:t>
            </a:r>
            <a:r>
              <a:rPr kumimoji="1" lang="en-US" altLang="ja-JP" sz="2000" dirty="0" smtClean="0"/>
              <a:t>6</a:t>
            </a:r>
            <a:r>
              <a:rPr kumimoji="1" lang="ja-JP" altLang="en-US" sz="2000" dirty="0" smtClean="0"/>
              <a:t>年生正解率　　</a:t>
            </a:r>
            <a:r>
              <a:rPr kumimoji="1" lang="en-US" altLang="ja-JP" sz="2000" dirty="0" smtClean="0"/>
              <a:t>52.5%</a:t>
            </a:r>
            <a:br>
              <a:rPr kumimoji="1" lang="en-US" altLang="ja-JP" sz="2000" dirty="0" smtClean="0"/>
            </a:br>
            <a:r>
              <a:rPr lang="ja-JP" altLang="en-US" sz="2000" dirty="0" smtClean="0"/>
              <a:t>中学</a:t>
            </a:r>
            <a:r>
              <a:rPr lang="en-US" altLang="ja-JP" sz="2000" dirty="0" smtClean="0"/>
              <a:t>3</a:t>
            </a:r>
            <a:r>
              <a:rPr lang="ja-JP" altLang="en-US" sz="2000" dirty="0" smtClean="0"/>
              <a:t>年生正解率　　</a:t>
            </a:r>
            <a:r>
              <a:rPr lang="en-US" altLang="ja-JP" sz="2000" dirty="0" smtClean="0"/>
              <a:t>42.2%</a:t>
            </a:r>
            <a:endParaRPr kumimoji="1" lang="ja-JP" altLang="en-US" sz="2000" dirty="0"/>
          </a:p>
        </p:txBody>
      </p:sp>
      <p:sp>
        <p:nvSpPr>
          <p:cNvPr id="3" name="円/楕円 2"/>
          <p:cNvSpPr/>
          <p:nvPr/>
        </p:nvSpPr>
        <p:spPr>
          <a:xfrm>
            <a:off x="2483768" y="2708920"/>
            <a:ext cx="122413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Group 4"/>
          <p:cNvGrpSpPr>
            <a:grpSpLocks noChangeAspect="1"/>
          </p:cNvGrpSpPr>
          <p:nvPr/>
        </p:nvGrpSpPr>
        <p:grpSpPr bwMode="auto">
          <a:xfrm>
            <a:off x="415926" y="1708151"/>
            <a:ext cx="11299825" cy="2382838"/>
            <a:chOff x="262" y="1076"/>
            <a:chExt cx="7118" cy="1501"/>
          </a:xfrm>
        </p:grpSpPr>
        <p:sp>
          <p:nvSpPr>
            <p:cNvPr id="5" name="AutoShape 3"/>
            <p:cNvSpPr>
              <a:spLocks noChangeAspect="1" noChangeArrowheads="1" noTextEdit="1"/>
            </p:cNvSpPr>
            <p:nvPr/>
          </p:nvSpPr>
          <p:spPr bwMode="auto">
            <a:xfrm>
              <a:off x="413" y="1473"/>
              <a:ext cx="6967"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Rectangle 5"/>
            <p:cNvSpPr>
              <a:spLocks noChangeArrowheads="1"/>
            </p:cNvSpPr>
            <p:nvPr/>
          </p:nvSpPr>
          <p:spPr bwMode="auto">
            <a:xfrm>
              <a:off x="262" y="1076"/>
              <a:ext cx="494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５．むし歯の原因にならないあまいものがある</a:t>
              </a:r>
              <a:endParaRPr kumimoji="1" lang="ja-JP" alt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6"/>
            <p:cNvSpPr>
              <a:spLocks noChangeArrowheads="1"/>
            </p:cNvSpPr>
            <p:nvPr/>
          </p:nvSpPr>
          <p:spPr bwMode="auto">
            <a:xfrm>
              <a:off x="792" y="1299"/>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7"/>
            <p:cNvSpPr>
              <a:spLocks noChangeArrowheads="1"/>
            </p:cNvSpPr>
            <p:nvPr/>
          </p:nvSpPr>
          <p:spPr bwMode="auto">
            <a:xfrm>
              <a:off x="1128" y="129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8"/>
            <p:cNvSpPr>
              <a:spLocks noChangeArrowheads="1"/>
            </p:cNvSpPr>
            <p:nvPr/>
          </p:nvSpPr>
          <p:spPr bwMode="auto">
            <a:xfrm>
              <a:off x="4442" y="129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9"/>
            <p:cNvSpPr>
              <a:spLocks noChangeArrowheads="1"/>
            </p:cNvSpPr>
            <p:nvPr/>
          </p:nvSpPr>
          <p:spPr bwMode="auto">
            <a:xfrm>
              <a:off x="4626" y="1277"/>
              <a:ext cx="1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0"/>
            <p:cNvSpPr>
              <a:spLocks noChangeArrowheads="1"/>
            </p:cNvSpPr>
            <p:nvPr/>
          </p:nvSpPr>
          <p:spPr bwMode="auto">
            <a:xfrm>
              <a:off x="841" y="1557"/>
              <a:ext cx="1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1"/>
            <p:cNvSpPr>
              <a:spLocks noChangeArrowheads="1"/>
            </p:cNvSpPr>
            <p:nvPr/>
          </p:nvSpPr>
          <p:spPr bwMode="auto">
            <a:xfrm>
              <a:off x="841" y="1851"/>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1025" y="1851"/>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3"/>
            <p:cNvSpPr>
              <a:spLocks noChangeArrowheads="1"/>
            </p:cNvSpPr>
            <p:nvPr/>
          </p:nvSpPr>
          <p:spPr bwMode="auto">
            <a:xfrm>
              <a:off x="1209" y="1851"/>
              <a:ext cx="27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4"/>
            <p:cNvSpPr>
              <a:spLocks noChangeArrowheads="1"/>
            </p:cNvSpPr>
            <p:nvPr/>
          </p:nvSpPr>
          <p:spPr bwMode="auto">
            <a:xfrm>
              <a:off x="1342" y="1854"/>
              <a:ext cx="27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1616" y="1786"/>
              <a:ext cx="5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ある</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6"/>
            <p:cNvSpPr>
              <a:spLocks noChangeArrowheads="1"/>
            </p:cNvSpPr>
            <p:nvPr/>
          </p:nvSpPr>
          <p:spPr bwMode="auto">
            <a:xfrm>
              <a:off x="2130" y="1851"/>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7"/>
            <p:cNvSpPr>
              <a:spLocks noChangeArrowheads="1"/>
            </p:cNvSpPr>
            <p:nvPr/>
          </p:nvSpPr>
          <p:spPr bwMode="auto">
            <a:xfrm>
              <a:off x="2314" y="1851"/>
              <a:ext cx="64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8"/>
            <p:cNvSpPr>
              <a:spLocks noChangeArrowheads="1"/>
            </p:cNvSpPr>
            <p:nvPr/>
          </p:nvSpPr>
          <p:spPr bwMode="auto">
            <a:xfrm>
              <a:off x="3419" y="1851"/>
              <a:ext cx="27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9"/>
            <p:cNvSpPr>
              <a:spLocks noChangeArrowheads="1"/>
            </p:cNvSpPr>
            <p:nvPr/>
          </p:nvSpPr>
          <p:spPr bwMode="auto">
            <a:xfrm>
              <a:off x="3112" y="1848"/>
              <a:ext cx="27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0"/>
            <p:cNvSpPr>
              <a:spLocks noChangeArrowheads="1"/>
            </p:cNvSpPr>
            <p:nvPr/>
          </p:nvSpPr>
          <p:spPr bwMode="auto">
            <a:xfrm>
              <a:off x="3298" y="1798"/>
              <a:ext cx="5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ない</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1"/>
            <p:cNvSpPr>
              <a:spLocks noChangeArrowheads="1"/>
            </p:cNvSpPr>
            <p:nvPr/>
          </p:nvSpPr>
          <p:spPr bwMode="auto">
            <a:xfrm>
              <a:off x="4339" y="1851"/>
              <a:ext cx="18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2"/>
            <p:cNvSpPr>
              <a:spLocks noChangeArrowheads="1"/>
            </p:cNvSpPr>
            <p:nvPr/>
          </p:nvSpPr>
          <p:spPr bwMode="auto">
            <a:xfrm>
              <a:off x="4523" y="1829"/>
              <a:ext cx="1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3"/>
            <p:cNvSpPr>
              <a:spLocks noChangeArrowheads="1"/>
            </p:cNvSpPr>
            <p:nvPr/>
          </p:nvSpPr>
          <p:spPr bwMode="auto">
            <a:xfrm>
              <a:off x="841" y="2109"/>
              <a:ext cx="1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3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3659339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620688"/>
            <a:ext cx="6512511" cy="1150064"/>
          </a:xfrm>
        </p:spPr>
        <p:txBody>
          <a:bodyPr/>
          <a:lstStyle/>
          <a:p>
            <a:pPr algn="l"/>
            <a:r>
              <a:rPr kumimoji="1" lang="ja-JP" altLang="en-US" sz="3600" dirty="0" smtClean="0"/>
              <a:t>キシリトールは何</a:t>
            </a:r>
            <a:r>
              <a:rPr kumimoji="1" lang="en-US" altLang="ja-JP" sz="3600" dirty="0" smtClean="0"/>
              <a:t>%</a:t>
            </a:r>
            <a:endParaRPr kumimoji="1" lang="ja-JP" altLang="en-US" sz="3600" dirty="0"/>
          </a:p>
        </p:txBody>
      </p:sp>
      <p:pic>
        <p:nvPicPr>
          <p:cNvPr id="5" name="図 4" descr="キシリトールガム　ボトルタイプ90粒　153g　 キシリトール100％使用　歯科専用"/>
          <p:cNvPicPr/>
          <p:nvPr/>
        </p:nvPicPr>
        <p:blipFill rotWithShape="1">
          <a:blip r:embed="rId3" cstate="print">
            <a:extLst>
              <a:ext uri="{28A0092B-C50C-407E-A947-70E740481C1C}">
                <a14:useLocalDpi xmlns:a14="http://schemas.microsoft.com/office/drawing/2010/main" val="0"/>
              </a:ext>
            </a:extLst>
          </a:blip>
          <a:srcRect l="16500" t="3409" r="16500" b="-1"/>
          <a:stretch/>
        </p:blipFill>
        <p:spPr bwMode="auto">
          <a:xfrm>
            <a:off x="5004048" y="1916832"/>
            <a:ext cx="1872208" cy="2448272"/>
          </a:xfrm>
          <a:prstGeom prst="rect">
            <a:avLst/>
          </a:prstGeom>
          <a:noFill/>
          <a:ln>
            <a:noFill/>
          </a:ln>
          <a:extLst>
            <a:ext uri="{53640926-AAD7-44D8-BBD7-CCE9431645EC}">
              <a14:shadowObscured xmlns:a14="http://schemas.microsoft.com/office/drawing/2010/main"/>
            </a:ext>
          </a:extLst>
        </p:spPr>
      </p:pic>
      <p:grpSp>
        <p:nvGrpSpPr>
          <p:cNvPr id="4" name="Group 3"/>
          <p:cNvGrpSpPr>
            <a:grpSpLocks/>
          </p:cNvGrpSpPr>
          <p:nvPr/>
        </p:nvGrpSpPr>
        <p:grpSpPr bwMode="auto">
          <a:xfrm>
            <a:off x="2699792" y="2852936"/>
            <a:ext cx="2160240" cy="983397"/>
            <a:chOff x="4152" y="7811"/>
            <a:chExt cx="1820" cy="1550"/>
          </a:xfrm>
        </p:grpSpPr>
        <p:sp>
          <p:nvSpPr>
            <p:cNvPr id="6" name="Oval 4"/>
            <p:cNvSpPr>
              <a:spLocks noChangeArrowheads="1"/>
            </p:cNvSpPr>
            <p:nvPr/>
          </p:nvSpPr>
          <p:spPr bwMode="auto">
            <a:xfrm>
              <a:off x="4152" y="7811"/>
              <a:ext cx="1532" cy="1550"/>
            </a:xfrm>
            <a:prstGeom prst="ellipse">
              <a:avLst/>
            </a:prstGeom>
            <a:solidFill>
              <a:srgbClr val="DAEEF3"/>
            </a:solidFill>
            <a:ln w="9525">
              <a:solidFill>
                <a:srgbClr val="DAEEF3"/>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Text Box 5"/>
            <p:cNvSpPr txBox="1">
              <a:spLocks noChangeArrowheads="1"/>
            </p:cNvSpPr>
            <p:nvPr/>
          </p:nvSpPr>
          <p:spPr bwMode="auto">
            <a:xfrm>
              <a:off x="4152" y="8279"/>
              <a:ext cx="1820"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DENTIST</a:t>
              </a:r>
              <a:endParaRPr kumimoji="1" lang="en-US" altLang="ja-JP" sz="14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甘味料として</a:t>
              </a:r>
              <a:r>
                <a:rPr kumimoji="1" lang="en-US" altLang="ja-JP" sz="14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100</a:t>
              </a:r>
              <a:r>
                <a:rPr kumimoji="1" lang="ja-JP" altLang="en-US" sz="14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endParaRPr kumimoji="1" lang="ja-JP" altLang="en-US" sz="14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8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キシリトールを使用</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cxnSp>
        <p:nvCxnSpPr>
          <p:cNvPr id="1030" name="AutoShape 6"/>
          <p:cNvCxnSpPr>
            <a:cxnSpLocks noChangeShapeType="1"/>
          </p:cNvCxnSpPr>
          <p:nvPr/>
        </p:nvCxnSpPr>
        <p:spPr bwMode="auto">
          <a:xfrm flipH="1" flipV="1">
            <a:off x="4332535" y="3615670"/>
            <a:ext cx="671513" cy="2206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3" name="Group 4"/>
          <p:cNvGrpSpPr>
            <a:grpSpLocks noChangeAspect="1"/>
          </p:cNvGrpSpPr>
          <p:nvPr/>
        </p:nvGrpSpPr>
        <p:grpSpPr bwMode="auto">
          <a:xfrm>
            <a:off x="-468313" y="4508500"/>
            <a:ext cx="10082213" cy="2635250"/>
            <a:chOff x="-295" y="2840"/>
            <a:chExt cx="6351" cy="1660"/>
          </a:xfrm>
        </p:grpSpPr>
        <p:sp>
          <p:nvSpPr>
            <p:cNvPr id="8" name="AutoShape 3"/>
            <p:cNvSpPr>
              <a:spLocks noChangeAspect="1" noChangeArrowheads="1" noTextEdit="1"/>
            </p:cNvSpPr>
            <p:nvPr/>
          </p:nvSpPr>
          <p:spPr bwMode="auto">
            <a:xfrm>
              <a:off x="-295" y="2840"/>
              <a:ext cx="6351" cy="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 name="Rectangle 5"/>
            <p:cNvSpPr>
              <a:spLocks noChangeArrowheads="1"/>
            </p:cNvSpPr>
            <p:nvPr/>
          </p:nvSpPr>
          <p:spPr bwMode="auto">
            <a:xfrm>
              <a:off x="255" y="2895"/>
              <a:ext cx="2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r>
                <a:rPr kumimoji="1" 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6"/>
            <p:cNvSpPr>
              <a:spLocks noChangeArrowheads="1"/>
            </p:cNvSpPr>
            <p:nvPr/>
          </p:nvSpPr>
          <p:spPr bwMode="auto">
            <a:xfrm>
              <a:off x="559" y="2877"/>
              <a:ext cx="13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1</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7"/>
            <p:cNvSpPr>
              <a:spLocks noChangeArrowheads="1"/>
            </p:cNvSpPr>
            <p:nvPr/>
          </p:nvSpPr>
          <p:spPr bwMode="auto">
            <a:xfrm>
              <a:off x="631" y="2895"/>
              <a:ext cx="8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r>
                <a:rPr kumimoji="1" 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栄養成分表・１パック</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8"/>
            <p:cNvSpPr>
              <a:spLocks noChangeArrowheads="1"/>
            </p:cNvSpPr>
            <p:nvPr/>
          </p:nvSpPr>
          <p:spPr bwMode="auto">
            <a:xfrm>
              <a:off x="2106" y="2877"/>
              <a:ext cx="45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(153g)</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2490" y="2895"/>
              <a:ext cx="2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当り</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0"/>
            <p:cNvSpPr>
              <a:spLocks noChangeArrowheads="1"/>
            </p:cNvSpPr>
            <p:nvPr/>
          </p:nvSpPr>
          <p:spPr bwMode="auto">
            <a:xfrm>
              <a:off x="2759" y="2877"/>
              <a:ext cx="10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1"/>
            <p:cNvSpPr>
              <a:spLocks noChangeArrowheads="1"/>
            </p:cNvSpPr>
            <p:nvPr/>
          </p:nvSpPr>
          <p:spPr bwMode="auto">
            <a:xfrm>
              <a:off x="3253" y="2895"/>
              <a:ext cx="2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r>
                <a:rPr kumimoji="1" 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2"/>
            <p:cNvSpPr>
              <a:spLocks noChangeArrowheads="1"/>
            </p:cNvSpPr>
            <p:nvPr/>
          </p:nvSpPr>
          <p:spPr bwMode="auto">
            <a:xfrm>
              <a:off x="3557" y="2877"/>
              <a:ext cx="13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2</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3"/>
            <p:cNvSpPr>
              <a:spLocks noChangeArrowheads="1"/>
            </p:cNvSpPr>
            <p:nvPr/>
          </p:nvSpPr>
          <p:spPr bwMode="auto">
            <a:xfrm>
              <a:off x="3629" y="2895"/>
              <a:ext cx="7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r>
                <a:rPr kumimoji="1" 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栄養成分表・１粒</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4"/>
            <p:cNvSpPr>
              <a:spLocks noChangeArrowheads="1"/>
            </p:cNvSpPr>
            <p:nvPr/>
          </p:nvSpPr>
          <p:spPr bwMode="auto">
            <a:xfrm>
              <a:off x="4837" y="2877"/>
              <a:ext cx="41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(0.5g)</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5"/>
            <p:cNvSpPr>
              <a:spLocks noChangeArrowheads="1"/>
            </p:cNvSpPr>
            <p:nvPr/>
          </p:nvSpPr>
          <p:spPr bwMode="auto">
            <a:xfrm>
              <a:off x="5182" y="2895"/>
              <a:ext cx="2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7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当り</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6"/>
            <p:cNvSpPr>
              <a:spLocks noChangeArrowheads="1"/>
            </p:cNvSpPr>
            <p:nvPr/>
          </p:nvSpPr>
          <p:spPr bwMode="auto">
            <a:xfrm>
              <a:off x="5451" y="2877"/>
              <a:ext cx="10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17"/>
            <p:cNvSpPr>
              <a:spLocks noChangeArrowheads="1"/>
            </p:cNvSpPr>
            <p:nvPr/>
          </p:nvSpPr>
          <p:spPr bwMode="auto">
            <a:xfrm>
              <a:off x="5483" y="3211"/>
              <a:ext cx="10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18"/>
            <p:cNvSpPr>
              <a:spLocks noChangeArrowheads="1"/>
            </p:cNvSpPr>
            <p:nvPr/>
          </p:nvSpPr>
          <p:spPr bwMode="auto">
            <a:xfrm>
              <a:off x="-125" y="3958"/>
              <a:ext cx="10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19"/>
            <p:cNvSpPr>
              <a:spLocks noChangeArrowheads="1"/>
            </p:cNvSpPr>
            <p:nvPr/>
          </p:nvSpPr>
          <p:spPr bwMode="auto">
            <a:xfrm>
              <a:off x="-125" y="4293"/>
              <a:ext cx="10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0"/>
            <p:cNvSpPr>
              <a:spLocks noChangeArrowheads="1"/>
            </p:cNvSpPr>
            <p:nvPr/>
          </p:nvSpPr>
          <p:spPr bwMode="auto">
            <a:xfrm>
              <a:off x="422" y="3149"/>
              <a:ext cx="3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炭水化物</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1"/>
            <p:cNvSpPr>
              <a:spLocks noChangeArrowheads="1"/>
            </p:cNvSpPr>
            <p:nvPr/>
          </p:nvSpPr>
          <p:spPr bwMode="auto">
            <a:xfrm>
              <a:off x="906" y="3135"/>
              <a:ext cx="19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2"/>
            <p:cNvSpPr>
              <a:spLocks noChangeArrowheads="1"/>
            </p:cNvSpPr>
            <p:nvPr/>
          </p:nvSpPr>
          <p:spPr bwMode="auto">
            <a:xfrm>
              <a:off x="1148" y="3135"/>
              <a:ext cx="44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120.7g</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3"/>
            <p:cNvSpPr>
              <a:spLocks noChangeArrowheads="1"/>
            </p:cNvSpPr>
            <p:nvPr/>
          </p:nvSpPr>
          <p:spPr bwMode="auto">
            <a:xfrm>
              <a:off x="1513" y="3135"/>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4"/>
            <p:cNvSpPr>
              <a:spLocks noChangeArrowheads="1"/>
            </p:cNvSpPr>
            <p:nvPr/>
          </p:nvSpPr>
          <p:spPr bwMode="auto">
            <a:xfrm>
              <a:off x="1752" y="3139"/>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5"/>
            <p:cNvSpPr>
              <a:spLocks noChangeArrowheads="1"/>
            </p:cNvSpPr>
            <p:nvPr/>
          </p:nvSpPr>
          <p:spPr bwMode="auto">
            <a:xfrm>
              <a:off x="2608" y="3139"/>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26"/>
            <p:cNvSpPr>
              <a:spLocks noChangeArrowheads="1"/>
            </p:cNvSpPr>
            <p:nvPr/>
          </p:nvSpPr>
          <p:spPr bwMode="auto">
            <a:xfrm>
              <a:off x="3557" y="3149"/>
              <a:ext cx="5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炭水化物</a:t>
              </a:r>
              <a:endParaRPr kumimoji="1" lang="ja-JP" sz="160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Rectangle 27"/>
            <p:cNvSpPr>
              <a:spLocks noChangeArrowheads="1"/>
            </p:cNvSpPr>
            <p:nvPr/>
          </p:nvSpPr>
          <p:spPr bwMode="auto">
            <a:xfrm>
              <a:off x="4041" y="3135"/>
              <a:ext cx="65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4" name="Rectangle 28"/>
            <p:cNvSpPr>
              <a:spLocks noChangeArrowheads="1"/>
            </p:cNvSpPr>
            <p:nvPr/>
          </p:nvSpPr>
          <p:spPr bwMode="auto">
            <a:xfrm>
              <a:off x="5065" y="3135"/>
              <a:ext cx="30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0.5g</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5" name="Rectangle 29"/>
            <p:cNvSpPr>
              <a:spLocks noChangeArrowheads="1"/>
            </p:cNvSpPr>
            <p:nvPr/>
          </p:nvSpPr>
          <p:spPr bwMode="auto">
            <a:xfrm>
              <a:off x="5297" y="3135"/>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27" name="Rectangle 30"/>
            <p:cNvSpPr>
              <a:spLocks noChangeArrowheads="1"/>
            </p:cNvSpPr>
            <p:nvPr/>
          </p:nvSpPr>
          <p:spPr bwMode="auto">
            <a:xfrm>
              <a:off x="347" y="308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28" name="Line 31"/>
            <p:cNvSpPr>
              <a:spLocks noChangeShapeType="1"/>
            </p:cNvSpPr>
            <p:nvPr/>
          </p:nvSpPr>
          <p:spPr bwMode="auto">
            <a:xfrm>
              <a:off x="347" y="308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29" name="Line 32"/>
            <p:cNvSpPr>
              <a:spLocks noChangeShapeType="1"/>
            </p:cNvSpPr>
            <p:nvPr/>
          </p:nvSpPr>
          <p:spPr bwMode="auto">
            <a:xfrm>
              <a:off x="347"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1" name="Rectangle 33"/>
            <p:cNvSpPr>
              <a:spLocks noChangeArrowheads="1"/>
            </p:cNvSpPr>
            <p:nvPr/>
          </p:nvSpPr>
          <p:spPr bwMode="auto">
            <a:xfrm>
              <a:off x="347" y="308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2" name="Line 34"/>
            <p:cNvSpPr>
              <a:spLocks noChangeShapeType="1"/>
            </p:cNvSpPr>
            <p:nvPr/>
          </p:nvSpPr>
          <p:spPr bwMode="auto">
            <a:xfrm>
              <a:off x="347" y="308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3" name="Line 35"/>
            <p:cNvSpPr>
              <a:spLocks noChangeShapeType="1"/>
            </p:cNvSpPr>
            <p:nvPr/>
          </p:nvSpPr>
          <p:spPr bwMode="auto">
            <a:xfrm>
              <a:off x="347"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4" name="Rectangle 36"/>
            <p:cNvSpPr>
              <a:spLocks noChangeArrowheads="1"/>
            </p:cNvSpPr>
            <p:nvPr/>
          </p:nvSpPr>
          <p:spPr bwMode="auto">
            <a:xfrm>
              <a:off x="353" y="3082"/>
              <a:ext cx="132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5" name="Line 37"/>
            <p:cNvSpPr>
              <a:spLocks noChangeShapeType="1"/>
            </p:cNvSpPr>
            <p:nvPr/>
          </p:nvSpPr>
          <p:spPr bwMode="auto">
            <a:xfrm>
              <a:off x="353" y="3082"/>
              <a:ext cx="13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6" name="Rectangle 38"/>
            <p:cNvSpPr>
              <a:spLocks noChangeArrowheads="1"/>
            </p:cNvSpPr>
            <p:nvPr/>
          </p:nvSpPr>
          <p:spPr bwMode="auto">
            <a:xfrm>
              <a:off x="1678" y="3082"/>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7" name="Line 39"/>
            <p:cNvSpPr>
              <a:spLocks noChangeShapeType="1"/>
            </p:cNvSpPr>
            <p:nvPr/>
          </p:nvSpPr>
          <p:spPr bwMode="auto">
            <a:xfrm>
              <a:off x="1678" y="308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8" name="Line 40"/>
            <p:cNvSpPr>
              <a:spLocks noChangeShapeType="1"/>
            </p:cNvSpPr>
            <p:nvPr/>
          </p:nvSpPr>
          <p:spPr bwMode="auto">
            <a:xfrm>
              <a:off x="1678"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9" name="Rectangle 41"/>
            <p:cNvSpPr>
              <a:spLocks noChangeArrowheads="1"/>
            </p:cNvSpPr>
            <p:nvPr/>
          </p:nvSpPr>
          <p:spPr bwMode="auto">
            <a:xfrm>
              <a:off x="1685" y="3082"/>
              <a:ext cx="84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0" name="Line 42"/>
            <p:cNvSpPr>
              <a:spLocks noChangeShapeType="1"/>
            </p:cNvSpPr>
            <p:nvPr/>
          </p:nvSpPr>
          <p:spPr bwMode="auto">
            <a:xfrm>
              <a:off x="1685" y="3082"/>
              <a:ext cx="84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1" name="Rectangle 43"/>
            <p:cNvSpPr>
              <a:spLocks noChangeArrowheads="1"/>
            </p:cNvSpPr>
            <p:nvPr/>
          </p:nvSpPr>
          <p:spPr bwMode="auto">
            <a:xfrm>
              <a:off x="2532" y="3082"/>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2" name="Line 44"/>
            <p:cNvSpPr>
              <a:spLocks noChangeShapeType="1"/>
            </p:cNvSpPr>
            <p:nvPr/>
          </p:nvSpPr>
          <p:spPr bwMode="auto">
            <a:xfrm>
              <a:off x="2532" y="308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3" name="Line 45"/>
            <p:cNvSpPr>
              <a:spLocks noChangeShapeType="1"/>
            </p:cNvSpPr>
            <p:nvPr/>
          </p:nvSpPr>
          <p:spPr bwMode="auto">
            <a:xfrm>
              <a:off x="2532"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4" name="Rectangle 46"/>
            <p:cNvSpPr>
              <a:spLocks noChangeArrowheads="1"/>
            </p:cNvSpPr>
            <p:nvPr/>
          </p:nvSpPr>
          <p:spPr bwMode="auto">
            <a:xfrm>
              <a:off x="2532" y="3082"/>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5" name="Line 47"/>
            <p:cNvSpPr>
              <a:spLocks noChangeShapeType="1"/>
            </p:cNvSpPr>
            <p:nvPr/>
          </p:nvSpPr>
          <p:spPr bwMode="auto">
            <a:xfrm>
              <a:off x="2532" y="308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6" name="Line 48"/>
            <p:cNvSpPr>
              <a:spLocks noChangeShapeType="1"/>
            </p:cNvSpPr>
            <p:nvPr/>
          </p:nvSpPr>
          <p:spPr bwMode="auto">
            <a:xfrm>
              <a:off x="2532"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7" name="Rectangle 49"/>
            <p:cNvSpPr>
              <a:spLocks noChangeArrowheads="1"/>
            </p:cNvSpPr>
            <p:nvPr/>
          </p:nvSpPr>
          <p:spPr bwMode="auto">
            <a:xfrm>
              <a:off x="3483" y="308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8" name="Line 50"/>
            <p:cNvSpPr>
              <a:spLocks noChangeShapeType="1"/>
            </p:cNvSpPr>
            <p:nvPr/>
          </p:nvSpPr>
          <p:spPr bwMode="auto">
            <a:xfrm>
              <a:off x="3483" y="308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49" name="Line 51"/>
            <p:cNvSpPr>
              <a:spLocks noChangeShapeType="1"/>
            </p:cNvSpPr>
            <p:nvPr/>
          </p:nvSpPr>
          <p:spPr bwMode="auto">
            <a:xfrm>
              <a:off x="3483"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0" name="Rectangle 52"/>
            <p:cNvSpPr>
              <a:spLocks noChangeArrowheads="1"/>
            </p:cNvSpPr>
            <p:nvPr/>
          </p:nvSpPr>
          <p:spPr bwMode="auto">
            <a:xfrm>
              <a:off x="3483" y="308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1" name="Line 53"/>
            <p:cNvSpPr>
              <a:spLocks noChangeShapeType="1"/>
            </p:cNvSpPr>
            <p:nvPr/>
          </p:nvSpPr>
          <p:spPr bwMode="auto">
            <a:xfrm>
              <a:off x="3483" y="308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2" name="Line 54"/>
            <p:cNvSpPr>
              <a:spLocks noChangeShapeType="1"/>
            </p:cNvSpPr>
            <p:nvPr/>
          </p:nvSpPr>
          <p:spPr bwMode="auto">
            <a:xfrm>
              <a:off x="3483"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3" name="Rectangle 55"/>
            <p:cNvSpPr>
              <a:spLocks noChangeArrowheads="1"/>
            </p:cNvSpPr>
            <p:nvPr/>
          </p:nvSpPr>
          <p:spPr bwMode="auto">
            <a:xfrm>
              <a:off x="3489" y="3082"/>
              <a:ext cx="18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4" name="Line 56"/>
            <p:cNvSpPr>
              <a:spLocks noChangeShapeType="1"/>
            </p:cNvSpPr>
            <p:nvPr/>
          </p:nvSpPr>
          <p:spPr bwMode="auto">
            <a:xfrm>
              <a:off x="3489" y="3082"/>
              <a:ext cx="18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5" name="Rectangle 57"/>
            <p:cNvSpPr>
              <a:spLocks noChangeArrowheads="1"/>
            </p:cNvSpPr>
            <p:nvPr/>
          </p:nvSpPr>
          <p:spPr bwMode="auto">
            <a:xfrm>
              <a:off x="5382" y="308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6" name="Line 58"/>
            <p:cNvSpPr>
              <a:spLocks noChangeShapeType="1"/>
            </p:cNvSpPr>
            <p:nvPr/>
          </p:nvSpPr>
          <p:spPr bwMode="auto">
            <a:xfrm>
              <a:off x="5382" y="308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7" name="Line 59"/>
            <p:cNvSpPr>
              <a:spLocks noChangeShapeType="1"/>
            </p:cNvSpPr>
            <p:nvPr/>
          </p:nvSpPr>
          <p:spPr bwMode="auto">
            <a:xfrm>
              <a:off x="5382"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8" name="Rectangle 60"/>
            <p:cNvSpPr>
              <a:spLocks noChangeArrowheads="1"/>
            </p:cNvSpPr>
            <p:nvPr/>
          </p:nvSpPr>
          <p:spPr bwMode="auto">
            <a:xfrm>
              <a:off x="5382" y="308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59" name="Line 61"/>
            <p:cNvSpPr>
              <a:spLocks noChangeShapeType="1"/>
            </p:cNvSpPr>
            <p:nvPr/>
          </p:nvSpPr>
          <p:spPr bwMode="auto">
            <a:xfrm>
              <a:off x="5382" y="308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0" name="Line 62"/>
            <p:cNvSpPr>
              <a:spLocks noChangeShapeType="1"/>
            </p:cNvSpPr>
            <p:nvPr/>
          </p:nvSpPr>
          <p:spPr bwMode="auto">
            <a:xfrm>
              <a:off x="5382" y="308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1" name="Rectangle 63"/>
            <p:cNvSpPr>
              <a:spLocks noChangeArrowheads="1"/>
            </p:cNvSpPr>
            <p:nvPr/>
          </p:nvSpPr>
          <p:spPr bwMode="auto">
            <a:xfrm>
              <a:off x="347" y="3088"/>
              <a:ext cx="6"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2" name="Line 64"/>
            <p:cNvSpPr>
              <a:spLocks noChangeShapeType="1"/>
            </p:cNvSpPr>
            <p:nvPr/>
          </p:nvSpPr>
          <p:spPr bwMode="auto">
            <a:xfrm>
              <a:off x="347" y="3088"/>
              <a:ext cx="0" cy="2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3" name="Rectangle 65"/>
            <p:cNvSpPr>
              <a:spLocks noChangeArrowheads="1"/>
            </p:cNvSpPr>
            <p:nvPr/>
          </p:nvSpPr>
          <p:spPr bwMode="auto">
            <a:xfrm>
              <a:off x="1678" y="3088"/>
              <a:ext cx="7"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4" name="Line 66"/>
            <p:cNvSpPr>
              <a:spLocks noChangeShapeType="1"/>
            </p:cNvSpPr>
            <p:nvPr/>
          </p:nvSpPr>
          <p:spPr bwMode="auto">
            <a:xfrm>
              <a:off x="1678" y="3088"/>
              <a:ext cx="0" cy="2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5" name="Rectangle 67"/>
            <p:cNvSpPr>
              <a:spLocks noChangeArrowheads="1"/>
            </p:cNvSpPr>
            <p:nvPr/>
          </p:nvSpPr>
          <p:spPr bwMode="auto">
            <a:xfrm>
              <a:off x="2532" y="3088"/>
              <a:ext cx="7"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6" name="Line 68"/>
            <p:cNvSpPr>
              <a:spLocks noChangeShapeType="1"/>
            </p:cNvSpPr>
            <p:nvPr/>
          </p:nvSpPr>
          <p:spPr bwMode="auto">
            <a:xfrm>
              <a:off x="2532" y="3088"/>
              <a:ext cx="0" cy="2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7" name="Rectangle 69"/>
            <p:cNvSpPr>
              <a:spLocks noChangeArrowheads="1"/>
            </p:cNvSpPr>
            <p:nvPr/>
          </p:nvSpPr>
          <p:spPr bwMode="auto">
            <a:xfrm>
              <a:off x="3483" y="3088"/>
              <a:ext cx="6"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8" name="Line 70"/>
            <p:cNvSpPr>
              <a:spLocks noChangeShapeType="1"/>
            </p:cNvSpPr>
            <p:nvPr/>
          </p:nvSpPr>
          <p:spPr bwMode="auto">
            <a:xfrm>
              <a:off x="3483" y="3088"/>
              <a:ext cx="0" cy="2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69" name="Rectangle 71"/>
            <p:cNvSpPr>
              <a:spLocks noChangeArrowheads="1"/>
            </p:cNvSpPr>
            <p:nvPr/>
          </p:nvSpPr>
          <p:spPr bwMode="auto">
            <a:xfrm>
              <a:off x="5382" y="3088"/>
              <a:ext cx="6"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70" name="Line 72"/>
            <p:cNvSpPr>
              <a:spLocks noChangeShapeType="1"/>
            </p:cNvSpPr>
            <p:nvPr/>
          </p:nvSpPr>
          <p:spPr bwMode="auto">
            <a:xfrm>
              <a:off x="5382" y="3088"/>
              <a:ext cx="0" cy="2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71" name="Rectangle 73"/>
            <p:cNvSpPr>
              <a:spLocks noChangeArrowheads="1"/>
            </p:cNvSpPr>
            <p:nvPr/>
          </p:nvSpPr>
          <p:spPr bwMode="auto">
            <a:xfrm>
              <a:off x="422" y="3398"/>
              <a:ext cx="1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糖類</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2" name="Rectangle 74"/>
            <p:cNvSpPr>
              <a:spLocks noChangeArrowheads="1"/>
            </p:cNvSpPr>
            <p:nvPr/>
          </p:nvSpPr>
          <p:spPr bwMode="auto">
            <a:xfrm>
              <a:off x="665" y="3384"/>
              <a:ext cx="13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3" name="Rectangle 75"/>
            <p:cNvSpPr>
              <a:spLocks noChangeArrowheads="1"/>
            </p:cNvSpPr>
            <p:nvPr/>
          </p:nvSpPr>
          <p:spPr bwMode="auto">
            <a:xfrm>
              <a:off x="786" y="3384"/>
              <a:ext cx="19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0g</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4" name="Rectangle 76"/>
            <p:cNvSpPr>
              <a:spLocks noChangeArrowheads="1"/>
            </p:cNvSpPr>
            <p:nvPr/>
          </p:nvSpPr>
          <p:spPr bwMode="auto">
            <a:xfrm>
              <a:off x="916" y="3384"/>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5" name="Rectangle 77"/>
            <p:cNvSpPr>
              <a:spLocks noChangeArrowheads="1"/>
            </p:cNvSpPr>
            <p:nvPr/>
          </p:nvSpPr>
          <p:spPr bwMode="auto">
            <a:xfrm>
              <a:off x="1183" y="3398"/>
              <a:ext cx="44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キシリトール</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6" name="Rectangle 78"/>
            <p:cNvSpPr>
              <a:spLocks noChangeArrowheads="1"/>
            </p:cNvSpPr>
            <p:nvPr/>
          </p:nvSpPr>
          <p:spPr bwMode="auto">
            <a:xfrm>
              <a:off x="1937" y="3384"/>
              <a:ext cx="44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117.5g</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7" name="Rectangle 79"/>
            <p:cNvSpPr>
              <a:spLocks noChangeArrowheads="1"/>
            </p:cNvSpPr>
            <p:nvPr/>
          </p:nvSpPr>
          <p:spPr bwMode="auto">
            <a:xfrm>
              <a:off x="2297" y="3384"/>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8" name="Rectangle 80"/>
            <p:cNvSpPr>
              <a:spLocks noChangeArrowheads="1"/>
            </p:cNvSpPr>
            <p:nvPr/>
          </p:nvSpPr>
          <p:spPr bwMode="auto">
            <a:xfrm>
              <a:off x="2608" y="3387"/>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79" name="Rectangle 81"/>
            <p:cNvSpPr>
              <a:spLocks noChangeArrowheads="1"/>
            </p:cNvSpPr>
            <p:nvPr/>
          </p:nvSpPr>
          <p:spPr bwMode="auto">
            <a:xfrm>
              <a:off x="3557" y="3398"/>
              <a:ext cx="1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糖</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0" name="Rectangle 82"/>
            <p:cNvSpPr>
              <a:spLocks noChangeArrowheads="1"/>
            </p:cNvSpPr>
            <p:nvPr/>
          </p:nvSpPr>
          <p:spPr bwMode="auto">
            <a:xfrm>
              <a:off x="3677" y="3398"/>
              <a:ext cx="1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1" name="Rectangle 83"/>
            <p:cNvSpPr>
              <a:spLocks noChangeArrowheads="1"/>
            </p:cNvSpPr>
            <p:nvPr/>
          </p:nvSpPr>
          <p:spPr bwMode="auto">
            <a:xfrm>
              <a:off x="3798" y="3398"/>
              <a:ext cx="1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類</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2" name="Rectangle 84"/>
            <p:cNvSpPr>
              <a:spLocks noChangeArrowheads="1"/>
            </p:cNvSpPr>
            <p:nvPr/>
          </p:nvSpPr>
          <p:spPr bwMode="auto">
            <a:xfrm>
              <a:off x="5131" y="3393"/>
              <a:ext cx="19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0g</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3" name="Rectangle 85"/>
            <p:cNvSpPr>
              <a:spLocks noChangeArrowheads="1"/>
            </p:cNvSpPr>
            <p:nvPr/>
          </p:nvSpPr>
          <p:spPr bwMode="auto">
            <a:xfrm>
              <a:off x="4081" y="3384"/>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4" name="Rectangle 86"/>
            <p:cNvSpPr>
              <a:spLocks noChangeArrowheads="1"/>
            </p:cNvSpPr>
            <p:nvPr/>
          </p:nvSpPr>
          <p:spPr bwMode="auto">
            <a:xfrm>
              <a:off x="3557" y="3640"/>
              <a:ext cx="44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キシリトール</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5" name="Rectangle 87"/>
            <p:cNvSpPr>
              <a:spLocks noChangeArrowheads="1"/>
            </p:cNvSpPr>
            <p:nvPr/>
          </p:nvSpPr>
          <p:spPr bwMode="auto">
            <a:xfrm>
              <a:off x="5030" y="3615"/>
              <a:ext cx="30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0.4g</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6" name="Rectangle 88"/>
            <p:cNvSpPr>
              <a:spLocks noChangeArrowheads="1"/>
            </p:cNvSpPr>
            <p:nvPr/>
          </p:nvSpPr>
          <p:spPr bwMode="auto">
            <a:xfrm>
              <a:off x="4542" y="3626"/>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87" name="Rectangle 89"/>
            <p:cNvSpPr>
              <a:spLocks noChangeArrowheads="1"/>
            </p:cNvSpPr>
            <p:nvPr/>
          </p:nvSpPr>
          <p:spPr bwMode="auto">
            <a:xfrm>
              <a:off x="347" y="333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88" name="Line 90"/>
            <p:cNvSpPr>
              <a:spLocks noChangeShapeType="1"/>
            </p:cNvSpPr>
            <p:nvPr/>
          </p:nvSpPr>
          <p:spPr bwMode="auto">
            <a:xfrm>
              <a:off x="347" y="333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89" name="Line 91"/>
            <p:cNvSpPr>
              <a:spLocks noChangeShapeType="1"/>
            </p:cNvSpPr>
            <p:nvPr/>
          </p:nvSpPr>
          <p:spPr bwMode="auto">
            <a:xfrm>
              <a:off x="347" y="333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0" name="Rectangle 92"/>
            <p:cNvSpPr>
              <a:spLocks noChangeArrowheads="1"/>
            </p:cNvSpPr>
            <p:nvPr/>
          </p:nvSpPr>
          <p:spPr bwMode="auto">
            <a:xfrm>
              <a:off x="353" y="3332"/>
              <a:ext cx="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1" name="Line 93"/>
            <p:cNvSpPr>
              <a:spLocks noChangeShapeType="1"/>
            </p:cNvSpPr>
            <p:nvPr/>
          </p:nvSpPr>
          <p:spPr bwMode="auto">
            <a:xfrm>
              <a:off x="353" y="3332"/>
              <a:ext cx="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2" name="Rectangle 94"/>
            <p:cNvSpPr>
              <a:spLocks noChangeArrowheads="1"/>
            </p:cNvSpPr>
            <p:nvPr/>
          </p:nvSpPr>
          <p:spPr bwMode="auto">
            <a:xfrm>
              <a:off x="1107" y="3332"/>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3" name="Line 95"/>
            <p:cNvSpPr>
              <a:spLocks noChangeShapeType="1"/>
            </p:cNvSpPr>
            <p:nvPr/>
          </p:nvSpPr>
          <p:spPr bwMode="auto">
            <a:xfrm>
              <a:off x="1107" y="333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4" name="Line 96"/>
            <p:cNvSpPr>
              <a:spLocks noChangeShapeType="1"/>
            </p:cNvSpPr>
            <p:nvPr/>
          </p:nvSpPr>
          <p:spPr bwMode="auto">
            <a:xfrm>
              <a:off x="1107" y="333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5" name="Rectangle 97"/>
            <p:cNvSpPr>
              <a:spLocks noChangeArrowheads="1"/>
            </p:cNvSpPr>
            <p:nvPr/>
          </p:nvSpPr>
          <p:spPr bwMode="auto">
            <a:xfrm>
              <a:off x="1114" y="3332"/>
              <a:ext cx="56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6" name="Line 98"/>
            <p:cNvSpPr>
              <a:spLocks noChangeShapeType="1"/>
            </p:cNvSpPr>
            <p:nvPr/>
          </p:nvSpPr>
          <p:spPr bwMode="auto">
            <a:xfrm>
              <a:off x="1114" y="3332"/>
              <a:ext cx="5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7" name="Rectangle 99"/>
            <p:cNvSpPr>
              <a:spLocks noChangeArrowheads="1"/>
            </p:cNvSpPr>
            <p:nvPr/>
          </p:nvSpPr>
          <p:spPr bwMode="auto">
            <a:xfrm>
              <a:off x="1678" y="3332"/>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8" name="Line 100"/>
            <p:cNvSpPr>
              <a:spLocks noChangeShapeType="1"/>
            </p:cNvSpPr>
            <p:nvPr/>
          </p:nvSpPr>
          <p:spPr bwMode="auto">
            <a:xfrm>
              <a:off x="1678" y="333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9" name="Line 101"/>
            <p:cNvSpPr>
              <a:spLocks noChangeShapeType="1"/>
            </p:cNvSpPr>
            <p:nvPr/>
          </p:nvSpPr>
          <p:spPr bwMode="auto">
            <a:xfrm>
              <a:off x="1678" y="333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0" name="Rectangle 102"/>
            <p:cNvSpPr>
              <a:spLocks noChangeArrowheads="1"/>
            </p:cNvSpPr>
            <p:nvPr/>
          </p:nvSpPr>
          <p:spPr bwMode="auto">
            <a:xfrm>
              <a:off x="1685" y="3332"/>
              <a:ext cx="84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1" name="Line 103"/>
            <p:cNvSpPr>
              <a:spLocks noChangeShapeType="1"/>
            </p:cNvSpPr>
            <p:nvPr/>
          </p:nvSpPr>
          <p:spPr bwMode="auto">
            <a:xfrm>
              <a:off x="1685" y="3332"/>
              <a:ext cx="84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2" name="Rectangle 104"/>
            <p:cNvSpPr>
              <a:spLocks noChangeArrowheads="1"/>
            </p:cNvSpPr>
            <p:nvPr/>
          </p:nvSpPr>
          <p:spPr bwMode="auto">
            <a:xfrm>
              <a:off x="2532" y="3332"/>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3" name="Line 105"/>
            <p:cNvSpPr>
              <a:spLocks noChangeShapeType="1"/>
            </p:cNvSpPr>
            <p:nvPr/>
          </p:nvSpPr>
          <p:spPr bwMode="auto">
            <a:xfrm>
              <a:off x="2532" y="333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4" name="Line 106"/>
            <p:cNvSpPr>
              <a:spLocks noChangeShapeType="1"/>
            </p:cNvSpPr>
            <p:nvPr/>
          </p:nvSpPr>
          <p:spPr bwMode="auto">
            <a:xfrm>
              <a:off x="2532" y="333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5" name="Rectangle 107"/>
            <p:cNvSpPr>
              <a:spLocks noChangeArrowheads="1"/>
            </p:cNvSpPr>
            <p:nvPr/>
          </p:nvSpPr>
          <p:spPr bwMode="auto">
            <a:xfrm>
              <a:off x="3483" y="333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6" name="Line 108"/>
            <p:cNvSpPr>
              <a:spLocks noChangeShapeType="1"/>
            </p:cNvSpPr>
            <p:nvPr/>
          </p:nvSpPr>
          <p:spPr bwMode="auto">
            <a:xfrm>
              <a:off x="3483" y="333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7" name="Line 109"/>
            <p:cNvSpPr>
              <a:spLocks noChangeShapeType="1"/>
            </p:cNvSpPr>
            <p:nvPr/>
          </p:nvSpPr>
          <p:spPr bwMode="auto">
            <a:xfrm>
              <a:off x="3483" y="333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8" name="Rectangle 110"/>
            <p:cNvSpPr>
              <a:spLocks noChangeArrowheads="1"/>
            </p:cNvSpPr>
            <p:nvPr/>
          </p:nvSpPr>
          <p:spPr bwMode="auto">
            <a:xfrm>
              <a:off x="5382" y="333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09" name="Line 111"/>
            <p:cNvSpPr>
              <a:spLocks noChangeShapeType="1"/>
            </p:cNvSpPr>
            <p:nvPr/>
          </p:nvSpPr>
          <p:spPr bwMode="auto">
            <a:xfrm>
              <a:off x="5382" y="333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0" name="Line 112"/>
            <p:cNvSpPr>
              <a:spLocks noChangeShapeType="1"/>
            </p:cNvSpPr>
            <p:nvPr/>
          </p:nvSpPr>
          <p:spPr bwMode="auto">
            <a:xfrm>
              <a:off x="5382" y="333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1" name="Rectangle 113"/>
            <p:cNvSpPr>
              <a:spLocks noChangeArrowheads="1"/>
            </p:cNvSpPr>
            <p:nvPr/>
          </p:nvSpPr>
          <p:spPr bwMode="auto">
            <a:xfrm>
              <a:off x="347" y="3338"/>
              <a:ext cx="6" cy="4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2" name="Line 114"/>
            <p:cNvSpPr>
              <a:spLocks noChangeShapeType="1"/>
            </p:cNvSpPr>
            <p:nvPr/>
          </p:nvSpPr>
          <p:spPr bwMode="auto">
            <a:xfrm>
              <a:off x="347" y="3338"/>
              <a:ext cx="0" cy="4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3" name="Rectangle 115"/>
            <p:cNvSpPr>
              <a:spLocks noChangeArrowheads="1"/>
            </p:cNvSpPr>
            <p:nvPr/>
          </p:nvSpPr>
          <p:spPr bwMode="auto">
            <a:xfrm>
              <a:off x="347" y="382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4" name="Line 116"/>
            <p:cNvSpPr>
              <a:spLocks noChangeShapeType="1"/>
            </p:cNvSpPr>
            <p:nvPr/>
          </p:nvSpPr>
          <p:spPr bwMode="auto">
            <a:xfrm>
              <a:off x="347" y="382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5" name="Line 117"/>
            <p:cNvSpPr>
              <a:spLocks noChangeShapeType="1"/>
            </p:cNvSpPr>
            <p:nvPr/>
          </p:nvSpPr>
          <p:spPr bwMode="auto">
            <a:xfrm>
              <a:off x="347" y="382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6" name="Rectangle 118"/>
            <p:cNvSpPr>
              <a:spLocks noChangeArrowheads="1"/>
            </p:cNvSpPr>
            <p:nvPr/>
          </p:nvSpPr>
          <p:spPr bwMode="auto">
            <a:xfrm>
              <a:off x="347" y="382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7" name="Line 119"/>
            <p:cNvSpPr>
              <a:spLocks noChangeShapeType="1"/>
            </p:cNvSpPr>
            <p:nvPr/>
          </p:nvSpPr>
          <p:spPr bwMode="auto">
            <a:xfrm>
              <a:off x="347" y="382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8" name="Line 120"/>
            <p:cNvSpPr>
              <a:spLocks noChangeShapeType="1"/>
            </p:cNvSpPr>
            <p:nvPr/>
          </p:nvSpPr>
          <p:spPr bwMode="auto">
            <a:xfrm>
              <a:off x="347" y="382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19" name="Rectangle 121"/>
            <p:cNvSpPr>
              <a:spLocks noChangeArrowheads="1"/>
            </p:cNvSpPr>
            <p:nvPr/>
          </p:nvSpPr>
          <p:spPr bwMode="auto">
            <a:xfrm>
              <a:off x="353" y="3822"/>
              <a:ext cx="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0" name="Line 122"/>
            <p:cNvSpPr>
              <a:spLocks noChangeShapeType="1"/>
            </p:cNvSpPr>
            <p:nvPr/>
          </p:nvSpPr>
          <p:spPr bwMode="auto">
            <a:xfrm>
              <a:off x="353" y="3822"/>
              <a:ext cx="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1" name="Rectangle 123"/>
            <p:cNvSpPr>
              <a:spLocks noChangeArrowheads="1"/>
            </p:cNvSpPr>
            <p:nvPr/>
          </p:nvSpPr>
          <p:spPr bwMode="auto">
            <a:xfrm>
              <a:off x="1107" y="3338"/>
              <a:ext cx="7" cy="4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2" name="Line 124"/>
            <p:cNvSpPr>
              <a:spLocks noChangeShapeType="1"/>
            </p:cNvSpPr>
            <p:nvPr/>
          </p:nvSpPr>
          <p:spPr bwMode="auto">
            <a:xfrm>
              <a:off x="1107" y="3338"/>
              <a:ext cx="0" cy="4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3" name="Rectangle 125"/>
            <p:cNvSpPr>
              <a:spLocks noChangeArrowheads="1"/>
            </p:cNvSpPr>
            <p:nvPr/>
          </p:nvSpPr>
          <p:spPr bwMode="auto">
            <a:xfrm>
              <a:off x="1107" y="3822"/>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4" name="Line 126"/>
            <p:cNvSpPr>
              <a:spLocks noChangeShapeType="1"/>
            </p:cNvSpPr>
            <p:nvPr/>
          </p:nvSpPr>
          <p:spPr bwMode="auto">
            <a:xfrm>
              <a:off x="1107" y="382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5" name="Line 127"/>
            <p:cNvSpPr>
              <a:spLocks noChangeShapeType="1"/>
            </p:cNvSpPr>
            <p:nvPr/>
          </p:nvSpPr>
          <p:spPr bwMode="auto">
            <a:xfrm>
              <a:off x="1107" y="382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6" name="Rectangle 128"/>
            <p:cNvSpPr>
              <a:spLocks noChangeArrowheads="1"/>
            </p:cNvSpPr>
            <p:nvPr/>
          </p:nvSpPr>
          <p:spPr bwMode="auto">
            <a:xfrm>
              <a:off x="1114" y="3822"/>
              <a:ext cx="141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7" name="Line 129"/>
            <p:cNvSpPr>
              <a:spLocks noChangeShapeType="1"/>
            </p:cNvSpPr>
            <p:nvPr/>
          </p:nvSpPr>
          <p:spPr bwMode="auto">
            <a:xfrm>
              <a:off x="1114" y="3822"/>
              <a:ext cx="14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8" name="Rectangle 130"/>
            <p:cNvSpPr>
              <a:spLocks noChangeArrowheads="1"/>
            </p:cNvSpPr>
            <p:nvPr/>
          </p:nvSpPr>
          <p:spPr bwMode="auto">
            <a:xfrm>
              <a:off x="2532" y="3338"/>
              <a:ext cx="7" cy="4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29" name="Line 131"/>
            <p:cNvSpPr>
              <a:spLocks noChangeShapeType="1"/>
            </p:cNvSpPr>
            <p:nvPr/>
          </p:nvSpPr>
          <p:spPr bwMode="auto">
            <a:xfrm>
              <a:off x="2532" y="3338"/>
              <a:ext cx="0" cy="4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0" name="Rectangle 132"/>
            <p:cNvSpPr>
              <a:spLocks noChangeArrowheads="1"/>
            </p:cNvSpPr>
            <p:nvPr/>
          </p:nvSpPr>
          <p:spPr bwMode="auto">
            <a:xfrm>
              <a:off x="2532" y="3822"/>
              <a:ext cx="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1" name="Line 133"/>
            <p:cNvSpPr>
              <a:spLocks noChangeShapeType="1"/>
            </p:cNvSpPr>
            <p:nvPr/>
          </p:nvSpPr>
          <p:spPr bwMode="auto">
            <a:xfrm>
              <a:off x="2532" y="3822"/>
              <a:ext cx="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2" name="Line 134"/>
            <p:cNvSpPr>
              <a:spLocks noChangeShapeType="1"/>
            </p:cNvSpPr>
            <p:nvPr/>
          </p:nvSpPr>
          <p:spPr bwMode="auto">
            <a:xfrm>
              <a:off x="2532" y="382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3" name="Rectangle 135"/>
            <p:cNvSpPr>
              <a:spLocks noChangeArrowheads="1"/>
            </p:cNvSpPr>
            <p:nvPr/>
          </p:nvSpPr>
          <p:spPr bwMode="auto">
            <a:xfrm>
              <a:off x="2539" y="3822"/>
              <a:ext cx="94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4" name="Line 136"/>
            <p:cNvSpPr>
              <a:spLocks noChangeShapeType="1"/>
            </p:cNvSpPr>
            <p:nvPr/>
          </p:nvSpPr>
          <p:spPr bwMode="auto">
            <a:xfrm>
              <a:off x="2539" y="3822"/>
              <a:ext cx="9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5" name="Rectangle 137"/>
            <p:cNvSpPr>
              <a:spLocks noChangeArrowheads="1"/>
            </p:cNvSpPr>
            <p:nvPr/>
          </p:nvSpPr>
          <p:spPr bwMode="auto">
            <a:xfrm>
              <a:off x="3483" y="3338"/>
              <a:ext cx="6" cy="4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6" name="Line 138"/>
            <p:cNvSpPr>
              <a:spLocks noChangeShapeType="1"/>
            </p:cNvSpPr>
            <p:nvPr/>
          </p:nvSpPr>
          <p:spPr bwMode="auto">
            <a:xfrm>
              <a:off x="3483" y="3338"/>
              <a:ext cx="0" cy="4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7" name="Rectangle 139"/>
            <p:cNvSpPr>
              <a:spLocks noChangeArrowheads="1"/>
            </p:cNvSpPr>
            <p:nvPr/>
          </p:nvSpPr>
          <p:spPr bwMode="auto">
            <a:xfrm>
              <a:off x="3483" y="382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8" name="Line 140"/>
            <p:cNvSpPr>
              <a:spLocks noChangeShapeType="1"/>
            </p:cNvSpPr>
            <p:nvPr/>
          </p:nvSpPr>
          <p:spPr bwMode="auto">
            <a:xfrm>
              <a:off x="3483" y="382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39" name="Line 141"/>
            <p:cNvSpPr>
              <a:spLocks noChangeShapeType="1"/>
            </p:cNvSpPr>
            <p:nvPr/>
          </p:nvSpPr>
          <p:spPr bwMode="auto">
            <a:xfrm>
              <a:off x="3483" y="382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0" name="Rectangle 142"/>
            <p:cNvSpPr>
              <a:spLocks noChangeArrowheads="1"/>
            </p:cNvSpPr>
            <p:nvPr/>
          </p:nvSpPr>
          <p:spPr bwMode="auto">
            <a:xfrm>
              <a:off x="3489" y="3822"/>
              <a:ext cx="18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1" name="Line 143"/>
            <p:cNvSpPr>
              <a:spLocks noChangeShapeType="1"/>
            </p:cNvSpPr>
            <p:nvPr/>
          </p:nvSpPr>
          <p:spPr bwMode="auto">
            <a:xfrm>
              <a:off x="3489" y="3822"/>
              <a:ext cx="18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2" name="Rectangle 144"/>
            <p:cNvSpPr>
              <a:spLocks noChangeArrowheads="1"/>
            </p:cNvSpPr>
            <p:nvPr/>
          </p:nvSpPr>
          <p:spPr bwMode="auto">
            <a:xfrm>
              <a:off x="5382" y="3338"/>
              <a:ext cx="6" cy="4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3" name="Line 145"/>
            <p:cNvSpPr>
              <a:spLocks noChangeShapeType="1"/>
            </p:cNvSpPr>
            <p:nvPr/>
          </p:nvSpPr>
          <p:spPr bwMode="auto">
            <a:xfrm>
              <a:off x="5382" y="3338"/>
              <a:ext cx="0" cy="4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4" name="Rectangle 146"/>
            <p:cNvSpPr>
              <a:spLocks noChangeArrowheads="1"/>
            </p:cNvSpPr>
            <p:nvPr/>
          </p:nvSpPr>
          <p:spPr bwMode="auto">
            <a:xfrm>
              <a:off x="5382" y="382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5" name="Line 147"/>
            <p:cNvSpPr>
              <a:spLocks noChangeShapeType="1"/>
            </p:cNvSpPr>
            <p:nvPr/>
          </p:nvSpPr>
          <p:spPr bwMode="auto">
            <a:xfrm>
              <a:off x="5382" y="382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6" name="Line 148"/>
            <p:cNvSpPr>
              <a:spLocks noChangeShapeType="1"/>
            </p:cNvSpPr>
            <p:nvPr/>
          </p:nvSpPr>
          <p:spPr bwMode="auto">
            <a:xfrm>
              <a:off x="5382" y="382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7" name="Rectangle 149"/>
            <p:cNvSpPr>
              <a:spLocks noChangeArrowheads="1"/>
            </p:cNvSpPr>
            <p:nvPr/>
          </p:nvSpPr>
          <p:spPr bwMode="auto">
            <a:xfrm>
              <a:off x="5382" y="382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8" name="Line 150"/>
            <p:cNvSpPr>
              <a:spLocks noChangeShapeType="1"/>
            </p:cNvSpPr>
            <p:nvPr/>
          </p:nvSpPr>
          <p:spPr bwMode="auto">
            <a:xfrm>
              <a:off x="5382" y="382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49" name="Line 151"/>
            <p:cNvSpPr>
              <a:spLocks noChangeShapeType="1"/>
            </p:cNvSpPr>
            <p:nvPr/>
          </p:nvSpPr>
          <p:spPr bwMode="auto">
            <a:xfrm>
              <a:off x="5382" y="382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50" name="Rectangle 152"/>
            <p:cNvSpPr>
              <a:spLocks noChangeArrowheads="1"/>
            </p:cNvSpPr>
            <p:nvPr/>
          </p:nvSpPr>
          <p:spPr bwMode="auto">
            <a:xfrm>
              <a:off x="2540" y="3440"/>
              <a:ext cx="902" cy="5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151" name="Rectangle 153"/>
            <p:cNvSpPr>
              <a:spLocks noChangeArrowheads="1"/>
            </p:cNvSpPr>
            <p:nvPr/>
          </p:nvSpPr>
          <p:spPr bwMode="auto">
            <a:xfrm>
              <a:off x="2740" y="3438"/>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2" name="Rectangle 154"/>
            <p:cNvSpPr>
              <a:spLocks noChangeArrowheads="1"/>
            </p:cNvSpPr>
            <p:nvPr/>
          </p:nvSpPr>
          <p:spPr bwMode="auto">
            <a:xfrm>
              <a:off x="2688" y="3588"/>
              <a:ext cx="45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近いものを</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3" name="Rectangle 155"/>
            <p:cNvSpPr>
              <a:spLocks noChangeArrowheads="1"/>
            </p:cNvSpPr>
            <p:nvPr/>
          </p:nvSpPr>
          <p:spPr bwMode="auto">
            <a:xfrm>
              <a:off x="3293" y="3574"/>
              <a:ext cx="9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4" name="Rectangle 156"/>
            <p:cNvSpPr>
              <a:spLocks noChangeArrowheads="1"/>
            </p:cNvSpPr>
            <p:nvPr/>
          </p:nvSpPr>
          <p:spPr bwMode="auto">
            <a:xfrm>
              <a:off x="2982" y="3722"/>
              <a:ext cx="1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選ぶ</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5" name="Rectangle 157"/>
            <p:cNvSpPr>
              <a:spLocks noChangeArrowheads="1"/>
            </p:cNvSpPr>
            <p:nvPr/>
          </p:nvSpPr>
          <p:spPr bwMode="auto">
            <a:xfrm>
              <a:off x="3225" y="3695"/>
              <a:ext cx="10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1"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6" name="Freeform 158"/>
            <p:cNvSpPr>
              <a:spLocks noEditPoints="1"/>
            </p:cNvSpPr>
            <p:nvPr/>
          </p:nvSpPr>
          <p:spPr bwMode="auto">
            <a:xfrm>
              <a:off x="4934" y="3043"/>
              <a:ext cx="511" cy="319"/>
            </a:xfrm>
            <a:custGeom>
              <a:avLst/>
              <a:gdLst>
                <a:gd name="T0" fmla="*/ 1172 w 2543"/>
                <a:gd name="T1" fmla="*/ 28 h 1583"/>
                <a:gd name="T2" fmla="*/ 1372 w 2543"/>
                <a:gd name="T3" fmla="*/ 28 h 1583"/>
                <a:gd name="T4" fmla="*/ 856 w 2543"/>
                <a:gd name="T5" fmla="*/ 95 h 1583"/>
                <a:gd name="T6" fmla="*/ 994 w 2543"/>
                <a:gd name="T7" fmla="*/ 19 h 1583"/>
                <a:gd name="T8" fmla="*/ 581 w 2543"/>
                <a:gd name="T9" fmla="*/ 179 h 1583"/>
                <a:gd name="T10" fmla="*/ 563 w 2543"/>
                <a:gd name="T11" fmla="*/ 133 h 1583"/>
                <a:gd name="T12" fmla="*/ 359 w 2543"/>
                <a:gd name="T13" fmla="*/ 299 h 1583"/>
                <a:gd name="T14" fmla="*/ 209 w 2543"/>
                <a:gd name="T15" fmla="*/ 388 h 1583"/>
                <a:gd name="T16" fmla="*/ 331 w 2543"/>
                <a:gd name="T17" fmla="*/ 257 h 1583"/>
                <a:gd name="T18" fmla="*/ 99 w 2543"/>
                <a:gd name="T19" fmla="*/ 576 h 1583"/>
                <a:gd name="T20" fmla="*/ 33 w 2543"/>
                <a:gd name="T21" fmla="*/ 685 h 1583"/>
                <a:gd name="T22" fmla="*/ 56 w 2543"/>
                <a:gd name="T23" fmla="*/ 551 h 1583"/>
                <a:gd name="T24" fmla="*/ 51 w 2543"/>
                <a:gd name="T25" fmla="*/ 856 h 1583"/>
                <a:gd name="T26" fmla="*/ 93 w 2543"/>
                <a:gd name="T27" fmla="*/ 992 h 1583"/>
                <a:gd name="T28" fmla="*/ 11 w 2543"/>
                <a:gd name="T29" fmla="*/ 914 h 1583"/>
                <a:gd name="T30" fmla="*/ 51 w 2543"/>
                <a:gd name="T31" fmla="*/ 856 h 1583"/>
                <a:gd name="T32" fmla="*/ 312 w 2543"/>
                <a:gd name="T33" fmla="*/ 1284 h 1583"/>
                <a:gd name="T34" fmla="*/ 164 w 2543"/>
                <a:gd name="T35" fmla="*/ 1149 h 1583"/>
                <a:gd name="T36" fmla="*/ 582 w 2543"/>
                <a:gd name="T37" fmla="*/ 1405 h 1583"/>
                <a:gd name="T38" fmla="*/ 562 w 2543"/>
                <a:gd name="T39" fmla="*/ 1450 h 1583"/>
                <a:gd name="T40" fmla="*/ 473 w 2543"/>
                <a:gd name="T41" fmla="*/ 1353 h 1583"/>
                <a:gd name="T42" fmla="*/ 959 w 2543"/>
                <a:gd name="T43" fmla="*/ 1534 h 1583"/>
                <a:gd name="T44" fmla="*/ 763 w 2543"/>
                <a:gd name="T45" fmla="*/ 1493 h 1583"/>
                <a:gd name="T46" fmla="*/ 1270 w 2543"/>
                <a:gd name="T47" fmla="*/ 1533 h 1583"/>
                <a:gd name="T48" fmla="*/ 1269 w 2543"/>
                <a:gd name="T49" fmla="*/ 1583 h 1583"/>
                <a:gd name="T50" fmla="*/ 1135 w 2543"/>
                <a:gd name="T51" fmla="*/ 1529 h 1583"/>
                <a:gd name="T52" fmla="*/ 1655 w 2543"/>
                <a:gd name="T53" fmla="*/ 1522 h 1583"/>
                <a:gd name="T54" fmla="*/ 1457 w 2543"/>
                <a:gd name="T55" fmla="*/ 1549 h 1583"/>
                <a:gd name="T56" fmla="*/ 1957 w 2543"/>
                <a:gd name="T57" fmla="*/ 1405 h 1583"/>
                <a:gd name="T58" fmla="*/ 1832 w 2543"/>
                <a:gd name="T59" fmla="*/ 1502 h 1583"/>
                <a:gd name="T60" fmla="*/ 2140 w 2543"/>
                <a:gd name="T61" fmla="*/ 1312 h 1583"/>
                <a:gd name="T62" fmla="*/ 2283 w 2543"/>
                <a:gd name="T63" fmla="*/ 1271 h 1583"/>
                <a:gd name="T64" fmla="*/ 2123 w 2543"/>
                <a:gd name="T65" fmla="*/ 1350 h 1583"/>
                <a:gd name="T66" fmla="*/ 2440 w 2543"/>
                <a:gd name="T67" fmla="*/ 1007 h 1583"/>
                <a:gd name="T68" fmla="*/ 2502 w 2543"/>
                <a:gd name="T69" fmla="*/ 988 h 1583"/>
                <a:gd name="T70" fmla="*/ 2425 w 2543"/>
                <a:gd name="T71" fmla="*/ 1124 h 1583"/>
                <a:gd name="T72" fmla="*/ 2491 w 2543"/>
                <a:gd name="T73" fmla="*/ 753 h 1583"/>
                <a:gd name="T74" fmla="*/ 2468 w 2543"/>
                <a:gd name="T75" fmla="*/ 644 h 1583"/>
                <a:gd name="T76" fmla="*/ 2516 w 2543"/>
                <a:gd name="T77" fmla="*/ 630 h 1583"/>
                <a:gd name="T78" fmla="*/ 2543 w 2543"/>
                <a:gd name="T79" fmla="*/ 783 h 1583"/>
                <a:gd name="T80" fmla="*/ 2348 w 2543"/>
                <a:gd name="T81" fmla="*/ 442 h 1583"/>
                <a:gd name="T82" fmla="*/ 2309 w 2543"/>
                <a:gd name="T83" fmla="*/ 334 h 1583"/>
                <a:gd name="T84" fmla="*/ 2411 w 2543"/>
                <a:gd name="T85" fmla="*/ 482 h 1583"/>
                <a:gd name="T86" fmla="*/ 1987 w 2543"/>
                <a:gd name="T87" fmla="*/ 192 h 1583"/>
                <a:gd name="T88" fmla="*/ 2143 w 2543"/>
                <a:gd name="T89" fmla="*/ 216 h 1583"/>
                <a:gd name="T90" fmla="*/ 1748 w 2543"/>
                <a:gd name="T91" fmla="*/ 109 h 1583"/>
                <a:gd name="T92" fmla="*/ 1763 w 2543"/>
                <a:gd name="T93" fmla="*/ 61 h 1583"/>
                <a:gd name="T94" fmla="*/ 1464 w 2543"/>
                <a:gd name="T95" fmla="*/ 60 h 1583"/>
                <a:gd name="T96" fmla="*/ 1469 w 2543"/>
                <a:gd name="T97" fmla="*/ 11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3" h="1583">
                  <a:moveTo>
                    <a:pt x="1346" y="52"/>
                  </a:moveTo>
                  <a:lnTo>
                    <a:pt x="1269" y="50"/>
                  </a:lnTo>
                  <a:lnTo>
                    <a:pt x="1198" y="52"/>
                  </a:lnTo>
                  <a:cubicBezTo>
                    <a:pt x="1184" y="53"/>
                    <a:pt x="1173" y="42"/>
                    <a:pt x="1172" y="28"/>
                  </a:cubicBezTo>
                  <a:cubicBezTo>
                    <a:pt x="1172" y="14"/>
                    <a:pt x="1182" y="3"/>
                    <a:pt x="1196" y="2"/>
                  </a:cubicBezTo>
                  <a:lnTo>
                    <a:pt x="1270" y="0"/>
                  </a:lnTo>
                  <a:lnTo>
                    <a:pt x="1348" y="2"/>
                  </a:lnTo>
                  <a:cubicBezTo>
                    <a:pt x="1362" y="3"/>
                    <a:pt x="1372" y="14"/>
                    <a:pt x="1372" y="28"/>
                  </a:cubicBezTo>
                  <a:cubicBezTo>
                    <a:pt x="1372" y="42"/>
                    <a:pt x="1360" y="53"/>
                    <a:pt x="1346" y="52"/>
                  </a:cubicBezTo>
                  <a:close/>
                  <a:moveTo>
                    <a:pt x="1002" y="68"/>
                  </a:moveTo>
                  <a:lnTo>
                    <a:pt x="902" y="84"/>
                  </a:lnTo>
                  <a:lnTo>
                    <a:pt x="856" y="95"/>
                  </a:lnTo>
                  <a:cubicBezTo>
                    <a:pt x="842" y="98"/>
                    <a:pt x="829" y="89"/>
                    <a:pt x="826" y="76"/>
                  </a:cubicBezTo>
                  <a:cubicBezTo>
                    <a:pt x="823" y="62"/>
                    <a:pt x="831" y="49"/>
                    <a:pt x="845" y="46"/>
                  </a:cubicBezTo>
                  <a:lnTo>
                    <a:pt x="895" y="35"/>
                  </a:lnTo>
                  <a:lnTo>
                    <a:pt x="994" y="19"/>
                  </a:lnTo>
                  <a:cubicBezTo>
                    <a:pt x="1008" y="17"/>
                    <a:pt x="1020" y="26"/>
                    <a:pt x="1023" y="40"/>
                  </a:cubicBezTo>
                  <a:cubicBezTo>
                    <a:pt x="1025" y="53"/>
                    <a:pt x="1015" y="66"/>
                    <a:pt x="1002" y="68"/>
                  </a:cubicBezTo>
                  <a:close/>
                  <a:moveTo>
                    <a:pt x="667" y="147"/>
                  </a:moveTo>
                  <a:lnTo>
                    <a:pt x="581" y="179"/>
                  </a:lnTo>
                  <a:lnTo>
                    <a:pt x="529" y="203"/>
                  </a:lnTo>
                  <a:cubicBezTo>
                    <a:pt x="517" y="209"/>
                    <a:pt x="502" y="203"/>
                    <a:pt x="496" y="191"/>
                  </a:cubicBezTo>
                  <a:cubicBezTo>
                    <a:pt x="490" y="178"/>
                    <a:pt x="496" y="163"/>
                    <a:pt x="509" y="158"/>
                  </a:cubicBezTo>
                  <a:lnTo>
                    <a:pt x="563" y="133"/>
                  </a:lnTo>
                  <a:lnTo>
                    <a:pt x="649" y="100"/>
                  </a:lnTo>
                  <a:cubicBezTo>
                    <a:pt x="662" y="95"/>
                    <a:pt x="676" y="102"/>
                    <a:pt x="681" y="115"/>
                  </a:cubicBezTo>
                  <a:cubicBezTo>
                    <a:pt x="686" y="128"/>
                    <a:pt x="679" y="142"/>
                    <a:pt x="667" y="147"/>
                  </a:cubicBezTo>
                  <a:close/>
                  <a:moveTo>
                    <a:pt x="359" y="299"/>
                  </a:moveTo>
                  <a:lnTo>
                    <a:pt x="320" y="325"/>
                  </a:lnTo>
                  <a:lnTo>
                    <a:pt x="250" y="382"/>
                  </a:lnTo>
                  <a:lnTo>
                    <a:pt x="245" y="388"/>
                  </a:lnTo>
                  <a:cubicBezTo>
                    <a:pt x="235" y="398"/>
                    <a:pt x="219" y="398"/>
                    <a:pt x="209" y="388"/>
                  </a:cubicBezTo>
                  <a:cubicBezTo>
                    <a:pt x="200" y="379"/>
                    <a:pt x="200" y="363"/>
                    <a:pt x="209" y="353"/>
                  </a:cubicBezTo>
                  <a:lnTo>
                    <a:pt x="219" y="344"/>
                  </a:lnTo>
                  <a:lnTo>
                    <a:pt x="292" y="283"/>
                  </a:lnTo>
                  <a:lnTo>
                    <a:pt x="331" y="257"/>
                  </a:lnTo>
                  <a:cubicBezTo>
                    <a:pt x="342" y="250"/>
                    <a:pt x="358" y="253"/>
                    <a:pt x="366" y="264"/>
                  </a:cubicBezTo>
                  <a:cubicBezTo>
                    <a:pt x="373" y="275"/>
                    <a:pt x="370" y="291"/>
                    <a:pt x="359" y="299"/>
                  </a:cubicBezTo>
                  <a:close/>
                  <a:moveTo>
                    <a:pt x="122" y="538"/>
                  </a:moveTo>
                  <a:lnTo>
                    <a:pt x="99" y="576"/>
                  </a:lnTo>
                  <a:lnTo>
                    <a:pt x="101" y="573"/>
                  </a:lnTo>
                  <a:lnTo>
                    <a:pt x="70" y="647"/>
                  </a:lnTo>
                  <a:lnTo>
                    <a:pt x="64" y="668"/>
                  </a:lnTo>
                  <a:cubicBezTo>
                    <a:pt x="60" y="681"/>
                    <a:pt x="46" y="689"/>
                    <a:pt x="33" y="685"/>
                  </a:cubicBezTo>
                  <a:cubicBezTo>
                    <a:pt x="20" y="681"/>
                    <a:pt x="12" y="667"/>
                    <a:pt x="16" y="654"/>
                  </a:cubicBezTo>
                  <a:lnTo>
                    <a:pt x="24" y="627"/>
                  </a:lnTo>
                  <a:lnTo>
                    <a:pt x="54" y="554"/>
                  </a:lnTo>
                  <a:cubicBezTo>
                    <a:pt x="55" y="553"/>
                    <a:pt x="55" y="552"/>
                    <a:pt x="56" y="551"/>
                  </a:cubicBezTo>
                  <a:lnTo>
                    <a:pt x="79" y="512"/>
                  </a:lnTo>
                  <a:cubicBezTo>
                    <a:pt x="86" y="500"/>
                    <a:pt x="102" y="496"/>
                    <a:pt x="114" y="503"/>
                  </a:cubicBezTo>
                  <a:cubicBezTo>
                    <a:pt x="125" y="510"/>
                    <a:pt x="129" y="526"/>
                    <a:pt x="122" y="538"/>
                  </a:cubicBezTo>
                  <a:close/>
                  <a:moveTo>
                    <a:pt x="51" y="856"/>
                  </a:moveTo>
                  <a:lnTo>
                    <a:pt x="53" y="867"/>
                  </a:lnTo>
                  <a:lnTo>
                    <a:pt x="60" y="903"/>
                  </a:lnTo>
                  <a:lnTo>
                    <a:pt x="71" y="939"/>
                  </a:lnTo>
                  <a:lnTo>
                    <a:pt x="93" y="992"/>
                  </a:lnTo>
                  <a:cubicBezTo>
                    <a:pt x="99" y="1005"/>
                    <a:pt x="93" y="1020"/>
                    <a:pt x="80" y="1025"/>
                  </a:cubicBezTo>
                  <a:cubicBezTo>
                    <a:pt x="67" y="1030"/>
                    <a:pt x="52" y="1024"/>
                    <a:pt x="47" y="1012"/>
                  </a:cubicBezTo>
                  <a:lnTo>
                    <a:pt x="23" y="953"/>
                  </a:lnTo>
                  <a:lnTo>
                    <a:pt x="11" y="914"/>
                  </a:lnTo>
                  <a:lnTo>
                    <a:pt x="3" y="873"/>
                  </a:lnTo>
                  <a:lnTo>
                    <a:pt x="2" y="862"/>
                  </a:lnTo>
                  <a:cubicBezTo>
                    <a:pt x="0" y="849"/>
                    <a:pt x="10" y="836"/>
                    <a:pt x="23" y="834"/>
                  </a:cubicBezTo>
                  <a:cubicBezTo>
                    <a:pt x="37" y="833"/>
                    <a:pt x="50" y="842"/>
                    <a:pt x="51" y="856"/>
                  </a:cubicBezTo>
                  <a:close/>
                  <a:moveTo>
                    <a:pt x="200" y="1149"/>
                  </a:moveTo>
                  <a:lnTo>
                    <a:pt x="252" y="1203"/>
                  </a:lnTo>
                  <a:lnTo>
                    <a:pt x="308" y="1249"/>
                  </a:lnTo>
                  <a:cubicBezTo>
                    <a:pt x="319" y="1257"/>
                    <a:pt x="320" y="1273"/>
                    <a:pt x="312" y="1284"/>
                  </a:cubicBezTo>
                  <a:cubicBezTo>
                    <a:pt x="303" y="1294"/>
                    <a:pt x="287" y="1296"/>
                    <a:pt x="277" y="1287"/>
                  </a:cubicBezTo>
                  <a:lnTo>
                    <a:pt x="217" y="1238"/>
                  </a:lnTo>
                  <a:lnTo>
                    <a:pt x="164" y="1184"/>
                  </a:lnTo>
                  <a:cubicBezTo>
                    <a:pt x="154" y="1175"/>
                    <a:pt x="154" y="1159"/>
                    <a:pt x="164" y="1149"/>
                  </a:cubicBezTo>
                  <a:cubicBezTo>
                    <a:pt x="174" y="1139"/>
                    <a:pt x="190" y="1140"/>
                    <a:pt x="200" y="1149"/>
                  </a:cubicBezTo>
                  <a:close/>
                  <a:moveTo>
                    <a:pt x="473" y="1353"/>
                  </a:moveTo>
                  <a:lnTo>
                    <a:pt x="488" y="1362"/>
                  </a:lnTo>
                  <a:lnTo>
                    <a:pt x="582" y="1405"/>
                  </a:lnTo>
                  <a:lnTo>
                    <a:pt x="606" y="1414"/>
                  </a:lnTo>
                  <a:cubicBezTo>
                    <a:pt x="619" y="1418"/>
                    <a:pt x="626" y="1433"/>
                    <a:pt x="621" y="1446"/>
                  </a:cubicBezTo>
                  <a:cubicBezTo>
                    <a:pt x="616" y="1459"/>
                    <a:pt x="601" y="1465"/>
                    <a:pt x="589" y="1460"/>
                  </a:cubicBezTo>
                  <a:lnTo>
                    <a:pt x="562" y="1450"/>
                  </a:lnTo>
                  <a:lnTo>
                    <a:pt x="464" y="1405"/>
                  </a:lnTo>
                  <a:lnTo>
                    <a:pt x="449" y="1397"/>
                  </a:lnTo>
                  <a:cubicBezTo>
                    <a:pt x="437" y="1390"/>
                    <a:pt x="432" y="1375"/>
                    <a:pt x="439" y="1363"/>
                  </a:cubicBezTo>
                  <a:cubicBezTo>
                    <a:pt x="446" y="1351"/>
                    <a:pt x="461" y="1346"/>
                    <a:pt x="473" y="1353"/>
                  </a:cubicBezTo>
                  <a:close/>
                  <a:moveTo>
                    <a:pt x="793" y="1474"/>
                  </a:moveTo>
                  <a:lnTo>
                    <a:pt x="904" y="1500"/>
                  </a:lnTo>
                  <a:lnTo>
                    <a:pt x="938" y="1505"/>
                  </a:lnTo>
                  <a:cubicBezTo>
                    <a:pt x="952" y="1507"/>
                    <a:pt x="961" y="1520"/>
                    <a:pt x="959" y="1534"/>
                  </a:cubicBezTo>
                  <a:cubicBezTo>
                    <a:pt x="957" y="1547"/>
                    <a:pt x="944" y="1556"/>
                    <a:pt x="930" y="1554"/>
                  </a:cubicBezTo>
                  <a:lnTo>
                    <a:pt x="893" y="1548"/>
                  </a:lnTo>
                  <a:lnTo>
                    <a:pt x="782" y="1523"/>
                  </a:lnTo>
                  <a:cubicBezTo>
                    <a:pt x="768" y="1520"/>
                    <a:pt x="760" y="1507"/>
                    <a:pt x="763" y="1493"/>
                  </a:cubicBezTo>
                  <a:cubicBezTo>
                    <a:pt x="766" y="1480"/>
                    <a:pt x="779" y="1471"/>
                    <a:pt x="793" y="1474"/>
                  </a:cubicBezTo>
                  <a:close/>
                  <a:moveTo>
                    <a:pt x="1135" y="1529"/>
                  </a:moveTo>
                  <a:lnTo>
                    <a:pt x="1144" y="1530"/>
                  </a:lnTo>
                  <a:lnTo>
                    <a:pt x="1270" y="1533"/>
                  </a:lnTo>
                  <a:lnTo>
                    <a:pt x="1282" y="1533"/>
                  </a:lnTo>
                  <a:cubicBezTo>
                    <a:pt x="1295" y="1533"/>
                    <a:pt x="1307" y="1543"/>
                    <a:pt x="1307" y="1557"/>
                  </a:cubicBezTo>
                  <a:cubicBezTo>
                    <a:pt x="1308" y="1571"/>
                    <a:pt x="1297" y="1583"/>
                    <a:pt x="1283" y="1583"/>
                  </a:cubicBezTo>
                  <a:lnTo>
                    <a:pt x="1269" y="1583"/>
                  </a:lnTo>
                  <a:lnTo>
                    <a:pt x="1140" y="1579"/>
                  </a:lnTo>
                  <a:lnTo>
                    <a:pt x="1130" y="1578"/>
                  </a:lnTo>
                  <a:cubicBezTo>
                    <a:pt x="1117" y="1577"/>
                    <a:pt x="1106" y="1565"/>
                    <a:pt x="1108" y="1551"/>
                  </a:cubicBezTo>
                  <a:cubicBezTo>
                    <a:pt x="1109" y="1538"/>
                    <a:pt x="1121" y="1527"/>
                    <a:pt x="1135" y="1529"/>
                  </a:cubicBezTo>
                  <a:close/>
                  <a:moveTo>
                    <a:pt x="1480" y="1522"/>
                  </a:moveTo>
                  <a:lnTo>
                    <a:pt x="1519" y="1518"/>
                  </a:lnTo>
                  <a:lnTo>
                    <a:pt x="1627" y="1501"/>
                  </a:lnTo>
                  <a:cubicBezTo>
                    <a:pt x="1640" y="1499"/>
                    <a:pt x="1653" y="1508"/>
                    <a:pt x="1655" y="1522"/>
                  </a:cubicBezTo>
                  <a:cubicBezTo>
                    <a:pt x="1657" y="1535"/>
                    <a:pt x="1648" y="1548"/>
                    <a:pt x="1634" y="1550"/>
                  </a:cubicBezTo>
                  <a:lnTo>
                    <a:pt x="1523" y="1568"/>
                  </a:lnTo>
                  <a:lnTo>
                    <a:pt x="1484" y="1571"/>
                  </a:lnTo>
                  <a:cubicBezTo>
                    <a:pt x="1471" y="1573"/>
                    <a:pt x="1458" y="1563"/>
                    <a:pt x="1457" y="1549"/>
                  </a:cubicBezTo>
                  <a:cubicBezTo>
                    <a:pt x="1456" y="1535"/>
                    <a:pt x="1466" y="1523"/>
                    <a:pt x="1480" y="1522"/>
                  </a:cubicBezTo>
                  <a:close/>
                  <a:moveTo>
                    <a:pt x="1818" y="1454"/>
                  </a:moveTo>
                  <a:lnTo>
                    <a:pt x="1857" y="1442"/>
                  </a:lnTo>
                  <a:lnTo>
                    <a:pt x="1957" y="1405"/>
                  </a:lnTo>
                  <a:cubicBezTo>
                    <a:pt x="1970" y="1400"/>
                    <a:pt x="1985" y="1406"/>
                    <a:pt x="1989" y="1419"/>
                  </a:cubicBezTo>
                  <a:cubicBezTo>
                    <a:pt x="1994" y="1432"/>
                    <a:pt x="1988" y="1447"/>
                    <a:pt x="1975" y="1451"/>
                  </a:cubicBezTo>
                  <a:lnTo>
                    <a:pt x="1872" y="1490"/>
                  </a:lnTo>
                  <a:lnTo>
                    <a:pt x="1832" y="1502"/>
                  </a:lnTo>
                  <a:cubicBezTo>
                    <a:pt x="1818" y="1506"/>
                    <a:pt x="1804" y="1498"/>
                    <a:pt x="1801" y="1485"/>
                  </a:cubicBezTo>
                  <a:cubicBezTo>
                    <a:pt x="1797" y="1471"/>
                    <a:pt x="1804" y="1458"/>
                    <a:pt x="1818" y="1454"/>
                  </a:cubicBezTo>
                  <a:close/>
                  <a:moveTo>
                    <a:pt x="2132" y="1316"/>
                  </a:moveTo>
                  <a:lnTo>
                    <a:pt x="2140" y="1312"/>
                  </a:lnTo>
                  <a:lnTo>
                    <a:pt x="2219" y="1259"/>
                  </a:lnTo>
                  <a:lnTo>
                    <a:pt x="2251" y="1232"/>
                  </a:lnTo>
                  <a:cubicBezTo>
                    <a:pt x="2262" y="1224"/>
                    <a:pt x="2277" y="1225"/>
                    <a:pt x="2286" y="1236"/>
                  </a:cubicBezTo>
                  <a:cubicBezTo>
                    <a:pt x="2295" y="1247"/>
                    <a:pt x="2293" y="1262"/>
                    <a:pt x="2283" y="1271"/>
                  </a:cubicBezTo>
                  <a:lnTo>
                    <a:pt x="2247" y="1300"/>
                  </a:lnTo>
                  <a:lnTo>
                    <a:pt x="2165" y="1356"/>
                  </a:lnTo>
                  <a:lnTo>
                    <a:pt x="2157" y="1360"/>
                  </a:lnTo>
                  <a:cubicBezTo>
                    <a:pt x="2145" y="1367"/>
                    <a:pt x="2129" y="1363"/>
                    <a:pt x="2123" y="1350"/>
                  </a:cubicBezTo>
                  <a:cubicBezTo>
                    <a:pt x="2116" y="1338"/>
                    <a:pt x="2120" y="1323"/>
                    <a:pt x="2132" y="1316"/>
                  </a:cubicBezTo>
                  <a:close/>
                  <a:moveTo>
                    <a:pt x="2386" y="1093"/>
                  </a:moveTo>
                  <a:lnTo>
                    <a:pt x="2400" y="1075"/>
                  </a:lnTo>
                  <a:lnTo>
                    <a:pt x="2440" y="1007"/>
                  </a:lnTo>
                  <a:lnTo>
                    <a:pt x="2439" y="1010"/>
                  </a:lnTo>
                  <a:lnTo>
                    <a:pt x="2456" y="969"/>
                  </a:lnTo>
                  <a:cubicBezTo>
                    <a:pt x="2461" y="956"/>
                    <a:pt x="2476" y="950"/>
                    <a:pt x="2489" y="955"/>
                  </a:cubicBezTo>
                  <a:cubicBezTo>
                    <a:pt x="2501" y="961"/>
                    <a:pt x="2507" y="975"/>
                    <a:pt x="2502" y="988"/>
                  </a:cubicBezTo>
                  <a:lnTo>
                    <a:pt x="2485" y="1029"/>
                  </a:lnTo>
                  <a:cubicBezTo>
                    <a:pt x="2485" y="1030"/>
                    <a:pt x="2484" y="1031"/>
                    <a:pt x="2483" y="1032"/>
                  </a:cubicBezTo>
                  <a:lnTo>
                    <a:pt x="2440" y="1105"/>
                  </a:lnTo>
                  <a:lnTo>
                    <a:pt x="2425" y="1124"/>
                  </a:lnTo>
                  <a:cubicBezTo>
                    <a:pt x="2417" y="1135"/>
                    <a:pt x="2401" y="1137"/>
                    <a:pt x="2390" y="1128"/>
                  </a:cubicBezTo>
                  <a:cubicBezTo>
                    <a:pt x="2379" y="1120"/>
                    <a:pt x="2377" y="1104"/>
                    <a:pt x="2386" y="1093"/>
                  </a:cubicBezTo>
                  <a:close/>
                  <a:moveTo>
                    <a:pt x="2493" y="785"/>
                  </a:moveTo>
                  <a:lnTo>
                    <a:pt x="2491" y="753"/>
                  </a:lnTo>
                  <a:lnTo>
                    <a:pt x="2487" y="716"/>
                  </a:lnTo>
                  <a:lnTo>
                    <a:pt x="2479" y="680"/>
                  </a:lnTo>
                  <a:lnTo>
                    <a:pt x="2468" y="644"/>
                  </a:lnTo>
                  <a:lnTo>
                    <a:pt x="2468" y="644"/>
                  </a:lnTo>
                  <a:lnTo>
                    <a:pt x="2469" y="646"/>
                  </a:lnTo>
                  <a:cubicBezTo>
                    <a:pt x="2464" y="634"/>
                    <a:pt x="2470" y="619"/>
                    <a:pt x="2483" y="614"/>
                  </a:cubicBezTo>
                  <a:cubicBezTo>
                    <a:pt x="2495" y="608"/>
                    <a:pt x="2510" y="614"/>
                    <a:pt x="2515" y="627"/>
                  </a:cubicBezTo>
                  <a:lnTo>
                    <a:pt x="2516" y="630"/>
                  </a:lnTo>
                  <a:lnTo>
                    <a:pt x="2528" y="670"/>
                  </a:lnTo>
                  <a:lnTo>
                    <a:pt x="2536" y="710"/>
                  </a:lnTo>
                  <a:lnTo>
                    <a:pt x="2541" y="751"/>
                  </a:lnTo>
                  <a:lnTo>
                    <a:pt x="2543" y="783"/>
                  </a:lnTo>
                  <a:cubicBezTo>
                    <a:pt x="2543" y="797"/>
                    <a:pt x="2532" y="808"/>
                    <a:pt x="2519" y="809"/>
                  </a:cubicBezTo>
                  <a:cubicBezTo>
                    <a:pt x="2505" y="809"/>
                    <a:pt x="2493" y="799"/>
                    <a:pt x="2493" y="785"/>
                  </a:cubicBezTo>
                  <a:close/>
                  <a:moveTo>
                    <a:pt x="2376" y="478"/>
                  </a:moveTo>
                  <a:lnTo>
                    <a:pt x="2348" y="442"/>
                  </a:lnTo>
                  <a:lnTo>
                    <a:pt x="2287" y="381"/>
                  </a:lnTo>
                  <a:lnTo>
                    <a:pt x="2278" y="373"/>
                  </a:lnTo>
                  <a:cubicBezTo>
                    <a:pt x="2267" y="364"/>
                    <a:pt x="2265" y="348"/>
                    <a:pt x="2274" y="338"/>
                  </a:cubicBezTo>
                  <a:cubicBezTo>
                    <a:pt x="2283" y="327"/>
                    <a:pt x="2299" y="325"/>
                    <a:pt x="2309" y="334"/>
                  </a:cubicBezTo>
                  <a:lnTo>
                    <a:pt x="2323" y="345"/>
                  </a:lnTo>
                  <a:lnTo>
                    <a:pt x="2387" y="411"/>
                  </a:lnTo>
                  <a:lnTo>
                    <a:pt x="2416" y="447"/>
                  </a:lnTo>
                  <a:cubicBezTo>
                    <a:pt x="2424" y="458"/>
                    <a:pt x="2422" y="474"/>
                    <a:pt x="2411" y="482"/>
                  </a:cubicBezTo>
                  <a:cubicBezTo>
                    <a:pt x="2400" y="491"/>
                    <a:pt x="2385" y="489"/>
                    <a:pt x="2376" y="478"/>
                  </a:cubicBezTo>
                  <a:close/>
                  <a:moveTo>
                    <a:pt x="2119" y="259"/>
                  </a:moveTo>
                  <a:lnTo>
                    <a:pt x="2051" y="222"/>
                  </a:lnTo>
                  <a:lnTo>
                    <a:pt x="1987" y="192"/>
                  </a:lnTo>
                  <a:cubicBezTo>
                    <a:pt x="1974" y="187"/>
                    <a:pt x="1969" y="172"/>
                    <a:pt x="1975" y="159"/>
                  </a:cubicBezTo>
                  <a:cubicBezTo>
                    <a:pt x="1980" y="147"/>
                    <a:pt x="1995" y="141"/>
                    <a:pt x="2008" y="147"/>
                  </a:cubicBezTo>
                  <a:lnTo>
                    <a:pt x="2076" y="178"/>
                  </a:lnTo>
                  <a:lnTo>
                    <a:pt x="2143" y="216"/>
                  </a:lnTo>
                  <a:cubicBezTo>
                    <a:pt x="2155" y="222"/>
                    <a:pt x="2160" y="238"/>
                    <a:pt x="2153" y="250"/>
                  </a:cubicBezTo>
                  <a:cubicBezTo>
                    <a:pt x="2146" y="262"/>
                    <a:pt x="2131" y="266"/>
                    <a:pt x="2119" y="259"/>
                  </a:cubicBezTo>
                  <a:close/>
                  <a:moveTo>
                    <a:pt x="1803" y="125"/>
                  </a:moveTo>
                  <a:lnTo>
                    <a:pt x="1748" y="109"/>
                  </a:lnTo>
                  <a:lnTo>
                    <a:pt x="1659" y="89"/>
                  </a:lnTo>
                  <a:cubicBezTo>
                    <a:pt x="1645" y="86"/>
                    <a:pt x="1637" y="73"/>
                    <a:pt x="1640" y="59"/>
                  </a:cubicBezTo>
                  <a:cubicBezTo>
                    <a:pt x="1643" y="46"/>
                    <a:pt x="1656" y="37"/>
                    <a:pt x="1670" y="40"/>
                  </a:cubicBezTo>
                  <a:lnTo>
                    <a:pt x="1763" y="61"/>
                  </a:lnTo>
                  <a:lnTo>
                    <a:pt x="1817" y="77"/>
                  </a:lnTo>
                  <a:cubicBezTo>
                    <a:pt x="1830" y="81"/>
                    <a:pt x="1837" y="95"/>
                    <a:pt x="1834" y="108"/>
                  </a:cubicBezTo>
                  <a:cubicBezTo>
                    <a:pt x="1830" y="122"/>
                    <a:pt x="1816" y="129"/>
                    <a:pt x="1803" y="125"/>
                  </a:cubicBezTo>
                  <a:close/>
                  <a:moveTo>
                    <a:pt x="1464" y="60"/>
                  </a:moveTo>
                  <a:lnTo>
                    <a:pt x="1395" y="54"/>
                  </a:lnTo>
                  <a:cubicBezTo>
                    <a:pt x="1381" y="53"/>
                    <a:pt x="1371" y="40"/>
                    <a:pt x="1372" y="27"/>
                  </a:cubicBezTo>
                  <a:cubicBezTo>
                    <a:pt x="1373" y="13"/>
                    <a:pt x="1386" y="3"/>
                    <a:pt x="1399" y="4"/>
                  </a:cubicBezTo>
                  <a:lnTo>
                    <a:pt x="1469" y="11"/>
                  </a:lnTo>
                  <a:cubicBezTo>
                    <a:pt x="1483" y="12"/>
                    <a:pt x="1493" y="24"/>
                    <a:pt x="1491" y="38"/>
                  </a:cubicBezTo>
                  <a:cubicBezTo>
                    <a:pt x="1490" y="51"/>
                    <a:pt x="1478" y="62"/>
                    <a:pt x="1464" y="60"/>
                  </a:cubicBez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157" name="Freeform 159"/>
            <p:cNvSpPr>
              <a:spLocks noEditPoints="1"/>
            </p:cNvSpPr>
            <p:nvPr/>
          </p:nvSpPr>
          <p:spPr bwMode="auto">
            <a:xfrm>
              <a:off x="4934" y="3543"/>
              <a:ext cx="511" cy="319"/>
            </a:xfrm>
            <a:custGeom>
              <a:avLst/>
              <a:gdLst>
                <a:gd name="T0" fmla="*/ 1172 w 2543"/>
                <a:gd name="T1" fmla="*/ 29 h 1583"/>
                <a:gd name="T2" fmla="*/ 1372 w 2543"/>
                <a:gd name="T3" fmla="*/ 29 h 1583"/>
                <a:gd name="T4" fmla="*/ 856 w 2543"/>
                <a:gd name="T5" fmla="*/ 95 h 1583"/>
                <a:gd name="T6" fmla="*/ 994 w 2543"/>
                <a:gd name="T7" fmla="*/ 19 h 1583"/>
                <a:gd name="T8" fmla="*/ 581 w 2543"/>
                <a:gd name="T9" fmla="*/ 180 h 1583"/>
                <a:gd name="T10" fmla="*/ 563 w 2543"/>
                <a:gd name="T11" fmla="*/ 133 h 1583"/>
                <a:gd name="T12" fmla="*/ 359 w 2543"/>
                <a:gd name="T13" fmla="*/ 299 h 1583"/>
                <a:gd name="T14" fmla="*/ 209 w 2543"/>
                <a:gd name="T15" fmla="*/ 389 h 1583"/>
                <a:gd name="T16" fmla="*/ 331 w 2543"/>
                <a:gd name="T17" fmla="*/ 258 h 1583"/>
                <a:gd name="T18" fmla="*/ 99 w 2543"/>
                <a:gd name="T19" fmla="*/ 577 h 1583"/>
                <a:gd name="T20" fmla="*/ 33 w 2543"/>
                <a:gd name="T21" fmla="*/ 686 h 1583"/>
                <a:gd name="T22" fmla="*/ 56 w 2543"/>
                <a:gd name="T23" fmla="*/ 551 h 1583"/>
                <a:gd name="T24" fmla="*/ 51 w 2543"/>
                <a:gd name="T25" fmla="*/ 856 h 1583"/>
                <a:gd name="T26" fmla="*/ 93 w 2543"/>
                <a:gd name="T27" fmla="*/ 993 h 1583"/>
                <a:gd name="T28" fmla="*/ 11 w 2543"/>
                <a:gd name="T29" fmla="*/ 914 h 1583"/>
                <a:gd name="T30" fmla="*/ 51 w 2543"/>
                <a:gd name="T31" fmla="*/ 856 h 1583"/>
                <a:gd name="T32" fmla="*/ 312 w 2543"/>
                <a:gd name="T33" fmla="*/ 1284 h 1583"/>
                <a:gd name="T34" fmla="*/ 164 w 2543"/>
                <a:gd name="T35" fmla="*/ 1150 h 1583"/>
                <a:gd name="T36" fmla="*/ 582 w 2543"/>
                <a:gd name="T37" fmla="*/ 1405 h 1583"/>
                <a:gd name="T38" fmla="*/ 562 w 2543"/>
                <a:gd name="T39" fmla="*/ 1450 h 1583"/>
                <a:gd name="T40" fmla="*/ 473 w 2543"/>
                <a:gd name="T41" fmla="*/ 1353 h 1583"/>
                <a:gd name="T42" fmla="*/ 959 w 2543"/>
                <a:gd name="T43" fmla="*/ 1534 h 1583"/>
                <a:gd name="T44" fmla="*/ 763 w 2543"/>
                <a:gd name="T45" fmla="*/ 1493 h 1583"/>
                <a:gd name="T46" fmla="*/ 1270 w 2543"/>
                <a:gd name="T47" fmla="*/ 1533 h 1583"/>
                <a:gd name="T48" fmla="*/ 1269 w 2543"/>
                <a:gd name="T49" fmla="*/ 1583 h 1583"/>
                <a:gd name="T50" fmla="*/ 1135 w 2543"/>
                <a:gd name="T51" fmla="*/ 1529 h 1583"/>
                <a:gd name="T52" fmla="*/ 1655 w 2543"/>
                <a:gd name="T53" fmla="*/ 1522 h 1583"/>
                <a:gd name="T54" fmla="*/ 1457 w 2543"/>
                <a:gd name="T55" fmla="*/ 1549 h 1583"/>
                <a:gd name="T56" fmla="*/ 1957 w 2543"/>
                <a:gd name="T57" fmla="*/ 1405 h 1583"/>
                <a:gd name="T58" fmla="*/ 1832 w 2543"/>
                <a:gd name="T59" fmla="*/ 1502 h 1583"/>
                <a:gd name="T60" fmla="*/ 2140 w 2543"/>
                <a:gd name="T61" fmla="*/ 1312 h 1583"/>
                <a:gd name="T62" fmla="*/ 2283 w 2543"/>
                <a:gd name="T63" fmla="*/ 1271 h 1583"/>
                <a:gd name="T64" fmla="*/ 2123 w 2543"/>
                <a:gd name="T65" fmla="*/ 1350 h 1583"/>
                <a:gd name="T66" fmla="*/ 2440 w 2543"/>
                <a:gd name="T67" fmla="*/ 1007 h 1583"/>
                <a:gd name="T68" fmla="*/ 2502 w 2543"/>
                <a:gd name="T69" fmla="*/ 988 h 1583"/>
                <a:gd name="T70" fmla="*/ 2425 w 2543"/>
                <a:gd name="T71" fmla="*/ 1124 h 1583"/>
                <a:gd name="T72" fmla="*/ 2491 w 2543"/>
                <a:gd name="T73" fmla="*/ 753 h 1583"/>
                <a:gd name="T74" fmla="*/ 2468 w 2543"/>
                <a:gd name="T75" fmla="*/ 645 h 1583"/>
                <a:gd name="T76" fmla="*/ 2516 w 2543"/>
                <a:gd name="T77" fmla="*/ 630 h 1583"/>
                <a:gd name="T78" fmla="*/ 2543 w 2543"/>
                <a:gd name="T79" fmla="*/ 783 h 1583"/>
                <a:gd name="T80" fmla="*/ 2348 w 2543"/>
                <a:gd name="T81" fmla="*/ 442 h 1583"/>
                <a:gd name="T82" fmla="*/ 2309 w 2543"/>
                <a:gd name="T83" fmla="*/ 334 h 1583"/>
                <a:gd name="T84" fmla="*/ 2411 w 2543"/>
                <a:gd name="T85" fmla="*/ 482 h 1583"/>
                <a:gd name="T86" fmla="*/ 1986 w 2543"/>
                <a:gd name="T87" fmla="*/ 193 h 1583"/>
                <a:gd name="T88" fmla="*/ 2143 w 2543"/>
                <a:gd name="T89" fmla="*/ 216 h 1583"/>
                <a:gd name="T90" fmla="*/ 1748 w 2543"/>
                <a:gd name="T91" fmla="*/ 109 h 1583"/>
                <a:gd name="T92" fmla="*/ 1763 w 2543"/>
                <a:gd name="T93" fmla="*/ 62 h 1583"/>
                <a:gd name="T94" fmla="*/ 1464 w 2543"/>
                <a:gd name="T95" fmla="*/ 61 h 1583"/>
                <a:gd name="T96" fmla="*/ 1468 w 2543"/>
                <a:gd name="T97" fmla="*/ 11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3" h="1583">
                  <a:moveTo>
                    <a:pt x="1346" y="53"/>
                  </a:moveTo>
                  <a:lnTo>
                    <a:pt x="1269" y="50"/>
                  </a:lnTo>
                  <a:lnTo>
                    <a:pt x="1198" y="53"/>
                  </a:lnTo>
                  <a:cubicBezTo>
                    <a:pt x="1184" y="53"/>
                    <a:pt x="1173" y="42"/>
                    <a:pt x="1172" y="29"/>
                  </a:cubicBezTo>
                  <a:cubicBezTo>
                    <a:pt x="1172" y="15"/>
                    <a:pt x="1182" y="3"/>
                    <a:pt x="1196" y="3"/>
                  </a:cubicBezTo>
                  <a:lnTo>
                    <a:pt x="1270" y="0"/>
                  </a:lnTo>
                  <a:lnTo>
                    <a:pt x="1348" y="3"/>
                  </a:lnTo>
                  <a:cubicBezTo>
                    <a:pt x="1362" y="3"/>
                    <a:pt x="1372" y="15"/>
                    <a:pt x="1372" y="29"/>
                  </a:cubicBezTo>
                  <a:cubicBezTo>
                    <a:pt x="1372" y="42"/>
                    <a:pt x="1360" y="53"/>
                    <a:pt x="1346" y="53"/>
                  </a:cubicBezTo>
                  <a:close/>
                  <a:moveTo>
                    <a:pt x="1002" y="69"/>
                  </a:moveTo>
                  <a:lnTo>
                    <a:pt x="902" y="85"/>
                  </a:lnTo>
                  <a:lnTo>
                    <a:pt x="856" y="95"/>
                  </a:lnTo>
                  <a:cubicBezTo>
                    <a:pt x="842" y="98"/>
                    <a:pt x="829" y="90"/>
                    <a:pt x="826" y="76"/>
                  </a:cubicBezTo>
                  <a:cubicBezTo>
                    <a:pt x="823" y="63"/>
                    <a:pt x="831" y="49"/>
                    <a:pt x="845" y="46"/>
                  </a:cubicBezTo>
                  <a:lnTo>
                    <a:pt x="895" y="35"/>
                  </a:lnTo>
                  <a:lnTo>
                    <a:pt x="994" y="19"/>
                  </a:lnTo>
                  <a:cubicBezTo>
                    <a:pt x="1008" y="17"/>
                    <a:pt x="1020" y="27"/>
                    <a:pt x="1023" y="40"/>
                  </a:cubicBezTo>
                  <a:cubicBezTo>
                    <a:pt x="1025" y="54"/>
                    <a:pt x="1015" y="67"/>
                    <a:pt x="1002" y="69"/>
                  </a:cubicBezTo>
                  <a:close/>
                  <a:moveTo>
                    <a:pt x="667" y="148"/>
                  </a:moveTo>
                  <a:lnTo>
                    <a:pt x="581" y="180"/>
                  </a:lnTo>
                  <a:lnTo>
                    <a:pt x="529" y="203"/>
                  </a:lnTo>
                  <a:cubicBezTo>
                    <a:pt x="517" y="209"/>
                    <a:pt x="502" y="204"/>
                    <a:pt x="496" y="191"/>
                  </a:cubicBezTo>
                  <a:cubicBezTo>
                    <a:pt x="490" y="179"/>
                    <a:pt x="496" y="164"/>
                    <a:pt x="509" y="158"/>
                  </a:cubicBezTo>
                  <a:lnTo>
                    <a:pt x="563" y="133"/>
                  </a:lnTo>
                  <a:lnTo>
                    <a:pt x="649" y="101"/>
                  </a:lnTo>
                  <a:cubicBezTo>
                    <a:pt x="662" y="96"/>
                    <a:pt x="676" y="103"/>
                    <a:pt x="681" y="115"/>
                  </a:cubicBezTo>
                  <a:cubicBezTo>
                    <a:pt x="686" y="128"/>
                    <a:pt x="680" y="143"/>
                    <a:pt x="667" y="148"/>
                  </a:cubicBezTo>
                  <a:close/>
                  <a:moveTo>
                    <a:pt x="359" y="299"/>
                  </a:moveTo>
                  <a:lnTo>
                    <a:pt x="320" y="325"/>
                  </a:lnTo>
                  <a:lnTo>
                    <a:pt x="250" y="383"/>
                  </a:lnTo>
                  <a:lnTo>
                    <a:pt x="245" y="389"/>
                  </a:lnTo>
                  <a:cubicBezTo>
                    <a:pt x="235" y="398"/>
                    <a:pt x="219" y="398"/>
                    <a:pt x="209" y="389"/>
                  </a:cubicBezTo>
                  <a:cubicBezTo>
                    <a:pt x="200" y="379"/>
                    <a:pt x="200" y="363"/>
                    <a:pt x="209" y="353"/>
                  </a:cubicBezTo>
                  <a:lnTo>
                    <a:pt x="219" y="344"/>
                  </a:lnTo>
                  <a:lnTo>
                    <a:pt x="292" y="284"/>
                  </a:lnTo>
                  <a:lnTo>
                    <a:pt x="331" y="258"/>
                  </a:lnTo>
                  <a:cubicBezTo>
                    <a:pt x="342" y="250"/>
                    <a:pt x="358" y="253"/>
                    <a:pt x="366" y="264"/>
                  </a:cubicBezTo>
                  <a:cubicBezTo>
                    <a:pt x="373" y="276"/>
                    <a:pt x="370" y="291"/>
                    <a:pt x="359" y="299"/>
                  </a:cubicBezTo>
                  <a:close/>
                  <a:moveTo>
                    <a:pt x="122" y="538"/>
                  </a:moveTo>
                  <a:lnTo>
                    <a:pt x="99" y="577"/>
                  </a:lnTo>
                  <a:lnTo>
                    <a:pt x="101" y="574"/>
                  </a:lnTo>
                  <a:lnTo>
                    <a:pt x="70" y="647"/>
                  </a:lnTo>
                  <a:lnTo>
                    <a:pt x="64" y="669"/>
                  </a:lnTo>
                  <a:cubicBezTo>
                    <a:pt x="60" y="682"/>
                    <a:pt x="46" y="689"/>
                    <a:pt x="33" y="686"/>
                  </a:cubicBezTo>
                  <a:cubicBezTo>
                    <a:pt x="20" y="682"/>
                    <a:pt x="12" y="668"/>
                    <a:pt x="16" y="654"/>
                  </a:cubicBezTo>
                  <a:lnTo>
                    <a:pt x="24" y="628"/>
                  </a:lnTo>
                  <a:lnTo>
                    <a:pt x="54" y="554"/>
                  </a:lnTo>
                  <a:cubicBezTo>
                    <a:pt x="55" y="553"/>
                    <a:pt x="55" y="552"/>
                    <a:pt x="56" y="551"/>
                  </a:cubicBezTo>
                  <a:lnTo>
                    <a:pt x="79" y="512"/>
                  </a:lnTo>
                  <a:cubicBezTo>
                    <a:pt x="86" y="500"/>
                    <a:pt x="102" y="496"/>
                    <a:pt x="113" y="504"/>
                  </a:cubicBezTo>
                  <a:cubicBezTo>
                    <a:pt x="125" y="511"/>
                    <a:pt x="129" y="526"/>
                    <a:pt x="122" y="538"/>
                  </a:cubicBezTo>
                  <a:close/>
                  <a:moveTo>
                    <a:pt x="51" y="856"/>
                  </a:moveTo>
                  <a:lnTo>
                    <a:pt x="53" y="867"/>
                  </a:lnTo>
                  <a:lnTo>
                    <a:pt x="60" y="904"/>
                  </a:lnTo>
                  <a:lnTo>
                    <a:pt x="71" y="939"/>
                  </a:lnTo>
                  <a:lnTo>
                    <a:pt x="93" y="993"/>
                  </a:lnTo>
                  <a:cubicBezTo>
                    <a:pt x="99" y="1006"/>
                    <a:pt x="93" y="1020"/>
                    <a:pt x="80" y="1026"/>
                  </a:cubicBezTo>
                  <a:cubicBezTo>
                    <a:pt x="67" y="1031"/>
                    <a:pt x="52" y="1025"/>
                    <a:pt x="47" y="1012"/>
                  </a:cubicBezTo>
                  <a:lnTo>
                    <a:pt x="23" y="954"/>
                  </a:lnTo>
                  <a:lnTo>
                    <a:pt x="11" y="914"/>
                  </a:lnTo>
                  <a:lnTo>
                    <a:pt x="3" y="874"/>
                  </a:lnTo>
                  <a:lnTo>
                    <a:pt x="2" y="863"/>
                  </a:lnTo>
                  <a:cubicBezTo>
                    <a:pt x="0" y="849"/>
                    <a:pt x="10" y="837"/>
                    <a:pt x="23" y="835"/>
                  </a:cubicBezTo>
                  <a:cubicBezTo>
                    <a:pt x="37" y="833"/>
                    <a:pt x="50" y="843"/>
                    <a:pt x="51" y="856"/>
                  </a:cubicBezTo>
                  <a:close/>
                  <a:moveTo>
                    <a:pt x="199" y="1150"/>
                  </a:moveTo>
                  <a:lnTo>
                    <a:pt x="252" y="1203"/>
                  </a:lnTo>
                  <a:lnTo>
                    <a:pt x="308" y="1249"/>
                  </a:lnTo>
                  <a:cubicBezTo>
                    <a:pt x="319" y="1257"/>
                    <a:pt x="321" y="1273"/>
                    <a:pt x="312" y="1284"/>
                  </a:cubicBezTo>
                  <a:cubicBezTo>
                    <a:pt x="303" y="1295"/>
                    <a:pt x="287" y="1296"/>
                    <a:pt x="277" y="1287"/>
                  </a:cubicBezTo>
                  <a:lnTo>
                    <a:pt x="217" y="1238"/>
                  </a:lnTo>
                  <a:lnTo>
                    <a:pt x="164" y="1185"/>
                  </a:lnTo>
                  <a:cubicBezTo>
                    <a:pt x="154" y="1175"/>
                    <a:pt x="154" y="1159"/>
                    <a:pt x="164" y="1150"/>
                  </a:cubicBezTo>
                  <a:cubicBezTo>
                    <a:pt x="174" y="1140"/>
                    <a:pt x="190" y="1140"/>
                    <a:pt x="199" y="1150"/>
                  </a:cubicBezTo>
                  <a:close/>
                  <a:moveTo>
                    <a:pt x="473" y="1353"/>
                  </a:moveTo>
                  <a:lnTo>
                    <a:pt x="488" y="1362"/>
                  </a:lnTo>
                  <a:lnTo>
                    <a:pt x="582" y="1405"/>
                  </a:lnTo>
                  <a:lnTo>
                    <a:pt x="606" y="1414"/>
                  </a:lnTo>
                  <a:cubicBezTo>
                    <a:pt x="619" y="1419"/>
                    <a:pt x="626" y="1433"/>
                    <a:pt x="621" y="1446"/>
                  </a:cubicBezTo>
                  <a:cubicBezTo>
                    <a:pt x="616" y="1459"/>
                    <a:pt x="602" y="1465"/>
                    <a:pt x="589" y="1460"/>
                  </a:cubicBezTo>
                  <a:lnTo>
                    <a:pt x="562" y="1450"/>
                  </a:lnTo>
                  <a:lnTo>
                    <a:pt x="464" y="1405"/>
                  </a:lnTo>
                  <a:lnTo>
                    <a:pt x="449" y="1397"/>
                  </a:lnTo>
                  <a:cubicBezTo>
                    <a:pt x="437" y="1390"/>
                    <a:pt x="432" y="1375"/>
                    <a:pt x="439" y="1363"/>
                  </a:cubicBezTo>
                  <a:cubicBezTo>
                    <a:pt x="446" y="1351"/>
                    <a:pt x="461" y="1347"/>
                    <a:pt x="473" y="1353"/>
                  </a:cubicBezTo>
                  <a:close/>
                  <a:moveTo>
                    <a:pt x="793" y="1474"/>
                  </a:moveTo>
                  <a:lnTo>
                    <a:pt x="904" y="1500"/>
                  </a:lnTo>
                  <a:lnTo>
                    <a:pt x="938" y="1505"/>
                  </a:lnTo>
                  <a:cubicBezTo>
                    <a:pt x="952" y="1507"/>
                    <a:pt x="961" y="1520"/>
                    <a:pt x="959" y="1534"/>
                  </a:cubicBezTo>
                  <a:cubicBezTo>
                    <a:pt x="957" y="1547"/>
                    <a:pt x="944" y="1557"/>
                    <a:pt x="930" y="1554"/>
                  </a:cubicBezTo>
                  <a:lnTo>
                    <a:pt x="893" y="1548"/>
                  </a:lnTo>
                  <a:lnTo>
                    <a:pt x="782" y="1523"/>
                  </a:lnTo>
                  <a:cubicBezTo>
                    <a:pt x="769" y="1520"/>
                    <a:pt x="760" y="1507"/>
                    <a:pt x="763" y="1493"/>
                  </a:cubicBezTo>
                  <a:cubicBezTo>
                    <a:pt x="766" y="1480"/>
                    <a:pt x="780" y="1471"/>
                    <a:pt x="793" y="1474"/>
                  </a:cubicBezTo>
                  <a:close/>
                  <a:moveTo>
                    <a:pt x="1135" y="1529"/>
                  </a:moveTo>
                  <a:lnTo>
                    <a:pt x="1144" y="1530"/>
                  </a:lnTo>
                  <a:lnTo>
                    <a:pt x="1270" y="1533"/>
                  </a:lnTo>
                  <a:lnTo>
                    <a:pt x="1282" y="1533"/>
                  </a:lnTo>
                  <a:cubicBezTo>
                    <a:pt x="1296" y="1533"/>
                    <a:pt x="1307" y="1543"/>
                    <a:pt x="1308" y="1557"/>
                  </a:cubicBezTo>
                  <a:cubicBezTo>
                    <a:pt x="1308" y="1571"/>
                    <a:pt x="1297" y="1583"/>
                    <a:pt x="1283" y="1583"/>
                  </a:cubicBezTo>
                  <a:lnTo>
                    <a:pt x="1269" y="1583"/>
                  </a:lnTo>
                  <a:lnTo>
                    <a:pt x="1140" y="1579"/>
                  </a:lnTo>
                  <a:lnTo>
                    <a:pt x="1131" y="1579"/>
                  </a:lnTo>
                  <a:cubicBezTo>
                    <a:pt x="1117" y="1577"/>
                    <a:pt x="1107" y="1565"/>
                    <a:pt x="1108" y="1551"/>
                  </a:cubicBezTo>
                  <a:cubicBezTo>
                    <a:pt x="1109" y="1538"/>
                    <a:pt x="1121" y="1527"/>
                    <a:pt x="1135" y="1529"/>
                  </a:cubicBezTo>
                  <a:close/>
                  <a:moveTo>
                    <a:pt x="1480" y="1522"/>
                  </a:moveTo>
                  <a:lnTo>
                    <a:pt x="1519" y="1518"/>
                  </a:lnTo>
                  <a:lnTo>
                    <a:pt x="1627" y="1501"/>
                  </a:lnTo>
                  <a:cubicBezTo>
                    <a:pt x="1640" y="1499"/>
                    <a:pt x="1653" y="1508"/>
                    <a:pt x="1655" y="1522"/>
                  </a:cubicBezTo>
                  <a:cubicBezTo>
                    <a:pt x="1658" y="1535"/>
                    <a:pt x="1648" y="1548"/>
                    <a:pt x="1635" y="1550"/>
                  </a:cubicBezTo>
                  <a:lnTo>
                    <a:pt x="1523" y="1568"/>
                  </a:lnTo>
                  <a:lnTo>
                    <a:pt x="1485" y="1571"/>
                  </a:lnTo>
                  <a:cubicBezTo>
                    <a:pt x="1471" y="1573"/>
                    <a:pt x="1459" y="1563"/>
                    <a:pt x="1457" y="1549"/>
                  </a:cubicBezTo>
                  <a:cubicBezTo>
                    <a:pt x="1456" y="1535"/>
                    <a:pt x="1466" y="1523"/>
                    <a:pt x="1480" y="1522"/>
                  </a:cubicBezTo>
                  <a:close/>
                  <a:moveTo>
                    <a:pt x="1818" y="1454"/>
                  </a:moveTo>
                  <a:lnTo>
                    <a:pt x="1857" y="1442"/>
                  </a:lnTo>
                  <a:lnTo>
                    <a:pt x="1957" y="1405"/>
                  </a:lnTo>
                  <a:cubicBezTo>
                    <a:pt x="1970" y="1400"/>
                    <a:pt x="1985" y="1406"/>
                    <a:pt x="1990" y="1419"/>
                  </a:cubicBezTo>
                  <a:cubicBezTo>
                    <a:pt x="1994" y="1432"/>
                    <a:pt x="1988" y="1447"/>
                    <a:pt x="1975" y="1451"/>
                  </a:cubicBezTo>
                  <a:lnTo>
                    <a:pt x="1872" y="1490"/>
                  </a:lnTo>
                  <a:lnTo>
                    <a:pt x="1832" y="1502"/>
                  </a:lnTo>
                  <a:cubicBezTo>
                    <a:pt x="1819" y="1506"/>
                    <a:pt x="1805" y="1498"/>
                    <a:pt x="1801" y="1485"/>
                  </a:cubicBezTo>
                  <a:cubicBezTo>
                    <a:pt x="1797" y="1472"/>
                    <a:pt x="1804" y="1458"/>
                    <a:pt x="1818" y="1454"/>
                  </a:cubicBezTo>
                  <a:close/>
                  <a:moveTo>
                    <a:pt x="2133" y="1316"/>
                  </a:moveTo>
                  <a:lnTo>
                    <a:pt x="2140" y="1312"/>
                  </a:lnTo>
                  <a:lnTo>
                    <a:pt x="2219" y="1259"/>
                  </a:lnTo>
                  <a:lnTo>
                    <a:pt x="2251" y="1232"/>
                  </a:lnTo>
                  <a:cubicBezTo>
                    <a:pt x="2262" y="1223"/>
                    <a:pt x="2278" y="1225"/>
                    <a:pt x="2286" y="1236"/>
                  </a:cubicBezTo>
                  <a:cubicBezTo>
                    <a:pt x="2295" y="1246"/>
                    <a:pt x="2294" y="1262"/>
                    <a:pt x="2283" y="1271"/>
                  </a:cubicBezTo>
                  <a:lnTo>
                    <a:pt x="2247" y="1300"/>
                  </a:lnTo>
                  <a:lnTo>
                    <a:pt x="2165" y="1356"/>
                  </a:lnTo>
                  <a:lnTo>
                    <a:pt x="2157" y="1360"/>
                  </a:lnTo>
                  <a:cubicBezTo>
                    <a:pt x="2145" y="1367"/>
                    <a:pt x="2130" y="1362"/>
                    <a:pt x="2123" y="1350"/>
                  </a:cubicBezTo>
                  <a:cubicBezTo>
                    <a:pt x="2116" y="1338"/>
                    <a:pt x="2121" y="1323"/>
                    <a:pt x="2133" y="1316"/>
                  </a:cubicBezTo>
                  <a:close/>
                  <a:moveTo>
                    <a:pt x="2386" y="1093"/>
                  </a:moveTo>
                  <a:lnTo>
                    <a:pt x="2400" y="1075"/>
                  </a:lnTo>
                  <a:lnTo>
                    <a:pt x="2440" y="1007"/>
                  </a:lnTo>
                  <a:lnTo>
                    <a:pt x="2439" y="1010"/>
                  </a:lnTo>
                  <a:lnTo>
                    <a:pt x="2456" y="969"/>
                  </a:lnTo>
                  <a:cubicBezTo>
                    <a:pt x="2461" y="956"/>
                    <a:pt x="2476" y="950"/>
                    <a:pt x="2489" y="955"/>
                  </a:cubicBezTo>
                  <a:cubicBezTo>
                    <a:pt x="2502" y="961"/>
                    <a:pt x="2508" y="975"/>
                    <a:pt x="2502" y="988"/>
                  </a:cubicBezTo>
                  <a:lnTo>
                    <a:pt x="2485" y="1030"/>
                  </a:lnTo>
                  <a:cubicBezTo>
                    <a:pt x="2485" y="1031"/>
                    <a:pt x="2484" y="1032"/>
                    <a:pt x="2483" y="1033"/>
                  </a:cubicBezTo>
                  <a:lnTo>
                    <a:pt x="2440" y="1106"/>
                  </a:lnTo>
                  <a:lnTo>
                    <a:pt x="2425" y="1124"/>
                  </a:lnTo>
                  <a:cubicBezTo>
                    <a:pt x="2417" y="1135"/>
                    <a:pt x="2401" y="1137"/>
                    <a:pt x="2390" y="1128"/>
                  </a:cubicBezTo>
                  <a:cubicBezTo>
                    <a:pt x="2380" y="1120"/>
                    <a:pt x="2378" y="1104"/>
                    <a:pt x="2386" y="1093"/>
                  </a:cubicBezTo>
                  <a:close/>
                  <a:moveTo>
                    <a:pt x="2493" y="785"/>
                  </a:moveTo>
                  <a:lnTo>
                    <a:pt x="2491" y="753"/>
                  </a:lnTo>
                  <a:lnTo>
                    <a:pt x="2487" y="717"/>
                  </a:lnTo>
                  <a:lnTo>
                    <a:pt x="2479" y="680"/>
                  </a:lnTo>
                  <a:lnTo>
                    <a:pt x="2468" y="645"/>
                  </a:lnTo>
                  <a:lnTo>
                    <a:pt x="2468" y="645"/>
                  </a:lnTo>
                  <a:lnTo>
                    <a:pt x="2469" y="646"/>
                  </a:lnTo>
                  <a:cubicBezTo>
                    <a:pt x="2464" y="633"/>
                    <a:pt x="2470" y="619"/>
                    <a:pt x="2483" y="614"/>
                  </a:cubicBezTo>
                  <a:cubicBezTo>
                    <a:pt x="2495" y="608"/>
                    <a:pt x="2510" y="614"/>
                    <a:pt x="2515" y="627"/>
                  </a:cubicBezTo>
                  <a:lnTo>
                    <a:pt x="2516" y="630"/>
                  </a:lnTo>
                  <a:lnTo>
                    <a:pt x="2528" y="670"/>
                  </a:lnTo>
                  <a:lnTo>
                    <a:pt x="2536" y="710"/>
                  </a:lnTo>
                  <a:lnTo>
                    <a:pt x="2541" y="752"/>
                  </a:lnTo>
                  <a:lnTo>
                    <a:pt x="2543" y="783"/>
                  </a:lnTo>
                  <a:cubicBezTo>
                    <a:pt x="2543" y="797"/>
                    <a:pt x="2532" y="808"/>
                    <a:pt x="2519" y="809"/>
                  </a:cubicBezTo>
                  <a:cubicBezTo>
                    <a:pt x="2505" y="809"/>
                    <a:pt x="2493" y="799"/>
                    <a:pt x="2493" y="785"/>
                  </a:cubicBezTo>
                  <a:close/>
                  <a:moveTo>
                    <a:pt x="2376" y="478"/>
                  </a:moveTo>
                  <a:lnTo>
                    <a:pt x="2348" y="442"/>
                  </a:lnTo>
                  <a:lnTo>
                    <a:pt x="2287" y="381"/>
                  </a:lnTo>
                  <a:lnTo>
                    <a:pt x="2277" y="373"/>
                  </a:lnTo>
                  <a:cubicBezTo>
                    <a:pt x="2267" y="364"/>
                    <a:pt x="2265" y="349"/>
                    <a:pt x="2274" y="338"/>
                  </a:cubicBezTo>
                  <a:cubicBezTo>
                    <a:pt x="2282" y="327"/>
                    <a:pt x="2298" y="326"/>
                    <a:pt x="2309" y="334"/>
                  </a:cubicBezTo>
                  <a:lnTo>
                    <a:pt x="2323" y="346"/>
                  </a:lnTo>
                  <a:lnTo>
                    <a:pt x="2387" y="411"/>
                  </a:lnTo>
                  <a:lnTo>
                    <a:pt x="2415" y="447"/>
                  </a:lnTo>
                  <a:cubicBezTo>
                    <a:pt x="2424" y="458"/>
                    <a:pt x="2422" y="474"/>
                    <a:pt x="2411" y="482"/>
                  </a:cubicBezTo>
                  <a:cubicBezTo>
                    <a:pt x="2400" y="491"/>
                    <a:pt x="2385" y="489"/>
                    <a:pt x="2376" y="478"/>
                  </a:cubicBezTo>
                  <a:close/>
                  <a:moveTo>
                    <a:pt x="2118" y="260"/>
                  </a:moveTo>
                  <a:lnTo>
                    <a:pt x="2051" y="222"/>
                  </a:lnTo>
                  <a:lnTo>
                    <a:pt x="1986" y="193"/>
                  </a:lnTo>
                  <a:cubicBezTo>
                    <a:pt x="1974" y="187"/>
                    <a:pt x="1968" y="172"/>
                    <a:pt x="1974" y="160"/>
                  </a:cubicBezTo>
                  <a:cubicBezTo>
                    <a:pt x="1980" y="147"/>
                    <a:pt x="1995" y="141"/>
                    <a:pt x="2007" y="147"/>
                  </a:cubicBezTo>
                  <a:lnTo>
                    <a:pt x="2076" y="179"/>
                  </a:lnTo>
                  <a:lnTo>
                    <a:pt x="2143" y="216"/>
                  </a:lnTo>
                  <a:cubicBezTo>
                    <a:pt x="2155" y="223"/>
                    <a:pt x="2159" y="238"/>
                    <a:pt x="2152" y="250"/>
                  </a:cubicBezTo>
                  <a:cubicBezTo>
                    <a:pt x="2146" y="262"/>
                    <a:pt x="2130" y="266"/>
                    <a:pt x="2118" y="260"/>
                  </a:cubicBezTo>
                  <a:close/>
                  <a:moveTo>
                    <a:pt x="1802" y="125"/>
                  </a:moveTo>
                  <a:lnTo>
                    <a:pt x="1748" y="109"/>
                  </a:lnTo>
                  <a:lnTo>
                    <a:pt x="1658" y="90"/>
                  </a:lnTo>
                  <a:cubicBezTo>
                    <a:pt x="1645" y="87"/>
                    <a:pt x="1636" y="73"/>
                    <a:pt x="1639" y="60"/>
                  </a:cubicBezTo>
                  <a:cubicBezTo>
                    <a:pt x="1642" y="46"/>
                    <a:pt x="1656" y="38"/>
                    <a:pt x="1669" y="41"/>
                  </a:cubicBezTo>
                  <a:lnTo>
                    <a:pt x="1763" y="62"/>
                  </a:lnTo>
                  <a:lnTo>
                    <a:pt x="1816" y="78"/>
                  </a:lnTo>
                  <a:cubicBezTo>
                    <a:pt x="1830" y="81"/>
                    <a:pt x="1837" y="95"/>
                    <a:pt x="1833" y="109"/>
                  </a:cubicBezTo>
                  <a:cubicBezTo>
                    <a:pt x="1829" y="122"/>
                    <a:pt x="1815" y="129"/>
                    <a:pt x="1802" y="125"/>
                  </a:cubicBezTo>
                  <a:close/>
                  <a:moveTo>
                    <a:pt x="1464" y="61"/>
                  </a:moveTo>
                  <a:lnTo>
                    <a:pt x="1395" y="54"/>
                  </a:lnTo>
                  <a:cubicBezTo>
                    <a:pt x="1381" y="53"/>
                    <a:pt x="1371" y="41"/>
                    <a:pt x="1372" y="27"/>
                  </a:cubicBezTo>
                  <a:cubicBezTo>
                    <a:pt x="1373" y="13"/>
                    <a:pt x="1386" y="3"/>
                    <a:pt x="1399" y="5"/>
                  </a:cubicBezTo>
                  <a:lnTo>
                    <a:pt x="1468" y="11"/>
                  </a:lnTo>
                  <a:cubicBezTo>
                    <a:pt x="1482" y="12"/>
                    <a:pt x="1492" y="24"/>
                    <a:pt x="1491" y="38"/>
                  </a:cubicBezTo>
                  <a:cubicBezTo>
                    <a:pt x="1490" y="52"/>
                    <a:pt x="1477" y="62"/>
                    <a:pt x="1464" y="61"/>
                  </a:cubicBez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158" name="Freeform 160"/>
            <p:cNvSpPr>
              <a:spLocks noEditPoints="1"/>
            </p:cNvSpPr>
            <p:nvPr/>
          </p:nvSpPr>
          <p:spPr bwMode="auto">
            <a:xfrm>
              <a:off x="1883" y="3286"/>
              <a:ext cx="554" cy="319"/>
            </a:xfrm>
            <a:custGeom>
              <a:avLst/>
              <a:gdLst>
                <a:gd name="T0" fmla="*/ 2587 w 5512"/>
                <a:gd name="T1" fmla="*/ 55 h 3167"/>
                <a:gd name="T2" fmla="*/ 2986 w 5512"/>
                <a:gd name="T3" fmla="*/ 57 h 3167"/>
                <a:gd name="T4" fmla="*/ 1961 w 5512"/>
                <a:gd name="T5" fmla="*/ 169 h 3167"/>
                <a:gd name="T6" fmla="*/ 1946 w 5512"/>
                <a:gd name="T7" fmla="*/ 70 h 3167"/>
                <a:gd name="T8" fmla="*/ 2242 w 5512"/>
                <a:gd name="T9" fmla="*/ 129 h 3167"/>
                <a:gd name="T10" fmla="*/ 1219 w 5512"/>
                <a:gd name="T11" fmla="*/ 321 h 3167"/>
                <a:gd name="T12" fmla="*/ 1600 w 5512"/>
                <a:gd name="T13" fmla="*/ 200 h 3167"/>
                <a:gd name="T14" fmla="*/ 695 w 5512"/>
                <a:gd name="T15" fmla="*/ 651 h 3167"/>
                <a:gd name="T16" fmla="*/ 642 w 5512"/>
                <a:gd name="T17" fmla="*/ 566 h 3167"/>
                <a:gd name="T18" fmla="*/ 925 w 5512"/>
                <a:gd name="T19" fmla="*/ 514 h 3167"/>
                <a:gd name="T20" fmla="*/ 215 w 5512"/>
                <a:gd name="T21" fmla="*/ 1153 h 3167"/>
                <a:gd name="T22" fmla="*/ 128 w 5512"/>
                <a:gd name="T23" fmla="*/ 1102 h 3167"/>
                <a:gd name="T24" fmla="*/ 379 w 5512"/>
                <a:gd name="T25" fmla="*/ 851 h 3167"/>
                <a:gd name="T26" fmla="*/ 103 w 5512"/>
                <a:gd name="T27" fmla="*/ 1660 h 3167"/>
                <a:gd name="T28" fmla="*/ 29 w 5512"/>
                <a:gd name="T29" fmla="*/ 1818 h 3167"/>
                <a:gd name="T30" fmla="*/ 3 w 5512"/>
                <a:gd name="T31" fmla="*/ 1508 h 3167"/>
                <a:gd name="T32" fmla="*/ 303 w 5512"/>
                <a:gd name="T33" fmla="*/ 2152 h 3167"/>
                <a:gd name="T34" fmla="*/ 420 w 5512"/>
                <a:gd name="T35" fmla="*/ 2423 h 3167"/>
                <a:gd name="T36" fmla="*/ 223 w 5512"/>
                <a:gd name="T37" fmla="*/ 2124 h 3167"/>
                <a:gd name="T38" fmla="*/ 1058 w 5512"/>
                <a:gd name="T39" fmla="*/ 2723 h 3167"/>
                <a:gd name="T40" fmla="*/ 1018 w 5512"/>
                <a:gd name="T41" fmla="*/ 2814 h 3167"/>
                <a:gd name="T42" fmla="*/ 731 w 5512"/>
                <a:gd name="T43" fmla="*/ 2599 h 3167"/>
                <a:gd name="T44" fmla="*/ 1711 w 5512"/>
                <a:gd name="T45" fmla="*/ 2947 h 3167"/>
                <a:gd name="T46" fmla="*/ 1394 w 5512"/>
                <a:gd name="T47" fmla="*/ 2960 h 3167"/>
                <a:gd name="T48" fmla="*/ 2221 w 5512"/>
                <a:gd name="T49" fmla="*/ 3037 h 3167"/>
                <a:gd name="T50" fmla="*/ 2206 w 5512"/>
                <a:gd name="T51" fmla="*/ 3136 h 3167"/>
                <a:gd name="T52" fmla="*/ 2787 w 5512"/>
                <a:gd name="T53" fmla="*/ 3067 h 3167"/>
                <a:gd name="T54" fmla="*/ 3093 w 5512"/>
                <a:gd name="T55" fmla="*/ 3155 h 3167"/>
                <a:gd name="T56" fmla="*/ 2787 w 5512"/>
                <a:gd name="T57" fmla="*/ 3067 h 3167"/>
                <a:gd name="T58" fmla="*/ 3829 w 5512"/>
                <a:gd name="T59" fmla="*/ 2993 h 3167"/>
                <a:gd name="T60" fmla="*/ 3436 w 5512"/>
                <a:gd name="T61" fmla="*/ 3067 h 3167"/>
                <a:gd name="T62" fmla="*/ 4424 w 5512"/>
                <a:gd name="T63" fmla="*/ 2738 h 3167"/>
                <a:gd name="T64" fmla="*/ 4181 w 5512"/>
                <a:gd name="T65" fmla="*/ 2941 h 3167"/>
                <a:gd name="T66" fmla="*/ 4824 w 5512"/>
                <a:gd name="T67" fmla="*/ 2517 h 3167"/>
                <a:gd name="T68" fmla="*/ 5069 w 5512"/>
                <a:gd name="T69" fmla="*/ 2451 h 3167"/>
                <a:gd name="T70" fmla="*/ 4753 w 5512"/>
                <a:gd name="T71" fmla="*/ 2620 h 3167"/>
                <a:gd name="T72" fmla="*/ 5304 w 5512"/>
                <a:gd name="T73" fmla="*/ 2014 h 3167"/>
                <a:gd name="T74" fmla="*/ 5444 w 5512"/>
                <a:gd name="T75" fmla="*/ 1800 h 3167"/>
                <a:gd name="T76" fmla="*/ 5391 w 5512"/>
                <a:gd name="T77" fmla="*/ 2065 h 3167"/>
                <a:gd name="T78" fmla="*/ 5260 w 5512"/>
                <a:gd name="T79" fmla="*/ 2089 h 3167"/>
                <a:gd name="T80" fmla="*/ 5367 w 5512"/>
                <a:gd name="T81" fmla="*/ 1290 h 3167"/>
                <a:gd name="T82" fmla="*/ 5412 w 5512"/>
                <a:gd name="T83" fmla="*/ 1145 h 3167"/>
                <a:gd name="T84" fmla="*/ 5505 w 5512"/>
                <a:gd name="T85" fmla="*/ 1420 h 3167"/>
                <a:gd name="T86" fmla="*/ 5099 w 5512"/>
                <a:gd name="T87" fmla="*/ 882 h 3167"/>
                <a:gd name="T88" fmla="*/ 4936 w 5512"/>
                <a:gd name="T89" fmla="*/ 611 h 3167"/>
                <a:gd name="T90" fmla="*/ 5099 w 5512"/>
                <a:gd name="T91" fmla="*/ 882 h 3167"/>
                <a:gd name="T92" fmla="*/ 4245 w 5512"/>
                <a:gd name="T93" fmla="*/ 300 h 3167"/>
                <a:gd name="T94" fmla="*/ 4609 w 5512"/>
                <a:gd name="T95" fmla="*/ 465 h 3167"/>
                <a:gd name="T96" fmla="*/ 3608 w 5512"/>
                <a:gd name="T97" fmla="*/ 180 h 3167"/>
                <a:gd name="T98" fmla="*/ 3924 w 5512"/>
                <a:gd name="T99" fmla="*/ 149 h 3167"/>
                <a:gd name="T100" fmla="*/ 3032 w 5512"/>
                <a:gd name="T101" fmla="*/ 108 h 3167"/>
                <a:gd name="T102" fmla="*/ 3273 w 5512"/>
                <a:gd name="T103" fmla="*/ 79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2" h="3167">
                  <a:moveTo>
                    <a:pt x="2935" y="106"/>
                  </a:moveTo>
                  <a:lnTo>
                    <a:pt x="2758" y="100"/>
                  </a:lnTo>
                  <a:lnTo>
                    <a:pt x="2638" y="104"/>
                  </a:lnTo>
                  <a:cubicBezTo>
                    <a:pt x="2610" y="105"/>
                    <a:pt x="2587" y="83"/>
                    <a:pt x="2587" y="55"/>
                  </a:cubicBezTo>
                  <a:cubicBezTo>
                    <a:pt x="2586" y="28"/>
                    <a:pt x="2608" y="5"/>
                    <a:pt x="2635" y="4"/>
                  </a:cubicBezTo>
                  <a:lnTo>
                    <a:pt x="2761" y="0"/>
                  </a:lnTo>
                  <a:lnTo>
                    <a:pt x="2938" y="6"/>
                  </a:lnTo>
                  <a:cubicBezTo>
                    <a:pt x="2966" y="6"/>
                    <a:pt x="2987" y="29"/>
                    <a:pt x="2986" y="57"/>
                  </a:cubicBezTo>
                  <a:cubicBezTo>
                    <a:pt x="2986" y="85"/>
                    <a:pt x="2963" y="106"/>
                    <a:pt x="2935" y="106"/>
                  </a:cubicBezTo>
                  <a:close/>
                  <a:moveTo>
                    <a:pt x="2242" y="129"/>
                  </a:moveTo>
                  <a:lnTo>
                    <a:pt x="2218" y="131"/>
                  </a:lnTo>
                  <a:lnTo>
                    <a:pt x="1961" y="169"/>
                  </a:lnTo>
                  <a:lnTo>
                    <a:pt x="1951" y="171"/>
                  </a:lnTo>
                  <a:cubicBezTo>
                    <a:pt x="1924" y="177"/>
                    <a:pt x="1897" y="159"/>
                    <a:pt x="1892" y="132"/>
                  </a:cubicBezTo>
                  <a:cubicBezTo>
                    <a:pt x="1886" y="105"/>
                    <a:pt x="1903" y="79"/>
                    <a:pt x="1930" y="73"/>
                  </a:cubicBezTo>
                  <a:lnTo>
                    <a:pt x="1946" y="70"/>
                  </a:lnTo>
                  <a:lnTo>
                    <a:pt x="2209" y="32"/>
                  </a:lnTo>
                  <a:lnTo>
                    <a:pt x="2233" y="30"/>
                  </a:lnTo>
                  <a:cubicBezTo>
                    <a:pt x="2261" y="27"/>
                    <a:pt x="2285" y="48"/>
                    <a:pt x="2287" y="75"/>
                  </a:cubicBezTo>
                  <a:cubicBezTo>
                    <a:pt x="2290" y="103"/>
                    <a:pt x="2269" y="127"/>
                    <a:pt x="2242" y="129"/>
                  </a:cubicBezTo>
                  <a:close/>
                  <a:moveTo>
                    <a:pt x="1564" y="261"/>
                  </a:moveTo>
                  <a:lnTo>
                    <a:pt x="1481" y="284"/>
                  </a:lnTo>
                  <a:lnTo>
                    <a:pt x="1282" y="352"/>
                  </a:lnTo>
                  <a:cubicBezTo>
                    <a:pt x="1256" y="361"/>
                    <a:pt x="1228" y="347"/>
                    <a:pt x="1219" y="321"/>
                  </a:cubicBezTo>
                  <a:cubicBezTo>
                    <a:pt x="1210" y="295"/>
                    <a:pt x="1224" y="267"/>
                    <a:pt x="1250" y="258"/>
                  </a:cubicBezTo>
                  <a:lnTo>
                    <a:pt x="1454" y="187"/>
                  </a:lnTo>
                  <a:lnTo>
                    <a:pt x="1538" y="165"/>
                  </a:lnTo>
                  <a:cubicBezTo>
                    <a:pt x="1565" y="157"/>
                    <a:pt x="1592" y="173"/>
                    <a:pt x="1600" y="200"/>
                  </a:cubicBezTo>
                  <a:cubicBezTo>
                    <a:pt x="1607" y="226"/>
                    <a:pt x="1591" y="254"/>
                    <a:pt x="1564" y="261"/>
                  </a:cubicBezTo>
                  <a:close/>
                  <a:moveTo>
                    <a:pt x="925" y="514"/>
                  </a:moveTo>
                  <a:lnTo>
                    <a:pt x="866" y="544"/>
                  </a:lnTo>
                  <a:lnTo>
                    <a:pt x="695" y="651"/>
                  </a:lnTo>
                  <a:lnTo>
                    <a:pt x="676" y="665"/>
                  </a:lnTo>
                  <a:cubicBezTo>
                    <a:pt x="654" y="682"/>
                    <a:pt x="623" y="678"/>
                    <a:pt x="606" y="656"/>
                  </a:cubicBezTo>
                  <a:cubicBezTo>
                    <a:pt x="589" y="634"/>
                    <a:pt x="594" y="602"/>
                    <a:pt x="616" y="586"/>
                  </a:cubicBezTo>
                  <a:lnTo>
                    <a:pt x="642" y="566"/>
                  </a:lnTo>
                  <a:lnTo>
                    <a:pt x="821" y="455"/>
                  </a:lnTo>
                  <a:lnTo>
                    <a:pt x="879" y="425"/>
                  </a:lnTo>
                  <a:cubicBezTo>
                    <a:pt x="903" y="412"/>
                    <a:pt x="934" y="422"/>
                    <a:pt x="946" y="447"/>
                  </a:cubicBezTo>
                  <a:cubicBezTo>
                    <a:pt x="959" y="471"/>
                    <a:pt x="949" y="501"/>
                    <a:pt x="925" y="514"/>
                  </a:cubicBezTo>
                  <a:close/>
                  <a:moveTo>
                    <a:pt x="384" y="921"/>
                  </a:moveTo>
                  <a:lnTo>
                    <a:pt x="301" y="1020"/>
                  </a:lnTo>
                  <a:lnTo>
                    <a:pt x="254" y="1085"/>
                  </a:lnTo>
                  <a:lnTo>
                    <a:pt x="215" y="1153"/>
                  </a:lnTo>
                  <a:lnTo>
                    <a:pt x="214" y="1153"/>
                  </a:lnTo>
                  <a:cubicBezTo>
                    <a:pt x="202" y="1178"/>
                    <a:pt x="172" y="1188"/>
                    <a:pt x="147" y="1175"/>
                  </a:cubicBezTo>
                  <a:cubicBezTo>
                    <a:pt x="123" y="1163"/>
                    <a:pt x="113" y="1133"/>
                    <a:pt x="125" y="1108"/>
                  </a:cubicBezTo>
                  <a:lnTo>
                    <a:pt x="128" y="1102"/>
                  </a:lnTo>
                  <a:lnTo>
                    <a:pt x="173" y="1028"/>
                  </a:lnTo>
                  <a:lnTo>
                    <a:pt x="224" y="955"/>
                  </a:lnTo>
                  <a:lnTo>
                    <a:pt x="308" y="857"/>
                  </a:lnTo>
                  <a:cubicBezTo>
                    <a:pt x="326" y="836"/>
                    <a:pt x="358" y="833"/>
                    <a:pt x="379" y="851"/>
                  </a:cubicBezTo>
                  <a:cubicBezTo>
                    <a:pt x="400" y="869"/>
                    <a:pt x="402" y="900"/>
                    <a:pt x="384" y="921"/>
                  </a:cubicBezTo>
                  <a:close/>
                  <a:moveTo>
                    <a:pt x="103" y="1513"/>
                  </a:moveTo>
                  <a:lnTo>
                    <a:pt x="99" y="1586"/>
                  </a:lnTo>
                  <a:lnTo>
                    <a:pt x="103" y="1660"/>
                  </a:lnTo>
                  <a:lnTo>
                    <a:pt x="113" y="1734"/>
                  </a:lnTo>
                  <a:lnTo>
                    <a:pt x="127" y="1797"/>
                  </a:lnTo>
                  <a:cubicBezTo>
                    <a:pt x="133" y="1824"/>
                    <a:pt x="116" y="1851"/>
                    <a:pt x="89" y="1856"/>
                  </a:cubicBezTo>
                  <a:cubicBezTo>
                    <a:pt x="62" y="1862"/>
                    <a:pt x="35" y="1845"/>
                    <a:pt x="29" y="1818"/>
                  </a:cubicBezTo>
                  <a:lnTo>
                    <a:pt x="14" y="1747"/>
                  </a:lnTo>
                  <a:lnTo>
                    <a:pt x="4" y="1665"/>
                  </a:lnTo>
                  <a:lnTo>
                    <a:pt x="0" y="1581"/>
                  </a:lnTo>
                  <a:lnTo>
                    <a:pt x="3" y="1508"/>
                  </a:lnTo>
                  <a:cubicBezTo>
                    <a:pt x="5" y="1480"/>
                    <a:pt x="28" y="1459"/>
                    <a:pt x="56" y="1460"/>
                  </a:cubicBezTo>
                  <a:cubicBezTo>
                    <a:pt x="83" y="1462"/>
                    <a:pt x="105" y="1485"/>
                    <a:pt x="103" y="1513"/>
                  </a:cubicBezTo>
                  <a:close/>
                  <a:moveTo>
                    <a:pt x="293" y="2137"/>
                  </a:moveTo>
                  <a:lnTo>
                    <a:pt x="303" y="2152"/>
                  </a:lnTo>
                  <a:lnTo>
                    <a:pt x="415" y="2282"/>
                  </a:lnTo>
                  <a:lnTo>
                    <a:pt x="488" y="2350"/>
                  </a:lnTo>
                  <a:cubicBezTo>
                    <a:pt x="508" y="2369"/>
                    <a:pt x="509" y="2401"/>
                    <a:pt x="490" y="2421"/>
                  </a:cubicBezTo>
                  <a:cubicBezTo>
                    <a:pt x="471" y="2441"/>
                    <a:pt x="440" y="2442"/>
                    <a:pt x="420" y="2423"/>
                  </a:cubicBezTo>
                  <a:lnTo>
                    <a:pt x="338" y="2347"/>
                  </a:lnTo>
                  <a:lnTo>
                    <a:pt x="222" y="2209"/>
                  </a:lnTo>
                  <a:lnTo>
                    <a:pt x="211" y="2194"/>
                  </a:lnTo>
                  <a:cubicBezTo>
                    <a:pt x="195" y="2171"/>
                    <a:pt x="201" y="2140"/>
                    <a:pt x="223" y="2124"/>
                  </a:cubicBezTo>
                  <a:cubicBezTo>
                    <a:pt x="246" y="2109"/>
                    <a:pt x="277" y="2114"/>
                    <a:pt x="293" y="2137"/>
                  </a:cubicBezTo>
                  <a:close/>
                  <a:moveTo>
                    <a:pt x="800" y="2583"/>
                  </a:moveTo>
                  <a:lnTo>
                    <a:pt x="870" y="2626"/>
                  </a:lnTo>
                  <a:lnTo>
                    <a:pt x="1058" y="2723"/>
                  </a:lnTo>
                  <a:lnTo>
                    <a:pt x="1058" y="2723"/>
                  </a:lnTo>
                  <a:lnTo>
                    <a:pt x="1057" y="2722"/>
                  </a:lnTo>
                  <a:cubicBezTo>
                    <a:pt x="1082" y="2733"/>
                    <a:pt x="1094" y="2762"/>
                    <a:pt x="1083" y="2788"/>
                  </a:cubicBezTo>
                  <a:cubicBezTo>
                    <a:pt x="1072" y="2813"/>
                    <a:pt x="1043" y="2825"/>
                    <a:pt x="1018" y="2814"/>
                  </a:cubicBezTo>
                  <a:lnTo>
                    <a:pt x="1013" y="2812"/>
                  </a:lnTo>
                  <a:lnTo>
                    <a:pt x="817" y="2711"/>
                  </a:lnTo>
                  <a:lnTo>
                    <a:pt x="747" y="2667"/>
                  </a:lnTo>
                  <a:cubicBezTo>
                    <a:pt x="724" y="2653"/>
                    <a:pt x="717" y="2622"/>
                    <a:pt x="731" y="2599"/>
                  </a:cubicBezTo>
                  <a:cubicBezTo>
                    <a:pt x="746" y="2575"/>
                    <a:pt x="777" y="2568"/>
                    <a:pt x="800" y="2583"/>
                  </a:cubicBezTo>
                  <a:close/>
                  <a:moveTo>
                    <a:pt x="1426" y="2865"/>
                  </a:moveTo>
                  <a:lnTo>
                    <a:pt x="1484" y="2885"/>
                  </a:lnTo>
                  <a:lnTo>
                    <a:pt x="1711" y="2947"/>
                  </a:lnTo>
                  <a:cubicBezTo>
                    <a:pt x="1738" y="2954"/>
                    <a:pt x="1754" y="2981"/>
                    <a:pt x="1747" y="3008"/>
                  </a:cubicBezTo>
                  <a:cubicBezTo>
                    <a:pt x="1739" y="3034"/>
                    <a:pt x="1712" y="3050"/>
                    <a:pt x="1685" y="3043"/>
                  </a:cubicBezTo>
                  <a:lnTo>
                    <a:pt x="1451" y="2980"/>
                  </a:lnTo>
                  <a:lnTo>
                    <a:pt x="1394" y="2960"/>
                  </a:lnTo>
                  <a:cubicBezTo>
                    <a:pt x="1367" y="2951"/>
                    <a:pt x="1354" y="2922"/>
                    <a:pt x="1363" y="2896"/>
                  </a:cubicBezTo>
                  <a:cubicBezTo>
                    <a:pt x="1372" y="2870"/>
                    <a:pt x="1400" y="2856"/>
                    <a:pt x="1426" y="2865"/>
                  </a:cubicBezTo>
                  <a:close/>
                  <a:moveTo>
                    <a:pt x="2098" y="3019"/>
                  </a:moveTo>
                  <a:lnTo>
                    <a:pt x="2221" y="3037"/>
                  </a:lnTo>
                  <a:lnTo>
                    <a:pt x="2394" y="3052"/>
                  </a:lnTo>
                  <a:cubicBezTo>
                    <a:pt x="2421" y="3054"/>
                    <a:pt x="2441" y="3078"/>
                    <a:pt x="2439" y="3106"/>
                  </a:cubicBezTo>
                  <a:cubicBezTo>
                    <a:pt x="2437" y="3133"/>
                    <a:pt x="2413" y="3154"/>
                    <a:pt x="2385" y="3151"/>
                  </a:cubicBezTo>
                  <a:lnTo>
                    <a:pt x="2206" y="3136"/>
                  </a:lnTo>
                  <a:lnTo>
                    <a:pt x="2084" y="3118"/>
                  </a:lnTo>
                  <a:cubicBezTo>
                    <a:pt x="2057" y="3114"/>
                    <a:pt x="2038" y="3089"/>
                    <a:pt x="2042" y="3061"/>
                  </a:cubicBezTo>
                  <a:cubicBezTo>
                    <a:pt x="2046" y="3034"/>
                    <a:pt x="2071" y="3015"/>
                    <a:pt x="2098" y="3019"/>
                  </a:cubicBezTo>
                  <a:close/>
                  <a:moveTo>
                    <a:pt x="2787" y="3067"/>
                  </a:moveTo>
                  <a:lnTo>
                    <a:pt x="3035" y="3059"/>
                  </a:lnTo>
                  <a:lnTo>
                    <a:pt x="3084" y="3055"/>
                  </a:lnTo>
                  <a:cubicBezTo>
                    <a:pt x="3112" y="3053"/>
                    <a:pt x="3136" y="3073"/>
                    <a:pt x="3138" y="3101"/>
                  </a:cubicBezTo>
                  <a:cubicBezTo>
                    <a:pt x="3141" y="3128"/>
                    <a:pt x="3120" y="3152"/>
                    <a:pt x="3093" y="3155"/>
                  </a:cubicBezTo>
                  <a:lnTo>
                    <a:pt x="3038" y="3159"/>
                  </a:lnTo>
                  <a:lnTo>
                    <a:pt x="2790" y="3167"/>
                  </a:lnTo>
                  <a:cubicBezTo>
                    <a:pt x="2763" y="3167"/>
                    <a:pt x="2740" y="3146"/>
                    <a:pt x="2739" y="3118"/>
                  </a:cubicBezTo>
                  <a:cubicBezTo>
                    <a:pt x="2738" y="3090"/>
                    <a:pt x="2760" y="3067"/>
                    <a:pt x="2787" y="3067"/>
                  </a:cubicBezTo>
                  <a:close/>
                  <a:moveTo>
                    <a:pt x="3479" y="3011"/>
                  </a:moveTo>
                  <a:lnTo>
                    <a:pt x="3558" y="2999"/>
                  </a:lnTo>
                  <a:lnTo>
                    <a:pt x="3770" y="2955"/>
                  </a:lnTo>
                  <a:cubicBezTo>
                    <a:pt x="3797" y="2949"/>
                    <a:pt x="3824" y="2966"/>
                    <a:pt x="3829" y="2993"/>
                  </a:cubicBezTo>
                  <a:cubicBezTo>
                    <a:pt x="3835" y="3020"/>
                    <a:pt x="3818" y="3047"/>
                    <a:pt x="3791" y="3053"/>
                  </a:cubicBezTo>
                  <a:lnTo>
                    <a:pt x="3573" y="3098"/>
                  </a:lnTo>
                  <a:lnTo>
                    <a:pt x="3493" y="3110"/>
                  </a:lnTo>
                  <a:cubicBezTo>
                    <a:pt x="3466" y="3114"/>
                    <a:pt x="3440" y="3095"/>
                    <a:pt x="3436" y="3067"/>
                  </a:cubicBezTo>
                  <a:cubicBezTo>
                    <a:pt x="3432" y="3040"/>
                    <a:pt x="3451" y="3015"/>
                    <a:pt x="3479" y="3011"/>
                  </a:cubicBezTo>
                  <a:close/>
                  <a:moveTo>
                    <a:pt x="4148" y="2846"/>
                  </a:moveTo>
                  <a:lnTo>
                    <a:pt x="4258" y="2808"/>
                  </a:lnTo>
                  <a:lnTo>
                    <a:pt x="4424" y="2738"/>
                  </a:lnTo>
                  <a:cubicBezTo>
                    <a:pt x="4450" y="2727"/>
                    <a:pt x="4479" y="2739"/>
                    <a:pt x="4490" y="2765"/>
                  </a:cubicBezTo>
                  <a:cubicBezTo>
                    <a:pt x="4501" y="2790"/>
                    <a:pt x="4489" y="2820"/>
                    <a:pt x="4463" y="2830"/>
                  </a:cubicBezTo>
                  <a:lnTo>
                    <a:pt x="4291" y="2903"/>
                  </a:lnTo>
                  <a:lnTo>
                    <a:pt x="4181" y="2941"/>
                  </a:lnTo>
                  <a:cubicBezTo>
                    <a:pt x="4155" y="2950"/>
                    <a:pt x="4126" y="2936"/>
                    <a:pt x="4117" y="2910"/>
                  </a:cubicBezTo>
                  <a:cubicBezTo>
                    <a:pt x="4108" y="2884"/>
                    <a:pt x="4122" y="2855"/>
                    <a:pt x="4148" y="2846"/>
                  </a:cubicBezTo>
                  <a:close/>
                  <a:moveTo>
                    <a:pt x="4769" y="2552"/>
                  </a:moveTo>
                  <a:lnTo>
                    <a:pt x="4824" y="2517"/>
                  </a:lnTo>
                  <a:lnTo>
                    <a:pt x="4976" y="2402"/>
                  </a:lnTo>
                  <a:lnTo>
                    <a:pt x="5001" y="2378"/>
                  </a:lnTo>
                  <a:cubicBezTo>
                    <a:pt x="5021" y="2359"/>
                    <a:pt x="5053" y="2360"/>
                    <a:pt x="5072" y="2381"/>
                  </a:cubicBezTo>
                  <a:cubicBezTo>
                    <a:pt x="5090" y="2401"/>
                    <a:pt x="5089" y="2432"/>
                    <a:pt x="5069" y="2451"/>
                  </a:cubicBezTo>
                  <a:lnTo>
                    <a:pt x="5037" y="2481"/>
                  </a:lnTo>
                  <a:lnTo>
                    <a:pt x="4877" y="2602"/>
                  </a:lnTo>
                  <a:lnTo>
                    <a:pt x="4822" y="2636"/>
                  </a:lnTo>
                  <a:cubicBezTo>
                    <a:pt x="4798" y="2651"/>
                    <a:pt x="4767" y="2644"/>
                    <a:pt x="4753" y="2620"/>
                  </a:cubicBezTo>
                  <a:cubicBezTo>
                    <a:pt x="4738" y="2597"/>
                    <a:pt x="4745" y="2566"/>
                    <a:pt x="4769" y="2552"/>
                  </a:cubicBezTo>
                  <a:close/>
                  <a:moveTo>
                    <a:pt x="5260" y="2089"/>
                  </a:moveTo>
                  <a:lnTo>
                    <a:pt x="5265" y="2082"/>
                  </a:lnTo>
                  <a:lnTo>
                    <a:pt x="5304" y="2014"/>
                  </a:lnTo>
                  <a:lnTo>
                    <a:pt x="5340" y="1944"/>
                  </a:lnTo>
                  <a:lnTo>
                    <a:pt x="5368" y="1874"/>
                  </a:lnTo>
                  <a:lnTo>
                    <a:pt x="5381" y="1832"/>
                  </a:lnTo>
                  <a:cubicBezTo>
                    <a:pt x="5390" y="1806"/>
                    <a:pt x="5418" y="1791"/>
                    <a:pt x="5444" y="1800"/>
                  </a:cubicBezTo>
                  <a:cubicBezTo>
                    <a:pt x="5470" y="1808"/>
                    <a:pt x="5485" y="1836"/>
                    <a:pt x="5477" y="1862"/>
                  </a:cubicBezTo>
                  <a:lnTo>
                    <a:pt x="5461" y="1911"/>
                  </a:lnTo>
                  <a:lnTo>
                    <a:pt x="5429" y="1989"/>
                  </a:lnTo>
                  <a:lnTo>
                    <a:pt x="5391" y="2065"/>
                  </a:lnTo>
                  <a:lnTo>
                    <a:pt x="5346" y="2139"/>
                  </a:lnTo>
                  <a:lnTo>
                    <a:pt x="5342" y="2146"/>
                  </a:lnTo>
                  <a:cubicBezTo>
                    <a:pt x="5326" y="2169"/>
                    <a:pt x="5295" y="2174"/>
                    <a:pt x="5272" y="2158"/>
                  </a:cubicBezTo>
                  <a:cubicBezTo>
                    <a:pt x="5249" y="2142"/>
                    <a:pt x="5244" y="2111"/>
                    <a:pt x="5260" y="2089"/>
                  </a:cubicBezTo>
                  <a:close/>
                  <a:moveTo>
                    <a:pt x="5409" y="1458"/>
                  </a:moveTo>
                  <a:lnTo>
                    <a:pt x="5406" y="1433"/>
                  </a:lnTo>
                  <a:lnTo>
                    <a:pt x="5390" y="1361"/>
                  </a:lnTo>
                  <a:lnTo>
                    <a:pt x="5367" y="1290"/>
                  </a:lnTo>
                  <a:lnTo>
                    <a:pt x="5338" y="1219"/>
                  </a:lnTo>
                  <a:lnTo>
                    <a:pt x="5323" y="1190"/>
                  </a:lnTo>
                  <a:cubicBezTo>
                    <a:pt x="5311" y="1165"/>
                    <a:pt x="5321" y="1135"/>
                    <a:pt x="5345" y="1123"/>
                  </a:cubicBezTo>
                  <a:cubicBezTo>
                    <a:pt x="5370" y="1110"/>
                    <a:pt x="5400" y="1120"/>
                    <a:pt x="5412" y="1145"/>
                  </a:cubicBezTo>
                  <a:lnTo>
                    <a:pt x="5431" y="1182"/>
                  </a:lnTo>
                  <a:lnTo>
                    <a:pt x="5462" y="1259"/>
                  </a:lnTo>
                  <a:lnTo>
                    <a:pt x="5487" y="1340"/>
                  </a:lnTo>
                  <a:lnTo>
                    <a:pt x="5505" y="1420"/>
                  </a:lnTo>
                  <a:lnTo>
                    <a:pt x="5508" y="1445"/>
                  </a:lnTo>
                  <a:cubicBezTo>
                    <a:pt x="5512" y="1473"/>
                    <a:pt x="5492" y="1498"/>
                    <a:pt x="5465" y="1501"/>
                  </a:cubicBezTo>
                  <a:cubicBezTo>
                    <a:pt x="5438" y="1505"/>
                    <a:pt x="5413" y="1486"/>
                    <a:pt x="5409" y="1458"/>
                  </a:cubicBezTo>
                  <a:close/>
                  <a:moveTo>
                    <a:pt x="5099" y="882"/>
                  </a:moveTo>
                  <a:lnTo>
                    <a:pt x="4972" y="763"/>
                  </a:lnTo>
                  <a:lnTo>
                    <a:pt x="4876" y="690"/>
                  </a:lnTo>
                  <a:cubicBezTo>
                    <a:pt x="4854" y="674"/>
                    <a:pt x="4849" y="642"/>
                    <a:pt x="4866" y="620"/>
                  </a:cubicBezTo>
                  <a:cubicBezTo>
                    <a:pt x="4883" y="598"/>
                    <a:pt x="4914" y="594"/>
                    <a:pt x="4936" y="611"/>
                  </a:cubicBezTo>
                  <a:lnTo>
                    <a:pt x="5041" y="690"/>
                  </a:lnTo>
                  <a:lnTo>
                    <a:pt x="5168" y="809"/>
                  </a:lnTo>
                  <a:cubicBezTo>
                    <a:pt x="5188" y="828"/>
                    <a:pt x="5189" y="859"/>
                    <a:pt x="5170" y="879"/>
                  </a:cubicBezTo>
                  <a:cubicBezTo>
                    <a:pt x="5151" y="900"/>
                    <a:pt x="5120" y="901"/>
                    <a:pt x="5099" y="882"/>
                  </a:cubicBezTo>
                  <a:close/>
                  <a:moveTo>
                    <a:pt x="4542" y="487"/>
                  </a:moveTo>
                  <a:lnTo>
                    <a:pt x="4461" y="445"/>
                  </a:lnTo>
                  <a:lnTo>
                    <a:pt x="4272" y="366"/>
                  </a:lnTo>
                  <a:cubicBezTo>
                    <a:pt x="4247" y="355"/>
                    <a:pt x="4235" y="326"/>
                    <a:pt x="4245" y="300"/>
                  </a:cubicBezTo>
                  <a:cubicBezTo>
                    <a:pt x="4256" y="275"/>
                    <a:pt x="4285" y="263"/>
                    <a:pt x="4311" y="274"/>
                  </a:cubicBezTo>
                  <a:lnTo>
                    <a:pt x="4506" y="356"/>
                  </a:lnTo>
                  <a:lnTo>
                    <a:pt x="4588" y="398"/>
                  </a:lnTo>
                  <a:cubicBezTo>
                    <a:pt x="4612" y="411"/>
                    <a:pt x="4622" y="441"/>
                    <a:pt x="4609" y="465"/>
                  </a:cubicBezTo>
                  <a:cubicBezTo>
                    <a:pt x="4597" y="490"/>
                    <a:pt x="4567" y="500"/>
                    <a:pt x="4542" y="487"/>
                  </a:cubicBezTo>
                  <a:close/>
                  <a:moveTo>
                    <a:pt x="3898" y="246"/>
                  </a:moveTo>
                  <a:lnTo>
                    <a:pt x="3801" y="220"/>
                  </a:lnTo>
                  <a:lnTo>
                    <a:pt x="3608" y="180"/>
                  </a:lnTo>
                  <a:cubicBezTo>
                    <a:pt x="3581" y="174"/>
                    <a:pt x="3564" y="147"/>
                    <a:pt x="3570" y="120"/>
                  </a:cubicBezTo>
                  <a:cubicBezTo>
                    <a:pt x="3575" y="93"/>
                    <a:pt x="3602" y="76"/>
                    <a:pt x="3629" y="82"/>
                  </a:cubicBezTo>
                  <a:lnTo>
                    <a:pt x="3828" y="123"/>
                  </a:lnTo>
                  <a:lnTo>
                    <a:pt x="3924" y="149"/>
                  </a:lnTo>
                  <a:cubicBezTo>
                    <a:pt x="3951" y="156"/>
                    <a:pt x="3966" y="184"/>
                    <a:pt x="3959" y="211"/>
                  </a:cubicBezTo>
                  <a:cubicBezTo>
                    <a:pt x="3952" y="237"/>
                    <a:pt x="3925" y="253"/>
                    <a:pt x="3898" y="246"/>
                  </a:cubicBezTo>
                  <a:close/>
                  <a:moveTo>
                    <a:pt x="3219" y="124"/>
                  </a:moveTo>
                  <a:lnTo>
                    <a:pt x="3032" y="108"/>
                  </a:lnTo>
                  <a:cubicBezTo>
                    <a:pt x="3005" y="106"/>
                    <a:pt x="2984" y="82"/>
                    <a:pt x="2987" y="54"/>
                  </a:cubicBezTo>
                  <a:cubicBezTo>
                    <a:pt x="2989" y="27"/>
                    <a:pt x="3013" y="6"/>
                    <a:pt x="3041" y="9"/>
                  </a:cubicBezTo>
                  <a:lnTo>
                    <a:pt x="3227" y="25"/>
                  </a:lnTo>
                  <a:cubicBezTo>
                    <a:pt x="3255" y="27"/>
                    <a:pt x="3275" y="51"/>
                    <a:pt x="3273" y="79"/>
                  </a:cubicBezTo>
                  <a:cubicBezTo>
                    <a:pt x="3270" y="106"/>
                    <a:pt x="3246" y="127"/>
                    <a:pt x="3219" y="124"/>
                  </a:cubicBez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159" name="Freeform 161"/>
            <p:cNvSpPr>
              <a:spLocks noEditPoints="1"/>
            </p:cNvSpPr>
            <p:nvPr/>
          </p:nvSpPr>
          <p:spPr bwMode="auto">
            <a:xfrm>
              <a:off x="1087" y="3043"/>
              <a:ext cx="554" cy="319"/>
            </a:xfrm>
            <a:custGeom>
              <a:avLst/>
              <a:gdLst>
                <a:gd name="T0" fmla="*/ 2587 w 5512"/>
                <a:gd name="T1" fmla="*/ 55 h 3166"/>
                <a:gd name="T2" fmla="*/ 2986 w 5512"/>
                <a:gd name="T3" fmla="*/ 57 h 3166"/>
                <a:gd name="T4" fmla="*/ 1961 w 5512"/>
                <a:gd name="T5" fmla="*/ 169 h 3166"/>
                <a:gd name="T6" fmla="*/ 1946 w 5512"/>
                <a:gd name="T7" fmla="*/ 70 h 3166"/>
                <a:gd name="T8" fmla="*/ 2242 w 5512"/>
                <a:gd name="T9" fmla="*/ 129 h 3166"/>
                <a:gd name="T10" fmla="*/ 1219 w 5512"/>
                <a:gd name="T11" fmla="*/ 321 h 3166"/>
                <a:gd name="T12" fmla="*/ 1599 w 5512"/>
                <a:gd name="T13" fmla="*/ 199 h 3166"/>
                <a:gd name="T14" fmla="*/ 695 w 5512"/>
                <a:gd name="T15" fmla="*/ 651 h 3166"/>
                <a:gd name="T16" fmla="*/ 642 w 5512"/>
                <a:gd name="T17" fmla="*/ 566 h 3166"/>
                <a:gd name="T18" fmla="*/ 925 w 5512"/>
                <a:gd name="T19" fmla="*/ 514 h 3166"/>
                <a:gd name="T20" fmla="*/ 215 w 5512"/>
                <a:gd name="T21" fmla="*/ 1153 h 3166"/>
                <a:gd name="T22" fmla="*/ 128 w 5512"/>
                <a:gd name="T23" fmla="*/ 1102 h 3166"/>
                <a:gd name="T24" fmla="*/ 378 w 5512"/>
                <a:gd name="T25" fmla="*/ 850 h 3166"/>
                <a:gd name="T26" fmla="*/ 103 w 5512"/>
                <a:gd name="T27" fmla="*/ 1660 h 3166"/>
                <a:gd name="T28" fmla="*/ 29 w 5512"/>
                <a:gd name="T29" fmla="*/ 1818 h 3166"/>
                <a:gd name="T30" fmla="*/ 3 w 5512"/>
                <a:gd name="T31" fmla="*/ 1507 h 3166"/>
                <a:gd name="T32" fmla="*/ 303 w 5512"/>
                <a:gd name="T33" fmla="*/ 2152 h 3166"/>
                <a:gd name="T34" fmla="*/ 420 w 5512"/>
                <a:gd name="T35" fmla="*/ 2423 h 3166"/>
                <a:gd name="T36" fmla="*/ 223 w 5512"/>
                <a:gd name="T37" fmla="*/ 2124 h 3166"/>
                <a:gd name="T38" fmla="*/ 1058 w 5512"/>
                <a:gd name="T39" fmla="*/ 2722 h 3166"/>
                <a:gd name="T40" fmla="*/ 1018 w 5512"/>
                <a:gd name="T41" fmla="*/ 2813 h 3166"/>
                <a:gd name="T42" fmla="*/ 732 w 5512"/>
                <a:gd name="T43" fmla="*/ 2598 h 3166"/>
                <a:gd name="T44" fmla="*/ 1712 w 5512"/>
                <a:gd name="T45" fmla="*/ 2946 h 3166"/>
                <a:gd name="T46" fmla="*/ 1394 w 5512"/>
                <a:gd name="T47" fmla="*/ 2959 h 3166"/>
                <a:gd name="T48" fmla="*/ 2221 w 5512"/>
                <a:gd name="T49" fmla="*/ 3036 h 3166"/>
                <a:gd name="T50" fmla="*/ 2206 w 5512"/>
                <a:gd name="T51" fmla="*/ 3135 h 3166"/>
                <a:gd name="T52" fmla="*/ 2788 w 5512"/>
                <a:gd name="T53" fmla="*/ 3066 h 3166"/>
                <a:gd name="T54" fmla="*/ 3093 w 5512"/>
                <a:gd name="T55" fmla="*/ 3154 h 3166"/>
                <a:gd name="T56" fmla="*/ 2788 w 5512"/>
                <a:gd name="T57" fmla="*/ 3066 h 3166"/>
                <a:gd name="T58" fmla="*/ 3830 w 5512"/>
                <a:gd name="T59" fmla="*/ 2993 h 3166"/>
                <a:gd name="T60" fmla="*/ 3437 w 5512"/>
                <a:gd name="T61" fmla="*/ 3066 h 3166"/>
                <a:gd name="T62" fmla="*/ 4425 w 5512"/>
                <a:gd name="T63" fmla="*/ 2737 h 3166"/>
                <a:gd name="T64" fmla="*/ 4181 w 5512"/>
                <a:gd name="T65" fmla="*/ 2940 h 3166"/>
                <a:gd name="T66" fmla="*/ 4824 w 5512"/>
                <a:gd name="T67" fmla="*/ 2516 h 3166"/>
                <a:gd name="T68" fmla="*/ 5069 w 5512"/>
                <a:gd name="T69" fmla="*/ 2450 h 3166"/>
                <a:gd name="T70" fmla="*/ 4753 w 5512"/>
                <a:gd name="T71" fmla="*/ 2619 h 3166"/>
                <a:gd name="T72" fmla="*/ 5304 w 5512"/>
                <a:gd name="T73" fmla="*/ 2014 h 3166"/>
                <a:gd name="T74" fmla="*/ 5445 w 5512"/>
                <a:gd name="T75" fmla="*/ 1799 h 3166"/>
                <a:gd name="T76" fmla="*/ 5391 w 5512"/>
                <a:gd name="T77" fmla="*/ 2065 h 3166"/>
                <a:gd name="T78" fmla="*/ 5260 w 5512"/>
                <a:gd name="T79" fmla="*/ 2088 h 3166"/>
                <a:gd name="T80" fmla="*/ 5367 w 5512"/>
                <a:gd name="T81" fmla="*/ 1290 h 3166"/>
                <a:gd name="T82" fmla="*/ 5412 w 5512"/>
                <a:gd name="T83" fmla="*/ 1144 h 3166"/>
                <a:gd name="T84" fmla="*/ 5505 w 5512"/>
                <a:gd name="T85" fmla="*/ 1420 h 3166"/>
                <a:gd name="T86" fmla="*/ 5099 w 5512"/>
                <a:gd name="T87" fmla="*/ 881 h 3166"/>
                <a:gd name="T88" fmla="*/ 4935 w 5512"/>
                <a:gd name="T89" fmla="*/ 610 h 3166"/>
                <a:gd name="T90" fmla="*/ 5099 w 5512"/>
                <a:gd name="T91" fmla="*/ 881 h 3166"/>
                <a:gd name="T92" fmla="*/ 4245 w 5512"/>
                <a:gd name="T93" fmla="*/ 300 h 3166"/>
                <a:gd name="T94" fmla="*/ 4609 w 5512"/>
                <a:gd name="T95" fmla="*/ 465 h 3166"/>
                <a:gd name="T96" fmla="*/ 3608 w 5512"/>
                <a:gd name="T97" fmla="*/ 179 h 3166"/>
                <a:gd name="T98" fmla="*/ 3923 w 5512"/>
                <a:gd name="T99" fmla="*/ 149 h 3166"/>
                <a:gd name="T100" fmla="*/ 3032 w 5512"/>
                <a:gd name="T101" fmla="*/ 108 h 3166"/>
                <a:gd name="T102" fmla="*/ 3272 w 5512"/>
                <a:gd name="T103" fmla="*/ 79 h 3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2" h="3166">
                  <a:moveTo>
                    <a:pt x="2935" y="106"/>
                  </a:moveTo>
                  <a:lnTo>
                    <a:pt x="2758" y="100"/>
                  </a:lnTo>
                  <a:lnTo>
                    <a:pt x="2638" y="104"/>
                  </a:lnTo>
                  <a:cubicBezTo>
                    <a:pt x="2610" y="105"/>
                    <a:pt x="2587" y="83"/>
                    <a:pt x="2587" y="55"/>
                  </a:cubicBezTo>
                  <a:cubicBezTo>
                    <a:pt x="2586" y="28"/>
                    <a:pt x="2608" y="5"/>
                    <a:pt x="2635" y="4"/>
                  </a:cubicBezTo>
                  <a:lnTo>
                    <a:pt x="2761" y="0"/>
                  </a:lnTo>
                  <a:lnTo>
                    <a:pt x="2938" y="6"/>
                  </a:lnTo>
                  <a:cubicBezTo>
                    <a:pt x="2966" y="6"/>
                    <a:pt x="2987" y="29"/>
                    <a:pt x="2986" y="57"/>
                  </a:cubicBezTo>
                  <a:cubicBezTo>
                    <a:pt x="2986" y="85"/>
                    <a:pt x="2963" y="106"/>
                    <a:pt x="2935" y="106"/>
                  </a:cubicBezTo>
                  <a:close/>
                  <a:moveTo>
                    <a:pt x="2242" y="129"/>
                  </a:moveTo>
                  <a:lnTo>
                    <a:pt x="2218" y="131"/>
                  </a:lnTo>
                  <a:lnTo>
                    <a:pt x="1961" y="169"/>
                  </a:lnTo>
                  <a:lnTo>
                    <a:pt x="1951" y="171"/>
                  </a:lnTo>
                  <a:cubicBezTo>
                    <a:pt x="1924" y="177"/>
                    <a:pt x="1897" y="159"/>
                    <a:pt x="1892" y="132"/>
                  </a:cubicBezTo>
                  <a:cubicBezTo>
                    <a:pt x="1886" y="105"/>
                    <a:pt x="1904" y="79"/>
                    <a:pt x="1931" y="73"/>
                  </a:cubicBezTo>
                  <a:lnTo>
                    <a:pt x="1946" y="70"/>
                  </a:lnTo>
                  <a:lnTo>
                    <a:pt x="2209" y="32"/>
                  </a:lnTo>
                  <a:lnTo>
                    <a:pt x="2233" y="30"/>
                  </a:lnTo>
                  <a:cubicBezTo>
                    <a:pt x="2261" y="27"/>
                    <a:pt x="2285" y="48"/>
                    <a:pt x="2287" y="75"/>
                  </a:cubicBezTo>
                  <a:cubicBezTo>
                    <a:pt x="2290" y="103"/>
                    <a:pt x="2269" y="127"/>
                    <a:pt x="2242" y="129"/>
                  </a:cubicBezTo>
                  <a:close/>
                  <a:moveTo>
                    <a:pt x="1564" y="261"/>
                  </a:moveTo>
                  <a:lnTo>
                    <a:pt x="1481" y="284"/>
                  </a:lnTo>
                  <a:lnTo>
                    <a:pt x="1282" y="352"/>
                  </a:lnTo>
                  <a:cubicBezTo>
                    <a:pt x="1256" y="361"/>
                    <a:pt x="1228" y="347"/>
                    <a:pt x="1219" y="321"/>
                  </a:cubicBezTo>
                  <a:cubicBezTo>
                    <a:pt x="1210" y="295"/>
                    <a:pt x="1224" y="267"/>
                    <a:pt x="1250" y="258"/>
                  </a:cubicBezTo>
                  <a:lnTo>
                    <a:pt x="1454" y="187"/>
                  </a:lnTo>
                  <a:lnTo>
                    <a:pt x="1538" y="164"/>
                  </a:lnTo>
                  <a:cubicBezTo>
                    <a:pt x="1565" y="157"/>
                    <a:pt x="1592" y="173"/>
                    <a:pt x="1599" y="199"/>
                  </a:cubicBezTo>
                  <a:cubicBezTo>
                    <a:pt x="1607" y="226"/>
                    <a:pt x="1591" y="253"/>
                    <a:pt x="1564" y="261"/>
                  </a:cubicBezTo>
                  <a:close/>
                  <a:moveTo>
                    <a:pt x="925" y="514"/>
                  </a:moveTo>
                  <a:lnTo>
                    <a:pt x="866" y="544"/>
                  </a:lnTo>
                  <a:lnTo>
                    <a:pt x="695" y="651"/>
                  </a:lnTo>
                  <a:lnTo>
                    <a:pt x="676" y="665"/>
                  </a:lnTo>
                  <a:cubicBezTo>
                    <a:pt x="654" y="682"/>
                    <a:pt x="623" y="678"/>
                    <a:pt x="606" y="656"/>
                  </a:cubicBezTo>
                  <a:cubicBezTo>
                    <a:pt x="589" y="634"/>
                    <a:pt x="594" y="602"/>
                    <a:pt x="616" y="586"/>
                  </a:cubicBezTo>
                  <a:lnTo>
                    <a:pt x="642" y="566"/>
                  </a:lnTo>
                  <a:lnTo>
                    <a:pt x="821" y="455"/>
                  </a:lnTo>
                  <a:lnTo>
                    <a:pt x="879" y="425"/>
                  </a:lnTo>
                  <a:cubicBezTo>
                    <a:pt x="903" y="412"/>
                    <a:pt x="934" y="422"/>
                    <a:pt x="946" y="446"/>
                  </a:cubicBezTo>
                  <a:cubicBezTo>
                    <a:pt x="959" y="471"/>
                    <a:pt x="949" y="501"/>
                    <a:pt x="925" y="514"/>
                  </a:cubicBezTo>
                  <a:close/>
                  <a:moveTo>
                    <a:pt x="384" y="921"/>
                  </a:moveTo>
                  <a:lnTo>
                    <a:pt x="301" y="1019"/>
                  </a:lnTo>
                  <a:lnTo>
                    <a:pt x="254" y="1085"/>
                  </a:lnTo>
                  <a:lnTo>
                    <a:pt x="215" y="1153"/>
                  </a:lnTo>
                  <a:lnTo>
                    <a:pt x="215" y="1153"/>
                  </a:lnTo>
                  <a:cubicBezTo>
                    <a:pt x="202" y="1178"/>
                    <a:pt x="172" y="1188"/>
                    <a:pt x="147" y="1175"/>
                  </a:cubicBezTo>
                  <a:cubicBezTo>
                    <a:pt x="123" y="1163"/>
                    <a:pt x="113" y="1132"/>
                    <a:pt x="125" y="1108"/>
                  </a:cubicBezTo>
                  <a:lnTo>
                    <a:pt x="128" y="1102"/>
                  </a:lnTo>
                  <a:lnTo>
                    <a:pt x="173" y="1028"/>
                  </a:lnTo>
                  <a:lnTo>
                    <a:pt x="224" y="954"/>
                  </a:lnTo>
                  <a:lnTo>
                    <a:pt x="308" y="856"/>
                  </a:lnTo>
                  <a:cubicBezTo>
                    <a:pt x="326" y="835"/>
                    <a:pt x="357" y="832"/>
                    <a:pt x="378" y="850"/>
                  </a:cubicBezTo>
                  <a:cubicBezTo>
                    <a:pt x="399" y="868"/>
                    <a:pt x="402" y="900"/>
                    <a:pt x="384" y="921"/>
                  </a:cubicBezTo>
                  <a:close/>
                  <a:moveTo>
                    <a:pt x="103" y="1512"/>
                  </a:moveTo>
                  <a:lnTo>
                    <a:pt x="99" y="1586"/>
                  </a:lnTo>
                  <a:lnTo>
                    <a:pt x="103" y="1660"/>
                  </a:lnTo>
                  <a:lnTo>
                    <a:pt x="113" y="1734"/>
                  </a:lnTo>
                  <a:lnTo>
                    <a:pt x="127" y="1797"/>
                  </a:lnTo>
                  <a:cubicBezTo>
                    <a:pt x="133" y="1824"/>
                    <a:pt x="116" y="1850"/>
                    <a:pt x="89" y="1856"/>
                  </a:cubicBezTo>
                  <a:cubicBezTo>
                    <a:pt x="62" y="1862"/>
                    <a:pt x="35" y="1845"/>
                    <a:pt x="29" y="1818"/>
                  </a:cubicBezTo>
                  <a:lnTo>
                    <a:pt x="14" y="1747"/>
                  </a:lnTo>
                  <a:lnTo>
                    <a:pt x="4" y="1665"/>
                  </a:lnTo>
                  <a:lnTo>
                    <a:pt x="0" y="1581"/>
                  </a:lnTo>
                  <a:lnTo>
                    <a:pt x="3" y="1507"/>
                  </a:lnTo>
                  <a:cubicBezTo>
                    <a:pt x="5" y="1480"/>
                    <a:pt x="28" y="1459"/>
                    <a:pt x="56" y="1460"/>
                  </a:cubicBezTo>
                  <a:cubicBezTo>
                    <a:pt x="83" y="1461"/>
                    <a:pt x="105" y="1485"/>
                    <a:pt x="103" y="1512"/>
                  </a:cubicBezTo>
                  <a:close/>
                  <a:moveTo>
                    <a:pt x="293" y="2137"/>
                  </a:moveTo>
                  <a:lnTo>
                    <a:pt x="303" y="2152"/>
                  </a:lnTo>
                  <a:lnTo>
                    <a:pt x="415" y="2282"/>
                  </a:lnTo>
                  <a:lnTo>
                    <a:pt x="488" y="2349"/>
                  </a:lnTo>
                  <a:cubicBezTo>
                    <a:pt x="508" y="2368"/>
                    <a:pt x="509" y="2400"/>
                    <a:pt x="490" y="2420"/>
                  </a:cubicBezTo>
                  <a:cubicBezTo>
                    <a:pt x="472" y="2440"/>
                    <a:pt x="440" y="2442"/>
                    <a:pt x="420" y="2423"/>
                  </a:cubicBezTo>
                  <a:lnTo>
                    <a:pt x="338" y="2347"/>
                  </a:lnTo>
                  <a:lnTo>
                    <a:pt x="222" y="2209"/>
                  </a:lnTo>
                  <a:lnTo>
                    <a:pt x="211" y="2194"/>
                  </a:lnTo>
                  <a:cubicBezTo>
                    <a:pt x="195" y="2171"/>
                    <a:pt x="200" y="2140"/>
                    <a:pt x="223" y="2124"/>
                  </a:cubicBezTo>
                  <a:cubicBezTo>
                    <a:pt x="246" y="2108"/>
                    <a:pt x="277" y="2114"/>
                    <a:pt x="293" y="2137"/>
                  </a:cubicBezTo>
                  <a:close/>
                  <a:moveTo>
                    <a:pt x="801" y="2582"/>
                  </a:moveTo>
                  <a:lnTo>
                    <a:pt x="870" y="2625"/>
                  </a:lnTo>
                  <a:lnTo>
                    <a:pt x="1058" y="2722"/>
                  </a:lnTo>
                  <a:lnTo>
                    <a:pt x="1058" y="2722"/>
                  </a:lnTo>
                  <a:lnTo>
                    <a:pt x="1057" y="2721"/>
                  </a:lnTo>
                  <a:cubicBezTo>
                    <a:pt x="1082" y="2732"/>
                    <a:pt x="1094" y="2761"/>
                    <a:pt x="1084" y="2787"/>
                  </a:cubicBezTo>
                  <a:cubicBezTo>
                    <a:pt x="1073" y="2812"/>
                    <a:pt x="1044" y="2824"/>
                    <a:pt x="1018" y="2813"/>
                  </a:cubicBezTo>
                  <a:lnTo>
                    <a:pt x="1013" y="2811"/>
                  </a:lnTo>
                  <a:lnTo>
                    <a:pt x="817" y="2710"/>
                  </a:lnTo>
                  <a:lnTo>
                    <a:pt x="748" y="2667"/>
                  </a:lnTo>
                  <a:cubicBezTo>
                    <a:pt x="724" y="2652"/>
                    <a:pt x="717" y="2621"/>
                    <a:pt x="732" y="2598"/>
                  </a:cubicBezTo>
                  <a:cubicBezTo>
                    <a:pt x="746" y="2574"/>
                    <a:pt x="777" y="2567"/>
                    <a:pt x="801" y="2582"/>
                  </a:cubicBezTo>
                  <a:close/>
                  <a:moveTo>
                    <a:pt x="1427" y="2864"/>
                  </a:moveTo>
                  <a:lnTo>
                    <a:pt x="1484" y="2884"/>
                  </a:lnTo>
                  <a:lnTo>
                    <a:pt x="1712" y="2946"/>
                  </a:lnTo>
                  <a:cubicBezTo>
                    <a:pt x="1738" y="2953"/>
                    <a:pt x="1754" y="2980"/>
                    <a:pt x="1747" y="3007"/>
                  </a:cubicBezTo>
                  <a:cubicBezTo>
                    <a:pt x="1740" y="3034"/>
                    <a:pt x="1712" y="3049"/>
                    <a:pt x="1686" y="3042"/>
                  </a:cubicBezTo>
                  <a:lnTo>
                    <a:pt x="1451" y="2979"/>
                  </a:lnTo>
                  <a:lnTo>
                    <a:pt x="1394" y="2959"/>
                  </a:lnTo>
                  <a:cubicBezTo>
                    <a:pt x="1368" y="2950"/>
                    <a:pt x="1354" y="2922"/>
                    <a:pt x="1363" y="2895"/>
                  </a:cubicBezTo>
                  <a:cubicBezTo>
                    <a:pt x="1372" y="2869"/>
                    <a:pt x="1401" y="2855"/>
                    <a:pt x="1427" y="2864"/>
                  </a:cubicBezTo>
                  <a:close/>
                  <a:moveTo>
                    <a:pt x="2099" y="3018"/>
                  </a:moveTo>
                  <a:lnTo>
                    <a:pt x="2221" y="3036"/>
                  </a:lnTo>
                  <a:lnTo>
                    <a:pt x="2394" y="3051"/>
                  </a:lnTo>
                  <a:cubicBezTo>
                    <a:pt x="2422" y="3053"/>
                    <a:pt x="2442" y="3077"/>
                    <a:pt x="2440" y="3105"/>
                  </a:cubicBezTo>
                  <a:cubicBezTo>
                    <a:pt x="2437" y="3132"/>
                    <a:pt x="2413" y="3153"/>
                    <a:pt x="2385" y="3150"/>
                  </a:cubicBezTo>
                  <a:lnTo>
                    <a:pt x="2206" y="3135"/>
                  </a:lnTo>
                  <a:lnTo>
                    <a:pt x="2084" y="3117"/>
                  </a:lnTo>
                  <a:cubicBezTo>
                    <a:pt x="2057" y="3113"/>
                    <a:pt x="2038" y="3088"/>
                    <a:pt x="2042" y="3060"/>
                  </a:cubicBezTo>
                  <a:cubicBezTo>
                    <a:pt x="2046" y="3033"/>
                    <a:pt x="2072" y="3014"/>
                    <a:pt x="2099" y="3018"/>
                  </a:cubicBezTo>
                  <a:close/>
                  <a:moveTo>
                    <a:pt x="2788" y="3066"/>
                  </a:moveTo>
                  <a:lnTo>
                    <a:pt x="3035" y="3058"/>
                  </a:lnTo>
                  <a:lnTo>
                    <a:pt x="3085" y="3054"/>
                  </a:lnTo>
                  <a:cubicBezTo>
                    <a:pt x="3112" y="3052"/>
                    <a:pt x="3136" y="3072"/>
                    <a:pt x="3139" y="3100"/>
                  </a:cubicBezTo>
                  <a:cubicBezTo>
                    <a:pt x="3141" y="3127"/>
                    <a:pt x="3121" y="3151"/>
                    <a:pt x="3093" y="3154"/>
                  </a:cubicBezTo>
                  <a:lnTo>
                    <a:pt x="3038" y="3158"/>
                  </a:lnTo>
                  <a:lnTo>
                    <a:pt x="2791" y="3166"/>
                  </a:lnTo>
                  <a:cubicBezTo>
                    <a:pt x="2763" y="3166"/>
                    <a:pt x="2740" y="3145"/>
                    <a:pt x="2739" y="3117"/>
                  </a:cubicBezTo>
                  <a:cubicBezTo>
                    <a:pt x="2739" y="3089"/>
                    <a:pt x="2760" y="3066"/>
                    <a:pt x="2788" y="3066"/>
                  </a:cubicBezTo>
                  <a:close/>
                  <a:moveTo>
                    <a:pt x="3479" y="3010"/>
                  </a:moveTo>
                  <a:lnTo>
                    <a:pt x="3558" y="2998"/>
                  </a:lnTo>
                  <a:lnTo>
                    <a:pt x="3771" y="2954"/>
                  </a:lnTo>
                  <a:cubicBezTo>
                    <a:pt x="3798" y="2949"/>
                    <a:pt x="3824" y="2966"/>
                    <a:pt x="3830" y="2993"/>
                  </a:cubicBezTo>
                  <a:cubicBezTo>
                    <a:pt x="3835" y="3020"/>
                    <a:pt x="3818" y="3047"/>
                    <a:pt x="3791" y="3052"/>
                  </a:cubicBezTo>
                  <a:lnTo>
                    <a:pt x="3573" y="3097"/>
                  </a:lnTo>
                  <a:lnTo>
                    <a:pt x="3494" y="3109"/>
                  </a:lnTo>
                  <a:cubicBezTo>
                    <a:pt x="3466" y="3113"/>
                    <a:pt x="3441" y="3094"/>
                    <a:pt x="3437" y="3066"/>
                  </a:cubicBezTo>
                  <a:cubicBezTo>
                    <a:pt x="3433" y="3039"/>
                    <a:pt x="3452" y="3014"/>
                    <a:pt x="3479" y="3010"/>
                  </a:cubicBezTo>
                  <a:close/>
                  <a:moveTo>
                    <a:pt x="4149" y="2845"/>
                  </a:moveTo>
                  <a:lnTo>
                    <a:pt x="4258" y="2807"/>
                  </a:lnTo>
                  <a:lnTo>
                    <a:pt x="4425" y="2737"/>
                  </a:lnTo>
                  <a:cubicBezTo>
                    <a:pt x="4450" y="2726"/>
                    <a:pt x="4480" y="2738"/>
                    <a:pt x="4490" y="2764"/>
                  </a:cubicBezTo>
                  <a:cubicBezTo>
                    <a:pt x="4501" y="2789"/>
                    <a:pt x="4489" y="2818"/>
                    <a:pt x="4464" y="2829"/>
                  </a:cubicBezTo>
                  <a:lnTo>
                    <a:pt x="4291" y="2902"/>
                  </a:lnTo>
                  <a:lnTo>
                    <a:pt x="4181" y="2940"/>
                  </a:lnTo>
                  <a:cubicBezTo>
                    <a:pt x="4155" y="2949"/>
                    <a:pt x="4127" y="2935"/>
                    <a:pt x="4118" y="2909"/>
                  </a:cubicBezTo>
                  <a:cubicBezTo>
                    <a:pt x="4109" y="2883"/>
                    <a:pt x="4123" y="2854"/>
                    <a:pt x="4149" y="2845"/>
                  </a:cubicBezTo>
                  <a:close/>
                  <a:moveTo>
                    <a:pt x="4769" y="2550"/>
                  </a:moveTo>
                  <a:lnTo>
                    <a:pt x="4824" y="2516"/>
                  </a:lnTo>
                  <a:lnTo>
                    <a:pt x="4976" y="2401"/>
                  </a:lnTo>
                  <a:lnTo>
                    <a:pt x="5002" y="2377"/>
                  </a:lnTo>
                  <a:cubicBezTo>
                    <a:pt x="5022" y="2358"/>
                    <a:pt x="5053" y="2359"/>
                    <a:pt x="5072" y="2380"/>
                  </a:cubicBezTo>
                  <a:cubicBezTo>
                    <a:pt x="5091" y="2400"/>
                    <a:pt x="5090" y="2431"/>
                    <a:pt x="5069" y="2450"/>
                  </a:cubicBezTo>
                  <a:lnTo>
                    <a:pt x="5037" y="2480"/>
                  </a:lnTo>
                  <a:lnTo>
                    <a:pt x="4877" y="2601"/>
                  </a:lnTo>
                  <a:lnTo>
                    <a:pt x="4822" y="2635"/>
                  </a:lnTo>
                  <a:cubicBezTo>
                    <a:pt x="4798" y="2650"/>
                    <a:pt x="4768" y="2643"/>
                    <a:pt x="4753" y="2619"/>
                  </a:cubicBezTo>
                  <a:cubicBezTo>
                    <a:pt x="4738" y="2596"/>
                    <a:pt x="4746" y="2565"/>
                    <a:pt x="4769" y="2550"/>
                  </a:cubicBezTo>
                  <a:close/>
                  <a:moveTo>
                    <a:pt x="5260" y="2088"/>
                  </a:moveTo>
                  <a:lnTo>
                    <a:pt x="5265" y="2082"/>
                  </a:lnTo>
                  <a:lnTo>
                    <a:pt x="5304" y="2014"/>
                  </a:lnTo>
                  <a:lnTo>
                    <a:pt x="5340" y="1944"/>
                  </a:lnTo>
                  <a:lnTo>
                    <a:pt x="5368" y="1874"/>
                  </a:lnTo>
                  <a:lnTo>
                    <a:pt x="5382" y="1831"/>
                  </a:lnTo>
                  <a:cubicBezTo>
                    <a:pt x="5390" y="1805"/>
                    <a:pt x="5418" y="1790"/>
                    <a:pt x="5445" y="1799"/>
                  </a:cubicBezTo>
                  <a:cubicBezTo>
                    <a:pt x="5471" y="1807"/>
                    <a:pt x="5485" y="1835"/>
                    <a:pt x="5477" y="1861"/>
                  </a:cubicBezTo>
                  <a:lnTo>
                    <a:pt x="5461" y="1911"/>
                  </a:lnTo>
                  <a:lnTo>
                    <a:pt x="5429" y="1989"/>
                  </a:lnTo>
                  <a:lnTo>
                    <a:pt x="5391" y="2065"/>
                  </a:lnTo>
                  <a:lnTo>
                    <a:pt x="5346" y="2139"/>
                  </a:lnTo>
                  <a:lnTo>
                    <a:pt x="5342" y="2145"/>
                  </a:lnTo>
                  <a:cubicBezTo>
                    <a:pt x="5326" y="2168"/>
                    <a:pt x="5295" y="2173"/>
                    <a:pt x="5273" y="2157"/>
                  </a:cubicBezTo>
                  <a:cubicBezTo>
                    <a:pt x="5250" y="2142"/>
                    <a:pt x="5245" y="2110"/>
                    <a:pt x="5260" y="2088"/>
                  </a:cubicBezTo>
                  <a:close/>
                  <a:moveTo>
                    <a:pt x="5409" y="1457"/>
                  </a:moveTo>
                  <a:lnTo>
                    <a:pt x="5406" y="1433"/>
                  </a:lnTo>
                  <a:lnTo>
                    <a:pt x="5390" y="1360"/>
                  </a:lnTo>
                  <a:lnTo>
                    <a:pt x="5367" y="1290"/>
                  </a:lnTo>
                  <a:lnTo>
                    <a:pt x="5338" y="1219"/>
                  </a:lnTo>
                  <a:lnTo>
                    <a:pt x="5323" y="1189"/>
                  </a:lnTo>
                  <a:cubicBezTo>
                    <a:pt x="5310" y="1164"/>
                    <a:pt x="5320" y="1134"/>
                    <a:pt x="5345" y="1122"/>
                  </a:cubicBezTo>
                  <a:cubicBezTo>
                    <a:pt x="5369" y="1109"/>
                    <a:pt x="5399" y="1119"/>
                    <a:pt x="5412" y="1144"/>
                  </a:cubicBezTo>
                  <a:lnTo>
                    <a:pt x="5431" y="1182"/>
                  </a:lnTo>
                  <a:lnTo>
                    <a:pt x="5462" y="1259"/>
                  </a:lnTo>
                  <a:lnTo>
                    <a:pt x="5487" y="1339"/>
                  </a:lnTo>
                  <a:lnTo>
                    <a:pt x="5505" y="1420"/>
                  </a:lnTo>
                  <a:lnTo>
                    <a:pt x="5508" y="1444"/>
                  </a:lnTo>
                  <a:cubicBezTo>
                    <a:pt x="5512" y="1472"/>
                    <a:pt x="5492" y="1497"/>
                    <a:pt x="5465" y="1500"/>
                  </a:cubicBezTo>
                  <a:cubicBezTo>
                    <a:pt x="5438" y="1504"/>
                    <a:pt x="5412" y="1484"/>
                    <a:pt x="5409" y="1457"/>
                  </a:cubicBezTo>
                  <a:close/>
                  <a:moveTo>
                    <a:pt x="5099" y="881"/>
                  </a:moveTo>
                  <a:lnTo>
                    <a:pt x="4972" y="763"/>
                  </a:lnTo>
                  <a:lnTo>
                    <a:pt x="4875" y="690"/>
                  </a:lnTo>
                  <a:cubicBezTo>
                    <a:pt x="4853" y="673"/>
                    <a:pt x="4849" y="642"/>
                    <a:pt x="4865" y="620"/>
                  </a:cubicBezTo>
                  <a:cubicBezTo>
                    <a:pt x="4882" y="598"/>
                    <a:pt x="4913" y="593"/>
                    <a:pt x="4935" y="610"/>
                  </a:cubicBezTo>
                  <a:lnTo>
                    <a:pt x="5040" y="690"/>
                  </a:lnTo>
                  <a:lnTo>
                    <a:pt x="5167" y="807"/>
                  </a:lnTo>
                  <a:cubicBezTo>
                    <a:pt x="5188" y="826"/>
                    <a:pt x="5189" y="858"/>
                    <a:pt x="5170" y="878"/>
                  </a:cubicBezTo>
                  <a:cubicBezTo>
                    <a:pt x="5151" y="898"/>
                    <a:pt x="5120" y="900"/>
                    <a:pt x="5099" y="881"/>
                  </a:cubicBezTo>
                  <a:close/>
                  <a:moveTo>
                    <a:pt x="4541" y="487"/>
                  </a:moveTo>
                  <a:lnTo>
                    <a:pt x="4461" y="445"/>
                  </a:lnTo>
                  <a:lnTo>
                    <a:pt x="4271" y="365"/>
                  </a:lnTo>
                  <a:cubicBezTo>
                    <a:pt x="4246" y="355"/>
                    <a:pt x="4234" y="325"/>
                    <a:pt x="4245" y="300"/>
                  </a:cubicBezTo>
                  <a:cubicBezTo>
                    <a:pt x="4255" y="274"/>
                    <a:pt x="4285" y="263"/>
                    <a:pt x="4310" y="273"/>
                  </a:cubicBezTo>
                  <a:lnTo>
                    <a:pt x="4506" y="356"/>
                  </a:lnTo>
                  <a:lnTo>
                    <a:pt x="4587" y="398"/>
                  </a:lnTo>
                  <a:cubicBezTo>
                    <a:pt x="4612" y="410"/>
                    <a:pt x="4621" y="440"/>
                    <a:pt x="4609" y="465"/>
                  </a:cubicBezTo>
                  <a:cubicBezTo>
                    <a:pt x="4596" y="490"/>
                    <a:pt x="4566" y="499"/>
                    <a:pt x="4541" y="487"/>
                  </a:cubicBezTo>
                  <a:close/>
                  <a:moveTo>
                    <a:pt x="3897" y="245"/>
                  </a:moveTo>
                  <a:lnTo>
                    <a:pt x="3801" y="219"/>
                  </a:lnTo>
                  <a:lnTo>
                    <a:pt x="3608" y="179"/>
                  </a:lnTo>
                  <a:cubicBezTo>
                    <a:pt x="3581" y="174"/>
                    <a:pt x="3563" y="147"/>
                    <a:pt x="3569" y="120"/>
                  </a:cubicBezTo>
                  <a:cubicBezTo>
                    <a:pt x="3574" y="93"/>
                    <a:pt x="3601" y="76"/>
                    <a:pt x="3628" y="81"/>
                  </a:cubicBezTo>
                  <a:lnTo>
                    <a:pt x="3828" y="122"/>
                  </a:lnTo>
                  <a:lnTo>
                    <a:pt x="3923" y="149"/>
                  </a:lnTo>
                  <a:cubicBezTo>
                    <a:pt x="3950" y="156"/>
                    <a:pt x="3966" y="183"/>
                    <a:pt x="3958" y="210"/>
                  </a:cubicBezTo>
                  <a:cubicBezTo>
                    <a:pt x="3951" y="237"/>
                    <a:pt x="3924" y="252"/>
                    <a:pt x="3897" y="245"/>
                  </a:cubicBezTo>
                  <a:close/>
                  <a:moveTo>
                    <a:pt x="3218" y="124"/>
                  </a:moveTo>
                  <a:lnTo>
                    <a:pt x="3032" y="108"/>
                  </a:lnTo>
                  <a:cubicBezTo>
                    <a:pt x="3005" y="106"/>
                    <a:pt x="2984" y="82"/>
                    <a:pt x="2987" y="54"/>
                  </a:cubicBezTo>
                  <a:cubicBezTo>
                    <a:pt x="2989" y="27"/>
                    <a:pt x="3013" y="6"/>
                    <a:pt x="3041" y="9"/>
                  </a:cubicBezTo>
                  <a:lnTo>
                    <a:pt x="3226" y="25"/>
                  </a:lnTo>
                  <a:cubicBezTo>
                    <a:pt x="3254" y="27"/>
                    <a:pt x="3274" y="51"/>
                    <a:pt x="3272" y="79"/>
                  </a:cubicBezTo>
                  <a:cubicBezTo>
                    <a:pt x="3269" y="106"/>
                    <a:pt x="3245" y="127"/>
                    <a:pt x="3218" y="124"/>
                  </a:cubicBezTo>
                  <a:close/>
                </a:path>
              </a:pathLst>
            </a:custGeom>
            <a:solidFill>
              <a:srgbClr val="000000"/>
            </a:solidFill>
            <a:ln w="2"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1160" name="Group 164"/>
            <p:cNvGrpSpPr>
              <a:grpSpLocks/>
            </p:cNvGrpSpPr>
            <p:nvPr/>
          </p:nvGrpSpPr>
          <p:grpSpPr bwMode="auto">
            <a:xfrm>
              <a:off x="2547" y="3231"/>
              <a:ext cx="895" cy="317"/>
              <a:chOff x="2547" y="3231"/>
              <a:chExt cx="895" cy="317"/>
            </a:xfrm>
          </p:grpSpPr>
          <p:sp>
            <p:nvSpPr>
              <p:cNvPr id="1163" name="Oval 162"/>
              <p:cNvSpPr>
                <a:spLocks noChangeArrowheads="1"/>
              </p:cNvSpPr>
              <p:nvPr/>
            </p:nvSpPr>
            <p:spPr bwMode="auto">
              <a:xfrm>
                <a:off x="2547" y="3231"/>
                <a:ext cx="895" cy="31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164" name="Oval 163"/>
              <p:cNvSpPr>
                <a:spLocks noChangeArrowheads="1"/>
              </p:cNvSpPr>
              <p:nvPr/>
            </p:nvSpPr>
            <p:spPr bwMode="auto">
              <a:xfrm>
                <a:off x="2547" y="3231"/>
                <a:ext cx="895" cy="317"/>
              </a:xfrm>
              <a:prstGeom prst="ellipse">
                <a:avLst/>
              </a:prstGeom>
              <a:noFill/>
              <a:ln w="1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1161" name="Rectangle 165"/>
            <p:cNvSpPr>
              <a:spLocks noChangeArrowheads="1"/>
            </p:cNvSpPr>
            <p:nvPr/>
          </p:nvSpPr>
          <p:spPr bwMode="auto">
            <a:xfrm>
              <a:off x="2738" y="3311"/>
              <a:ext cx="32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FFFFFF"/>
                  </a:solidFill>
                  <a:effectLst/>
                  <a:latin typeface="ＭＳ ゴシック" pitchFamily="49" charset="-128"/>
                  <a:ea typeface="ＭＳ ゴシック" pitchFamily="49" charset="-128"/>
                  <a:cs typeface="ＭＳ Ｐゴシック" pitchFamily="50" charset="-128"/>
                </a:rPr>
                <a:t>ポイント</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62" name="Rectangle 166"/>
            <p:cNvSpPr>
              <a:spLocks noChangeArrowheads="1"/>
            </p:cNvSpPr>
            <p:nvPr/>
          </p:nvSpPr>
          <p:spPr bwMode="auto">
            <a:xfrm>
              <a:off x="3222" y="3311"/>
              <a:ext cx="1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FFFFFF"/>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543656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60032" y="4797152"/>
            <a:ext cx="3858831" cy="857032"/>
          </a:xfrm>
        </p:spPr>
        <p:txBody>
          <a:bodyPr/>
          <a:lstStyle/>
          <a:p>
            <a:pPr algn="l"/>
            <a:r>
              <a:rPr kumimoji="1" lang="ja-JP" altLang="en-US" sz="2000" dirty="0" smtClean="0"/>
              <a:t>小学</a:t>
            </a:r>
            <a:r>
              <a:rPr kumimoji="1" lang="en-US" altLang="ja-JP" sz="2000" dirty="0" smtClean="0"/>
              <a:t>6</a:t>
            </a:r>
            <a:r>
              <a:rPr kumimoji="1" lang="ja-JP" altLang="en-US" sz="2000" dirty="0" smtClean="0"/>
              <a:t>年生正解率　　</a:t>
            </a:r>
            <a:r>
              <a:rPr kumimoji="1" lang="en-US" altLang="ja-JP" sz="2000" dirty="0" smtClean="0"/>
              <a:t>13.9%</a:t>
            </a:r>
            <a:br>
              <a:rPr kumimoji="1" lang="en-US" altLang="ja-JP" sz="2000" dirty="0" smtClean="0"/>
            </a:br>
            <a:r>
              <a:rPr kumimoji="1" lang="ja-JP" altLang="en-US" sz="2000" dirty="0" smtClean="0"/>
              <a:t>中学</a:t>
            </a:r>
            <a:r>
              <a:rPr kumimoji="1" lang="en-US" altLang="ja-JP" sz="2000" dirty="0" smtClean="0"/>
              <a:t>3</a:t>
            </a:r>
            <a:r>
              <a:rPr kumimoji="1" lang="ja-JP" altLang="en-US" sz="2000" dirty="0" smtClean="0"/>
              <a:t>年生正解率　　</a:t>
            </a:r>
            <a:r>
              <a:rPr kumimoji="1" lang="en-US" altLang="ja-JP" sz="2000" dirty="0" smtClean="0"/>
              <a:t>22.6%</a:t>
            </a:r>
            <a:endParaRPr kumimoji="1" lang="ja-JP" altLang="en-US" sz="2000" dirty="0"/>
          </a:p>
        </p:txBody>
      </p:sp>
      <p:sp>
        <p:nvSpPr>
          <p:cNvPr id="3" name="円/楕円 2"/>
          <p:cNvSpPr/>
          <p:nvPr/>
        </p:nvSpPr>
        <p:spPr>
          <a:xfrm>
            <a:off x="1403648" y="3140968"/>
            <a:ext cx="63722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11760" y="3120075"/>
            <a:ext cx="792088" cy="524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p:cNvSpPr/>
          <p:nvPr/>
        </p:nvSpPr>
        <p:spPr>
          <a:xfrm>
            <a:off x="4644008" y="3068960"/>
            <a:ext cx="720080"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Group 4"/>
          <p:cNvGrpSpPr>
            <a:grpSpLocks noChangeAspect="1"/>
          </p:cNvGrpSpPr>
          <p:nvPr/>
        </p:nvGrpSpPr>
        <p:grpSpPr bwMode="auto">
          <a:xfrm>
            <a:off x="252413" y="1376363"/>
            <a:ext cx="9502775" cy="3230563"/>
            <a:chOff x="159" y="867"/>
            <a:chExt cx="5986" cy="2035"/>
          </a:xfrm>
        </p:grpSpPr>
        <p:sp>
          <p:nvSpPr>
            <p:cNvPr id="7" name="AutoShape 3"/>
            <p:cNvSpPr>
              <a:spLocks noChangeAspect="1" noChangeArrowheads="1" noTextEdit="1"/>
            </p:cNvSpPr>
            <p:nvPr/>
          </p:nvSpPr>
          <p:spPr bwMode="auto">
            <a:xfrm>
              <a:off x="159" y="1360"/>
              <a:ext cx="5986"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Rectangle 5"/>
            <p:cNvSpPr>
              <a:spLocks noChangeArrowheads="1"/>
            </p:cNvSpPr>
            <p:nvPr/>
          </p:nvSpPr>
          <p:spPr bwMode="auto">
            <a:xfrm>
              <a:off x="345" y="867"/>
              <a:ext cx="4854"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2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6</a:t>
              </a:r>
              <a:r>
                <a:rPr kumimoji="1" lang="en-US" altLang="ja-JP" sz="32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a:t>
              </a:r>
              <a:r>
                <a:rPr kumimoji="1" lang="ja-JP" altLang="en-US" sz="32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次のうち、むし歯の原因にならないものは</a:t>
              </a:r>
              <a:endParaRPr kumimoji="1" lang="en-US" altLang="ja-JP" sz="32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solidFill>
                    <a:srgbClr val="000000"/>
                  </a:solidFill>
                  <a:latin typeface="Century" pitchFamily="18" charset="0"/>
                  <a:ea typeface="ＭＳ Ｐゴシック" pitchFamily="50" charset="-128"/>
                  <a:cs typeface="ＭＳ Ｐゴシック" pitchFamily="50" charset="-128"/>
                </a:rPr>
                <a:t>　</a:t>
              </a:r>
              <a:r>
                <a:rPr lang="ja-JP" altLang="en-US" sz="3200" dirty="0" smtClean="0">
                  <a:solidFill>
                    <a:srgbClr val="000000"/>
                  </a:solidFill>
                  <a:latin typeface="Century" pitchFamily="18" charset="0"/>
                  <a:ea typeface="ＭＳ Ｐゴシック" pitchFamily="50" charset="-128"/>
                  <a:cs typeface="ＭＳ Ｐゴシック" pitchFamily="50" charset="-128"/>
                </a:rPr>
                <a:t>　</a:t>
              </a:r>
              <a:r>
                <a:rPr kumimoji="1" lang="ja-JP" altLang="en-US" sz="32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どれでしょう。ならないものすべてに○を</a:t>
              </a:r>
              <a:endParaRPr kumimoji="1" lang="en-US" altLang="ja-JP" sz="32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solidFill>
                    <a:srgbClr val="000000"/>
                  </a:solidFill>
                  <a:latin typeface="Century" pitchFamily="18" charset="0"/>
                  <a:ea typeface="ＭＳ Ｐゴシック" pitchFamily="50" charset="-128"/>
                  <a:cs typeface="ＭＳ Ｐゴシック" pitchFamily="50" charset="-128"/>
                </a:rPr>
                <a:t>　</a:t>
              </a:r>
              <a:r>
                <a:rPr lang="ja-JP" altLang="en-US" sz="3200" dirty="0" smtClean="0">
                  <a:solidFill>
                    <a:srgbClr val="000000"/>
                  </a:solidFill>
                  <a:latin typeface="Century" pitchFamily="18" charset="0"/>
                  <a:ea typeface="ＭＳ Ｐゴシック" pitchFamily="50" charset="-128"/>
                  <a:cs typeface="ＭＳ Ｐゴシック" pitchFamily="50" charset="-128"/>
                </a:rPr>
                <a:t>　つけましょう。</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6"/>
            <p:cNvSpPr>
              <a:spLocks noChangeArrowheads="1"/>
            </p:cNvSpPr>
            <p:nvPr/>
          </p:nvSpPr>
          <p:spPr bwMode="auto">
            <a:xfrm>
              <a:off x="315" y="1400"/>
              <a:ext cx="1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8"/>
            <p:cNvSpPr>
              <a:spLocks noChangeArrowheads="1"/>
            </p:cNvSpPr>
            <p:nvPr/>
          </p:nvSpPr>
          <p:spPr bwMode="auto">
            <a:xfrm>
              <a:off x="1106" y="14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9"/>
            <p:cNvSpPr>
              <a:spLocks noChangeArrowheads="1"/>
            </p:cNvSpPr>
            <p:nvPr/>
          </p:nvSpPr>
          <p:spPr bwMode="auto">
            <a:xfrm>
              <a:off x="1264" y="14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0"/>
            <p:cNvSpPr>
              <a:spLocks noChangeArrowheads="1"/>
            </p:cNvSpPr>
            <p:nvPr/>
          </p:nvSpPr>
          <p:spPr bwMode="auto">
            <a:xfrm>
              <a:off x="4428" y="14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1"/>
            <p:cNvSpPr>
              <a:spLocks noChangeArrowheads="1"/>
            </p:cNvSpPr>
            <p:nvPr/>
          </p:nvSpPr>
          <p:spPr bwMode="auto">
            <a:xfrm>
              <a:off x="4586" y="1379"/>
              <a:ext cx="1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226" y="1637"/>
              <a:ext cx="1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3"/>
            <p:cNvSpPr>
              <a:spLocks noChangeArrowheads="1"/>
            </p:cNvSpPr>
            <p:nvPr/>
          </p:nvSpPr>
          <p:spPr bwMode="auto">
            <a:xfrm>
              <a:off x="384" y="1637"/>
              <a:ext cx="1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4"/>
            <p:cNvSpPr>
              <a:spLocks noChangeArrowheads="1"/>
            </p:cNvSpPr>
            <p:nvPr/>
          </p:nvSpPr>
          <p:spPr bwMode="auto">
            <a:xfrm>
              <a:off x="543" y="16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5"/>
            <p:cNvSpPr>
              <a:spLocks noChangeArrowheads="1"/>
            </p:cNvSpPr>
            <p:nvPr/>
          </p:nvSpPr>
          <p:spPr bwMode="auto">
            <a:xfrm>
              <a:off x="1492" y="16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6"/>
            <p:cNvSpPr>
              <a:spLocks noChangeArrowheads="1"/>
            </p:cNvSpPr>
            <p:nvPr/>
          </p:nvSpPr>
          <p:spPr bwMode="auto">
            <a:xfrm>
              <a:off x="1983" y="16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7"/>
            <p:cNvSpPr>
              <a:spLocks noChangeArrowheads="1"/>
            </p:cNvSpPr>
            <p:nvPr/>
          </p:nvSpPr>
          <p:spPr bwMode="auto">
            <a:xfrm>
              <a:off x="3607" y="1495"/>
              <a:ext cx="632" cy="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18"/>
            <p:cNvSpPr>
              <a:spLocks noChangeArrowheads="1"/>
            </p:cNvSpPr>
            <p:nvPr/>
          </p:nvSpPr>
          <p:spPr bwMode="auto">
            <a:xfrm>
              <a:off x="2124" y="16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19"/>
            <p:cNvSpPr>
              <a:spLocks noChangeArrowheads="1"/>
            </p:cNvSpPr>
            <p:nvPr/>
          </p:nvSpPr>
          <p:spPr bwMode="auto">
            <a:xfrm>
              <a:off x="2757" y="16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0"/>
            <p:cNvSpPr>
              <a:spLocks noChangeArrowheads="1"/>
            </p:cNvSpPr>
            <p:nvPr/>
          </p:nvSpPr>
          <p:spPr bwMode="auto">
            <a:xfrm>
              <a:off x="3548" y="1616"/>
              <a:ext cx="1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1"/>
            <p:cNvSpPr>
              <a:spLocks noChangeArrowheads="1"/>
            </p:cNvSpPr>
            <p:nvPr/>
          </p:nvSpPr>
          <p:spPr bwMode="auto">
            <a:xfrm>
              <a:off x="226" y="1856"/>
              <a:ext cx="1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2"/>
            <p:cNvSpPr>
              <a:spLocks noChangeArrowheads="1"/>
            </p:cNvSpPr>
            <p:nvPr/>
          </p:nvSpPr>
          <p:spPr bwMode="auto">
            <a:xfrm>
              <a:off x="879" y="2111"/>
              <a:ext cx="2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3"/>
            <p:cNvSpPr>
              <a:spLocks noChangeArrowheads="1"/>
            </p:cNvSpPr>
            <p:nvPr/>
          </p:nvSpPr>
          <p:spPr bwMode="auto">
            <a:xfrm>
              <a:off x="1038" y="2111"/>
              <a:ext cx="16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水</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4"/>
            <p:cNvSpPr>
              <a:spLocks noChangeArrowheads="1"/>
            </p:cNvSpPr>
            <p:nvPr/>
          </p:nvSpPr>
          <p:spPr bwMode="auto">
            <a:xfrm>
              <a:off x="1196" y="2111"/>
              <a:ext cx="1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5"/>
            <p:cNvSpPr>
              <a:spLocks noChangeArrowheads="1"/>
            </p:cNvSpPr>
            <p:nvPr/>
          </p:nvSpPr>
          <p:spPr bwMode="auto">
            <a:xfrm>
              <a:off x="1354" y="2111"/>
              <a:ext cx="1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6"/>
            <p:cNvSpPr>
              <a:spLocks noChangeArrowheads="1"/>
            </p:cNvSpPr>
            <p:nvPr/>
          </p:nvSpPr>
          <p:spPr bwMode="auto">
            <a:xfrm>
              <a:off x="1512" y="2111"/>
              <a:ext cx="2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27"/>
            <p:cNvSpPr>
              <a:spLocks noChangeArrowheads="1"/>
            </p:cNvSpPr>
            <p:nvPr/>
          </p:nvSpPr>
          <p:spPr bwMode="auto">
            <a:xfrm>
              <a:off x="1670" y="2111"/>
              <a:ext cx="3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お茶</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Rectangle 28"/>
            <p:cNvSpPr>
              <a:spLocks noChangeArrowheads="1"/>
            </p:cNvSpPr>
            <p:nvPr/>
          </p:nvSpPr>
          <p:spPr bwMode="auto">
            <a:xfrm>
              <a:off x="1987" y="2111"/>
              <a:ext cx="1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44" name="Rectangle 29"/>
            <p:cNvSpPr>
              <a:spLocks noChangeArrowheads="1"/>
            </p:cNvSpPr>
            <p:nvPr/>
          </p:nvSpPr>
          <p:spPr bwMode="auto">
            <a:xfrm>
              <a:off x="2145" y="2111"/>
              <a:ext cx="1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45" name="Rectangle 30"/>
            <p:cNvSpPr>
              <a:spLocks noChangeArrowheads="1"/>
            </p:cNvSpPr>
            <p:nvPr/>
          </p:nvSpPr>
          <p:spPr bwMode="auto">
            <a:xfrm>
              <a:off x="2303" y="2111"/>
              <a:ext cx="2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47" name="Rectangle 31"/>
            <p:cNvSpPr>
              <a:spLocks noChangeArrowheads="1"/>
            </p:cNvSpPr>
            <p:nvPr/>
          </p:nvSpPr>
          <p:spPr bwMode="auto">
            <a:xfrm>
              <a:off x="2461" y="2111"/>
              <a:ext cx="9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キシリトール</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48" name="Rectangle 32"/>
            <p:cNvSpPr>
              <a:spLocks noChangeArrowheads="1"/>
            </p:cNvSpPr>
            <p:nvPr/>
          </p:nvSpPr>
          <p:spPr bwMode="auto">
            <a:xfrm>
              <a:off x="3410" y="2111"/>
              <a:ext cx="3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ガム</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49" name="Rectangle 33"/>
            <p:cNvSpPr>
              <a:spLocks noChangeArrowheads="1"/>
            </p:cNvSpPr>
            <p:nvPr/>
          </p:nvSpPr>
          <p:spPr bwMode="auto">
            <a:xfrm>
              <a:off x="3727" y="2111"/>
              <a:ext cx="1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0" name="Rectangle 34"/>
            <p:cNvSpPr>
              <a:spLocks noChangeArrowheads="1"/>
            </p:cNvSpPr>
            <p:nvPr/>
          </p:nvSpPr>
          <p:spPr bwMode="auto">
            <a:xfrm>
              <a:off x="3885" y="2111"/>
              <a:ext cx="2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1" name="Rectangle 35"/>
            <p:cNvSpPr>
              <a:spLocks noChangeArrowheads="1"/>
            </p:cNvSpPr>
            <p:nvPr/>
          </p:nvSpPr>
          <p:spPr bwMode="auto">
            <a:xfrm>
              <a:off x="4043" y="2111"/>
              <a:ext cx="8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砂糖不使用</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2" name="Rectangle 36"/>
            <p:cNvSpPr>
              <a:spLocks noChangeArrowheads="1"/>
            </p:cNvSpPr>
            <p:nvPr/>
          </p:nvSpPr>
          <p:spPr bwMode="auto">
            <a:xfrm>
              <a:off x="4834" y="2111"/>
              <a:ext cx="6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の飲食物</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3" name="Rectangle 37"/>
            <p:cNvSpPr>
              <a:spLocks noChangeArrowheads="1"/>
            </p:cNvSpPr>
            <p:nvPr/>
          </p:nvSpPr>
          <p:spPr bwMode="auto">
            <a:xfrm>
              <a:off x="5467" y="2090"/>
              <a:ext cx="1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4" name="Rectangle 38"/>
            <p:cNvSpPr>
              <a:spLocks noChangeArrowheads="1"/>
            </p:cNvSpPr>
            <p:nvPr/>
          </p:nvSpPr>
          <p:spPr bwMode="auto">
            <a:xfrm>
              <a:off x="908" y="2467"/>
              <a:ext cx="2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5" name="Rectangle 39"/>
            <p:cNvSpPr>
              <a:spLocks noChangeArrowheads="1"/>
            </p:cNvSpPr>
            <p:nvPr/>
          </p:nvSpPr>
          <p:spPr bwMode="auto">
            <a:xfrm>
              <a:off x="1066" y="2467"/>
              <a:ext cx="9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シュガーレス</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6" name="Rectangle 40"/>
            <p:cNvSpPr>
              <a:spLocks noChangeArrowheads="1"/>
            </p:cNvSpPr>
            <p:nvPr/>
          </p:nvSpPr>
          <p:spPr bwMode="auto">
            <a:xfrm>
              <a:off x="2015" y="2467"/>
              <a:ext cx="6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の飲食物</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7" name="Rectangle 41"/>
            <p:cNvSpPr>
              <a:spLocks noChangeArrowheads="1"/>
            </p:cNvSpPr>
            <p:nvPr/>
          </p:nvSpPr>
          <p:spPr bwMode="auto">
            <a:xfrm>
              <a:off x="2648" y="2446"/>
              <a:ext cx="11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25000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5022048" y="2996952"/>
            <a:ext cx="136815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4932040" y="4797152"/>
            <a:ext cx="4074855" cy="857032"/>
          </a:xfrm>
        </p:spPr>
        <p:txBody>
          <a:bodyPr/>
          <a:lstStyle/>
          <a:p>
            <a:pPr algn="l"/>
            <a:r>
              <a:rPr kumimoji="1" lang="ja-JP" altLang="en-US" sz="2000" dirty="0" smtClean="0"/>
              <a:t>小学</a:t>
            </a:r>
            <a:r>
              <a:rPr kumimoji="1" lang="en-US" altLang="ja-JP" sz="2000" dirty="0" smtClean="0"/>
              <a:t>6</a:t>
            </a:r>
            <a:r>
              <a:rPr kumimoji="1" lang="ja-JP" altLang="en-US" sz="2000" dirty="0" smtClean="0"/>
              <a:t>年生正解率　　</a:t>
            </a:r>
            <a:r>
              <a:rPr kumimoji="1" lang="en-US" altLang="ja-JP" sz="2000" dirty="0" smtClean="0"/>
              <a:t>86.1%</a:t>
            </a:r>
            <a:br>
              <a:rPr kumimoji="1" lang="en-US" altLang="ja-JP" sz="2000" dirty="0" smtClean="0"/>
            </a:br>
            <a:r>
              <a:rPr lang="ja-JP" altLang="en-US" sz="2000" dirty="0" smtClean="0"/>
              <a:t>中学</a:t>
            </a:r>
            <a:r>
              <a:rPr lang="en-US" altLang="ja-JP" sz="2000" dirty="0" smtClean="0"/>
              <a:t>3</a:t>
            </a:r>
            <a:r>
              <a:rPr lang="ja-JP" altLang="en-US" sz="2000" dirty="0" smtClean="0"/>
              <a:t>年生正解率　　</a:t>
            </a:r>
            <a:r>
              <a:rPr lang="en-US" altLang="ja-JP" sz="2000" dirty="0" smtClean="0"/>
              <a:t>88.1%</a:t>
            </a:r>
            <a:r>
              <a:rPr kumimoji="1" lang="ja-JP" altLang="en-US" sz="2000" dirty="0" smtClean="0"/>
              <a:t>　</a:t>
            </a:r>
            <a:endParaRPr kumimoji="1" lang="ja-JP" altLang="en-US" sz="2000" dirty="0"/>
          </a:p>
        </p:txBody>
      </p:sp>
      <p:grpSp>
        <p:nvGrpSpPr>
          <p:cNvPr id="4" name="Group 4"/>
          <p:cNvGrpSpPr>
            <a:grpSpLocks noChangeAspect="1"/>
          </p:cNvGrpSpPr>
          <p:nvPr/>
        </p:nvGrpSpPr>
        <p:grpSpPr bwMode="auto">
          <a:xfrm>
            <a:off x="-254794" y="1790701"/>
            <a:ext cx="11628438" cy="2257425"/>
            <a:chOff x="-87" y="1128"/>
            <a:chExt cx="7325" cy="1422"/>
          </a:xfrm>
        </p:grpSpPr>
        <p:sp>
          <p:nvSpPr>
            <p:cNvPr id="5" name="AutoShape 3"/>
            <p:cNvSpPr>
              <a:spLocks noChangeAspect="1" noChangeArrowheads="1" noTextEdit="1"/>
            </p:cNvSpPr>
            <p:nvPr/>
          </p:nvSpPr>
          <p:spPr bwMode="auto">
            <a:xfrm>
              <a:off x="-87" y="1389"/>
              <a:ext cx="7325"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5"/>
            <p:cNvSpPr>
              <a:spLocks noChangeArrowheads="1"/>
            </p:cNvSpPr>
            <p:nvPr/>
          </p:nvSpPr>
          <p:spPr bwMode="auto">
            <a:xfrm>
              <a:off x="435" y="1128"/>
              <a:ext cx="4319"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７．ノンシュガー飲料（ゼロコーラなど）は</a:t>
              </a:r>
              <a:endParaRPr kumimoji="1" lang="en-US"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Arial" pitchFamily="34" charset="0"/>
                  <a:ea typeface="ＭＳ Ｐゴシック" pitchFamily="50" charset="-128"/>
                  <a:cs typeface="ＭＳ Ｐゴシック" pitchFamily="50" charset="-128"/>
                </a:rPr>
                <a:t>　</a:t>
              </a:r>
              <a:r>
                <a:rPr lang="ja-JP" altLang="en-US" sz="3200" dirty="0" smtClean="0">
                  <a:latin typeface="Arial" pitchFamily="34" charset="0"/>
                  <a:ea typeface="ＭＳ Ｐゴシック" pitchFamily="50" charset="-128"/>
                  <a:cs typeface="ＭＳ Ｐゴシック" pitchFamily="50" charset="-128"/>
                </a:rPr>
                <a:t>　歯には無害だと思う。</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6"/>
            <p:cNvSpPr>
              <a:spLocks noChangeArrowheads="1"/>
            </p:cNvSpPr>
            <p:nvPr/>
          </p:nvSpPr>
          <p:spPr bwMode="auto">
            <a:xfrm>
              <a:off x="250" y="1438"/>
              <a:ext cx="19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7"/>
            <p:cNvSpPr>
              <a:spLocks noChangeArrowheads="1"/>
            </p:cNvSpPr>
            <p:nvPr/>
          </p:nvSpPr>
          <p:spPr bwMode="auto">
            <a:xfrm>
              <a:off x="443" y="14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8"/>
            <p:cNvSpPr>
              <a:spLocks noChangeArrowheads="1"/>
            </p:cNvSpPr>
            <p:nvPr/>
          </p:nvSpPr>
          <p:spPr bwMode="auto">
            <a:xfrm>
              <a:off x="5089" y="14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9"/>
            <p:cNvSpPr>
              <a:spLocks noChangeArrowheads="1"/>
            </p:cNvSpPr>
            <p:nvPr/>
          </p:nvSpPr>
          <p:spPr bwMode="auto">
            <a:xfrm>
              <a:off x="5863" y="1412"/>
              <a:ext cx="147"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0"/>
            <p:cNvSpPr>
              <a:spLocks noChangeArrowheads="1"/>
            </p:cNvSpPr>
            <p:nvPr/>
          </p:nvSpPr>
          <p:spPr bwMode="auto">
            <a:xfrm>
              <a:off x="141" y="1706"/>
              <a:ext cx="147"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1"/>
            <p:cNvSpPr>
              <a:spLocks noChangeArrowheads="1"/>
            </p:cNvSpPr>
            <p:nvPr/>
          </p:nvSpPr>
          <p:spPr bwMode="auto">
            <a:xfrm>
              <a:off x="107" y="2018"/>
              <a:ext cx="29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494" y="2018"/>
              <a:ext cx="19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3"/>
            <p:cNvSpPr>
              <a:spLocks noChangeArrowheads="1"/>
            </p:cNvSpPr>
            <p:nvPr/>
          </p:nvSpPr>
          <p:spPr bwMode="auto">
            <a:xfrm>
              <a:off x="687" y="2018"/>
              <a:ext cx="19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4"/>
            <p:cNvSpPr>
              <a:spLocks noChangeArrowheads="1"/>
            </p:cNvSpPr>
            <p:nvPr/>
          </p:nvSpPr>
          <p:spPr bwMode="auto">
            <a:xfrm>
              <a:off x="881" y="2018"/>
              <a:ext cx="29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4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1074" y="2018"/>
              <a:ext cx="5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はい</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6"/>
            <p:cNvSpPr>
              <a:spLocks noChangeArrowheads="1"/>
            </p:cNvSpPr>
            <p:nvPr/>
          </p:nvSpPr>
          <p:spPr bwMode="auto">
            <a:xfrm>
              <a:off x="1462" y="2018"/>
              <a:ext cx="19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7"/>
            <p:cNvSpPr>
              <a:spLocks noChangeArrowheads="1"/>
            </p:cNvSpPr>
            <p:nvPr/>
          </p:nvSpPr>
          <p:spPr bwMode="auto">
            <a:xfrm>
              <a:off x="1655" y="2018"/>
              <a:ext cx="69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8"/>
            <p:cNvSpPr>
              <a:spLocks noChangeArrowheads="1"/>
            </p:cNvSpPr>
            <p:nvPr/>
          </p:nvSpPr>
          <p:spPr bwMode="auto">
            <a:xfrm>
              <a:off x="2817" y="2018"/>
              <a:ext cx="29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9"/>
            <p:cNvSpPr>
              <a:spLocks noChangeArrowheads="1"/>
            </p:cNvSpPr>
            <p:nvPr/>
          </p:nvSpPr>
          <p:spPr bwMode="auto">
            <a:xfrm>
              <a:off x="2939" y="2019"/>
              <a:ext cx="29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4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0"/>
            <p:cNvSpPr>
              <a:spLocks noChangeArrowheads="1"/>
            </p:cNvSpPr>
            <p:nvPr/>
          </p:nvSpPr>
          <p:spPr bwMode="auto">
            <a:xfrm>
              <a:off x="3324" y="1982"/>
              <a:ext cx="7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32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いいえ</a:t>
              </a:r>
              <a:endParaRPr kumimoji="1" lang="ja-JP" sz="3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1"/>
            <p:cNvSpPr>
              <a:spLocks noChangeArrowheads="1"/>
            </p:cNvSpPr>
            <p:nvPr/>
          </p:nvSpPr>
          <p:spPr bwMode="auto">
            <a:xfrm>
              <a:off x="3978" y="1992"/>
              <a:ext cx="147"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1213475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187624" y="53752"/>
            <a:ext cx="6512511" cy="998984"/>
          </a:xfrm>
        </p:spPr>
        <p:txBody>
          <a:bodyPr/>
          <a:lstStyle/>
          <a:p>
            <a:pPr algn="ctr"/>
            <a:r>
              <a:rPr kumimoji="1" lang="ja-JP" altLang="en-US" sz="4000" dirty="0" smtClean="0"/>
              <a:t>炭水化物について</a:t>
            </a:r>
            <a:endParaRPr kumimoji="1" lang="ja-JP" altLang="en-US" sz="4000" dirty="0"/>
          </a:p>
        </p:txBody>
      </p:sp>
      <p:pic>
        <p:nvPicPr>
          <p:cNvPr id="8194" name="Picture 2" descr="C:\Users\saitoh\Desktop\学校歯科保健\炭水化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052736"/>
            <a:ext cx="8676579"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55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63737" y="6208265"/>
            <a:ext cx="4280263" cy="648072"/>
          </a:xfrm>
        </p:spPr>
        <p:txBody>
          <a:bodyPr/>
          <a:lstStyle/>
          <a:p>
            <a:r>
              <a:rPr kumimoji="1" lang="ja-JP" altLang="en-US" sz="2000" dirty="0" smtClean="0"/>
              <a:t>市販されているさまざまな商品</a:t>
            </a:r>
            <a:endParaRPr kumimoji="1" lang="ja-JP" altLang="en-US" sz="2000" dirty="0"/>
          </a:p>
        </p:txBody>
      </p:sp>
      <p:pic>
        <p:nvPicPr>
          <p:cNvPr id="6146" name="Picture 2" descr="C:\Users\saitoh\Desktop\学校歯科保健\ゼロ商品写真\DSC06896.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0142" y="404664"/>
            <a:ext cx="4447689" cy="25018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aitoh\Desktop\学校歯科保健\ゼロ商品写真\DSC06897.JPG"/>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4724765" y="404664"/>
            <a:ext cx="4275359" cy="24048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aitoh\Desktop\学校歯科保健\ゼロ商品写真\DSC068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044" y="3428176"/>
            <a:ext cx="4137924" cy="232758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aitoh\Desktop\学校歯科保健\ゼロ商品写真\DSC069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435681"/>
            <a:ext cx="4176464" cy="234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65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itoh\Desktop\学校歯科保健\ゼロ商品写真\DSC06901.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63366"/>
            <a:ext cx="4575703" cy="257383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aitoh\Desktop\学校歯科保健\ゼロ商品写真\DSC06902.JPG"/>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4226572" y="3645024"/>
            <a:ext cx="4913778" cy="2764000"/>
          </a:xfrm>
          <a:prstGeom prst="rect">
            <a:avLst/>
          </a:prstGeom>
          <a:noFill/>
          <a:extLst>
            <a:ext uri="{909E8E84-426E-40DD-AFC4-6F175D3DCCD1}">
              <a14:hiddenFill xmlns:a14="http://schemas.microsoft.com/office/drawing/2010/main">
                <a:solidFill>
                  <a:srgbClr val="FFFFFF"/>
                </a:solidFill>
              </a14:hiddenFill>
            </a:ext>
          </a:extLst>
        </p:spPr>
      </p:pic>
      <p:sp>
        <p:nvSpPr>
          <p:cNvPr id="9" name="下矢印 8"/>
          <p:cNvSpPr/>
          <p:nvPr/>
        </p:nvSpPr>
        <p:spPr>
          <a:xfrm rot="5220003">
            <a:off x="4799404" y="1632807"/>
            <a:ext cx="64807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16200000">
            <a:off x="3705500" y="486139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628932" y="1392757"/>
            <a:ext cx="3528392" cy="1200329"/>
          </a:xfrm>
          <a:prstGeom prst="rect">
            <a:avLst/>
          </a:prstGeom>
          <a:noFill/>
        </p:spPr>
        <p:txBody>
          <a:bodyPr wrap="square" rtlCol="0">
            <a:spAutoFit/>
          </a:bodyPr>
          <a:lstStyle/>
          <a:p>
            <a:r>
              <a:rPr kumimoji="1" lang="ja-JP" altLang="en-US" sz="2400" b="1" dirty="0" smtClean="0"/>
              <a:t>還元水あめ　濃縮果汁</a:t>
            </a:r>
            <a:endParaRPr kumimoji="1" lang="en-US" altLang="ja-JP" sz="2400" b="1" dirty="0" smtClean="0"/>
          </a:p>
          <a:p>
            <a:r>
              <a:rPr kumimoji="1" lang="ja-JP" altLang="en-US" sz="2400" b="1" dirty="0" smtClean="0"/>
              <a:t>むし歯感受性の糖が含まれているであろう？</a:t>
            </a:r>
            <a:endParaRPr kumimoji="1" lang="ja-JP" altLang="en-US" sz="2400" b="1" dirty="0"/>
          </a:p>
        </p:txBody>
      </p:sp>
      <p:sp>
        <p:nvSpPr>
          <p:cNvPr id="3" name="テキスト ボックス 2"/>
          <p:cNvSpPr txBox="1"/>
          <p:nvPr/>
        </p:nvSpPr>
        <p:spPr>
          <a:xfrm>
            <a:off x="547948" y="4655137"/>
            <a:ext cx="2919060" cy="1200329"/>
          </a:xfrm>
          <a:prstGeom prst="rect">
            <a:avLst/>
          </a:prstGeom>
          <a:noFill/>
        </p:spPr>
        <p:txBody>
          <a:bodyPr wrap="square" rtlCol="0">
            <a:spAutoFit/>
          </a:bodyPr>
          <a:lstStyle/>
          <a:p>
            <a:r>
              <a:rPr kumimoji="1" lang="ja-JP" altLang="en-US" sz="2400" b="1" dirty="0" smtClean="0"/>
              <a:t>同様であるが、代替甘味料の種類が豊富</a:t>
            </a:r>
            <a:endParaRPr kumimoji="1" lang="ja-JP" altLang="en-US" sz="2400" b="1" dirty="0"/>
          </a:p>
        </p:txBody>
      </p:sp>
    </p:spTree>
    <p:extLst>
      <p:ext uri="{BB962C8B-B14F-4D97-AF65-F5344CB8AC3E}">
        <p14:creationId xmlns:p14="http://schemas.microsoft.com/office/powerpoint/2010/main" val="22970854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12"/>
          <p:cNvSpPr>
            <a:spLocks noGrp="1"/>
          </p:cNvSpPr>
          <p:nvPr>
            <p:ph type="body" idx="1"/>
          </p:nvPr>
        </p:nvSpPr>
        <p:spPr>
          <a:xfrm>
            <a:off x="251520" y="1268760"/>
            <a:ext cx="8604448" cy="4896544"/>
          </a:xfrm>
        </p:spPr>
        <p:txBody>
          <a:bodyPr/>
          <a:lstStyle/>
          <a:p>
            <a:pPr algn="l"/>
            <a:r>
              <a:rPr kumimoji="1" lang="ja-JP" altLang="en-US" b="1" dirty="0" smtClean="0"/>
              <a:t>○むし歯予防について、</a:t>
            </a:r>
            <a:r>
              <a:rPr kumimoji="1" lang="ja-JP" altLang="en-US" b="1" dirty="0" smtClean="0">
                <a:solidFill>
                  <a:schemeClr val="accent6"/>
                </a:solidFill>
              </a:rPr>
              <a:t>糖分摂取という観点</a:t>
            </a:r>
            <a:r>
              <a:rPr kumimoji="1" lang="ja-JP" altLang="en-US" b="1" dirty="0" smtClean="0"/>
              <a:t>から考える。</a:t>
            </a:r>
            <a:endParaRPr kumimoji="1" lang="en-US" altLang="ja-JP" b="1" dirty="0" smtClean="0"/>
          </a:p>
          <a:p>
            <a:pPr algn="l"/>
            <a:r>
              <a:rPr kumimoji="1" lang="ja-JP" altLang="en-US" b="1" dirty="0" smtClean="0"/>
              <a:t>○児童、生徒たちは、むし歯予防、甘いものについて、どのくらい</a:t>
            </a:r>
            <a:endParaRPr kumimoji="1" lang="en-US" altLang="ja-JP" b="1" dirty="0" smtClean="0"/>
          </a:p>
          <a:p>
            <a:pPr algn="l"/>
            <a:r>
              <a:rPr lang="ja-JP" altLang="en-US" b="1" dirty="0"/>
              <a:t>　</a:t>
            </a:r>
            <a:r>
              <a:rPr lang="ja-JP" altLang="en-US" b="1" dirty="0" smtClean="0"/>
              <a:t>正しい知識を持ち合わせているか。</a:t>
            </a:r>
            <a:endParaRPr lang="en-US" altLang="ja-JP" b="1" dirty="0" smtClean="0"/>
          </a:p>
          <a:p>
            <a:pPr algn="l"/>
            <a:r>
              <a:rPr kumimoji="1" lang="ja-JP" altLang="en-US" b="1" dirty="0" smtClean="0"/>
              <a:t>○上記について、アンケート調査を実施し続いて、糖分についての</a:t>
            </a:r>
            <a:endParaRPr kumimoji="1" lang="en-US" altLang="ja-JP" b="1" dirty="0" smtClean="0"/>
          </a:p>
          <a:p>
            <a:pPr algn="l"/>
            <a:r>
              <a:rPr lang="ja-JP" altLang="en-US" b="1" dirty="0"/>
              <a:t>　</a:t>
            </a:r>
            <a:r>
              <a:rPr lang="ja-JP" altLang="en-US" b="1" dirty="0" smtClean="0"/>
              <a:t>知識を啓発すべく資料を配布しむし歯予防の一助となるよう努めた。</a:t>
            </a:r>
            <a:endParaRPr lang="en-US" altLang="ja-JP" b="1" dirty="0" smtClean="0"/>
          </a:p>
          <a:p>
            <a:pPr algn="l"/>
            <a:endParaRPr lang="en-US" altLang="ja-JP" b="1" dirty="0"/>
          </a:p>
          <a:p>
            <a:pPr algn="l"/>
            <a:endParaRPr lang="en-US" altLang="ja-JP" b="1" dirty="0" smtClean="0"/>
          </a:p>
          <a:p>
            <a:pPr algn="l"/>
            <a:r>
              <a:rPr lang="ja-JP" altLang="en-US" b="1" dirty="0" smtClean="0"/>
              <a:t>　調査方法</a:t>
            </a:r>
            <a:endParaRPr lang="en-US" altLang="ja-JP" b="1" dirty="0" smtClean="0"/>
          </a:p>
          <a:p>
            <a:pPr algn="l"/>
            <a:r>
              <a:rPr lang="ja-JP" altLang="en-US" b="1" dirty="0" smtClean="0"/>
              <a:t>○対象は甘楽富岡地区の小学</a:t>
            </a:r>
            <a:r>
              <a:rPr lang="en-US" altLang="ja-JP" b="1" dirty="0" smtClean="0"/>
              <a:t>6</a:t>
            </a:r>
            <a:r>
              <a:rPr lang="ja-JP" altLang="en-US" b="1" dirty="0" smtClean="0"/>
              <a:t>年生及び、中学</a:t>
            </a:r>
            <a:r>
              <a:rPr lang="en-US" altLang="ja-JP" b="1" dirty="0" smtClean="0"/>
              <a:t>3</a:t>
            </a:r>
            <a:r>
              <a:rPr lang="ja-JP" altLang="en-US" b="1" dirty="0" smtClean="0"/>
              <a:t>年生</a:t>
            </a:r>
            <a:endParaRPr lang="en-US" altLang="ja-JP" b="1" dirty="0" smtClean="0"/>
          </a:p>
          <a:p>
            <a:pPr algn="l"/>
            <a:r>
              <a:rPr lang="ja-JP" altLang="en-US" b="1" dirty="0" smtClean="0"/>
              <a:t>○事前に作成した問題形式のアンケート調査に回答してもらう。</a:t>
            </a:r>
            <a:endParaRPr lang="en-US" altLang="ja-JP" b="1" dirty="0" smtClean="0"/>
          </a:p>
          <a:p>
            <a:pPr algn="l"/>
            <a:r>
              <a:rPr lang="ja-JP" altLang="en-US" b="1" dirty="0" smtClean="0"/>
              <a:t>○すべて無記名でおこなう。　</a:t>
            </a:r>
            <a:r>
              <a:rPr lang="ja-JP" altLang="en-US" b="1" dirty="0"/>
              <a:t>　</a:t>
            </a:r>
            <a:r>
              <a:rPr kumimoji="1" lang="ja-JP" altLang="en-US" b="1" dirty="0" smtClean="0"/>
              <a:t>　　　　　　　　　　　</a:t>
            </a:r>
            <a:endParaRPr kumimoji="1" lang="ja-JP" altLang="en-US" b="1" dirty="0"/>
          </a:p>
        </p:txBody>
      </p:sp>
      <p:sp>
        <p:nvSpPr>
          <p:cNvPr id="14" name="タイトル 11"/>
          <p:cNvSpPr>
            <a:spLocks noGrp="1"/>
          </p:cNvSpPr>
          <p:nvPr>
            <p:ph type="title"/>
          </p:nvPr>
        </p:nvSpPr>
        <p:spPr>
          <a:xfrm>
            <a:off x="308898" y="363326"/>
            <a:ext cx="3402901" cy="648072"/>
          </a:xfrm>
        </p:spPr>
        <p:txBody>
          <a:bodyPr/>
          <a:lstStyle/>
          <a:p>
            <a:pPr algn="l"/>
            <a:r>
              <a:rPr kumimoji="1" lang="ja-JP" altLang="en-US" sz="3200" dirty="0" smtClean="0"/>
              <a:t>目的　方法</a:t>
            </a:r>
            <a:endParaRPr kumimoji="1" lang="ja-JP" altLang="en-US" sz="3200" dirty="0"/>
          </a:p>
        </p:txBody>
      </p:sp>
    </p:spTree>
    <p:extLst>
      <p:ext uri="{BB962C8B-B14F-4D97-AF65-F5344CB8AC3E}">
        <p14:creationId xmlns:p14="http://schemas.microsoft.com/office/powerpoint/2010/main" val="3581884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idx="1"/>
          </p:nvPr>
        </p:nvSpPr>
        <p:spPr>
          <a:xfrm>
            <a:off x="539552" y="1700808"/>
            <a:ext cx="8208912" cy="3384376"/>
          </a:xfrm>
        </p:spPr>
        <p:txBody>
          <a:bodyPr>
            <a:noAutofit/>
          </a:bodyPr>
          <a:lstStyle/>
          <a:p>
            <a:pPr algn="l"/>
            <a:r>
              <a:rPr kumimoji="1" lang="ja-JP" altLang="en-US" sz="3200" dirty="0" smtClean="0"/>
              <a:t>ノンシュガー　糖分ゼロ　シュガーレスの表示基準</a:t>
            </a:r>
            <a:endParaRPr kumimoji="1" lang="en-US" altLang="ja-JP" sz="3200" dirty="0" smtClean="0"/>
          </a:p>
          <a:p>
            <a:pPr algn="l"/>
            <a:endParaRPr lang="en-US" altLang="ja-JP" sz="3200" dirty="0"/>
          </a:p>
          <a:p>
            <a:pPr algn="l"/>
            <a:r>
              <a:rPr kumimoji="1" lang="ja-JP" altLang="en-US" sz="3200" dirty="0" smtClean="0"/>
              <a:t>糖類の含有量</a:t>
            </a:r>
            <a:endParaRPr kumimoji="1" lang="en-US" altLang="ja-JP" sz="3200" dirty="0" smtClean="0"/>
          </a:p>
          <a:p>
            <a:pPr algn="l"/>
            <a:r>
              <a:rPr lang="ja-JP" altLang="en-US" sz="3200" dirty="0"/>
              <a:t>　</a:t>
            </a:r>
            <a:r>
              <a:rPr lang="ja-JP" altLang="en-US" sz="3200" dirty="0" smtClean="0"/>
              <a:t>　　　</a:t>
            </a:r>
            <a:r>
              <a:rPr lang="en-US" altLang="ja-JP" sz="3200" dirty="0" smtClean="0"/>
              <a:t>0.5g/100g  (</a:t>
            </a:r>
            <a:r>
              <a:rPr lang="ja-JP" altLang="en-US" sz="3200" dirty="0" smtClean="0"/>
              <a:t>飲料　</a:t>
            </a:r>
            <a:r>
              <a:rPr lang="en-US" altLang="ja-JP" sz="3200" dirty="0" smtClean="0"/>
              <a:t>0.5g/100ml) </a:t>
            </a:r>
          </a:p>
          <a:p>
            <a:pPr algn="l"/>
            <a:r>
              <a:rPr lang="en-US" altLang="ja-JP" sz="3200" dirty="0"/>
              <a:t> </a:t>
            </a:r>
            <a:r>
              <a:rPr lang="en-US" altLang="ja-JP" sz="3200" dirty="0" smtClean="0"/>
              <a:t>                                                        </a:t>
            </a:r>
            <a:r>
              <a:rPr lang="ja-JP" altLang="en-US" sz="3200" dirty="0" smtClean="0"/>
              <a:t>　　　　</a:t>
            </a:r>
            <a:endParaRPr kumimoji="1" lang="ja-JP" altLang="en-US" sz="3200" dirty="0"/>
          </a:p>
        </p:txBody>
      </p:sp>
      <p:sp>
        <p:nvSpPr>
          <p:cNvPr id="2" name="テキスト ボックス 1"/>
          <p:cNvSpPr txBox="1"/>
          <p:nvPr/>
        </p:nvSpPr>
        <p:spPr>
          <a:xfrm>
            <a:off x="6084168" y="5805264"/>
            <a:ext cx="2877711" cy="461665"/>
          </a:xfrm>
          <a:prstGeom prst="rect">
            <a:avLst/>
          </a:prstGeom>
          <a:noFill/>
        </p:spPr>
        <p:txBody>
          <a:bodyPr wrap="none" rtlCol="0">
            <a:spAutoFit/>
          </a:bodyPr>
          <a:lstStyle/>
          <a:p>
            <a:r>
              <a:rPr kumimoji="1" lang="ja-JP" altLang="en-US" dirty="0" smtClean="0"/>
              <a:t>（</a:t>
            </a:r>
            <a:r>
              <a:rPr kumimoji="1" lang="ja-JP" altLang="en-US" sz="2400" dirty="0" smtClean="0"/>
              <a:t>健康増進法より）</a:t>
            </a:r>
            <a:endParaRPr kumimoji="1" lang="ja-JP" altLang="en-US" sz="2400" dirty="0"/>
          </a:p>
        </p:txBody>
      </p:sp>
    </p:spTree>
    <p:extLst>
      <p:ext uri="{BB962C8B-B14F-4D97-AF65-F5344CB8AC3E}">
        <p14:creationId xmlns:p14="http://schemas.microsoft.com/office/powerpoint/2010/main" val="4255343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116632"/>
            <a:ext cx="6512511" cy="720080"/>
          </a:xfrm>
        </p:spPr>
        <p:txBody>
          <a:bodyPr/>
          <a:lstStyle/>
          <a:p>
            <a:pPr algn="l"/>
            <a:r>
              <a:rPr kumimoji="1" lang="ja-JP" altLang="en-US" sz="3600" dirty="0" smtClean="0"/>
              <a:t>学年別正解率</a:t>
            </a:r>
            <a:endParaRPr kumimoji="1" lang="ja-JP" altLang="en-US" sz="3600" dirty="0"/>
          </a:p>
        </p:txBody>
      </p:sp>
      <p:graphicFrame>
        <p:nvGraphicFramePr>
          <p:cNvPr id="5" name="コンテンツ プレースホルダー 4"/>
          <p:cNvGraphicFramePr>
            <a:graphicFrameLocks noGrp="1"/>
          </p:cNvGraphicFramePr>
          <p:nvPr>
            <p:ph sz="quarter" idx="13"/>
            <p:extLst>
              <p:ext uri="{D42A27DB-BD31-4B8C-83A1-F6EECF244321}">
                <p14:modId xmlns:p14="http://schemas.microsoft.com/office/powerpoint/2010/main" val="2805030092"/>
              </p:ext>
            </p:extLst>
          </p:nvPr>
        </p:nvGraphicFramePr>
        <p:xfrm>
          <a:off x="179512" y="908720"/>
          <a:ext cx="8640960"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425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3384" y="10615"/>
            <a:ext cx="6512511" cy="720080"/>
          </a:xfrm>
        </p:spPr>
        <p:txBody>
          <a:bodyPr/>
          <a:lstStyle/>
          <a:p>
            <a:pPr algn="l"/>
            <a:r>
              <a:rPr kumimoji="1" lang="ja-JP" altLang="en-US" sz="3600" dirty="0" smtClean="0"/>
              <a:t>地域別正解率</a:t>
            </a:r>
            <a:endParaRPr kumimoji="1" lang="ja-JP" altLang="en-US" sz="3600" dirty="0"/>
          </a:p>
        </p:txBody>
      </p:sp>
      <p:graphicFrame>
        <p:nvGraphicFramePr>
          <p:cNvPr id="9" name="コンテンツ プレースホルダー 8"/>
          <p:cNvGraphicFramePr>
            <a:graphicFrameLocks noGrp="1"/>
          </p:cNvGraphicFramePr>
          <p:nvPr>
            <p:ph sz="quarter" idx="13"/>
            <p:extLst>
              <p:ext uri="{D42A27DB-BD31-4B8C-83A1-F6EECF244321}">
                <p14:modId xmlns:p14="http://schemas.microsoft.com/office/powerpoint/2010/main" val="1256292961"/>
              </p:ext>
            </p:extLst>
          </p:nvPr>
        </p:nvGraphicFramePr>
        <p:xfrm>
          <a:off x="179512" y="908720"/>
          <a:ext cx="8424936" cy="5832648"/>
        </p:xfrm>
        <a:graphic>
          <a:graphicData uri="http://schemas.openxmlformats.org/drawingml/2006/chart">
            <c:chart xmlns:c="http://schemas.openxmlformats.org/drawingml/2006/chart" xmlns:r="http://schemas.openxmlformats.org/officeDocument/2006/relationships" r:id="rId3"/>
          </a:graphicData>
        </a:graphic>
      </p:graphicFrame>
      <p:sp>
        <p:nvSpPr>
          <p:cNvPr id="10" name="円/楕円 9"/>
          <p:cNvSpPr/>
          <p:nvPr/>
        </p:nvSpPr>
        <p:spPr>
          <a:xfrm>
            <a:off x="3635896" y="2132856"/>
            <a:ext cx="663116" cy="96352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1" name="円/楕円 10"/>
          <p:cNvSpPr/>
          <p:nvPr/>
        </p:nvSpPr>
        <p:spPr>
          <a:xfrm>
            <a:off x="4498464" y="3429000"/>
            <a:ext cx="663116" cy="96352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2" name="円/楕円 11"/>
          <p:cNvSpPr/>
          <p:nvPr/>
        </p:nvSpPr>
        <p:spPr>
          <a:xfrm>
            <a:off x="5313980" y="4797152"/>
            <a:ext cx="663116" cy="96352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3" name="円/楕円 12"/>
          <p:cNvSpPr/>
          <p:nvPr/>
        </p:nvSpPr>
        <p:spPr>
          <a:xfrm>
            <a:off x="6228184" y="1484784"/>
            <a:ext cx="663116" cy="96352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Tree>
    <p:extLst>
      <p:ext uri="{BB962C8B-B14F-4D97-AF65-F5344CB8AC3E}">
        <p14:creationId xmlns:p14="http://schemas.microsoft.com/office/powerpoint/2010/main" val="971145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2088232" cy="936104"/>
          </a:xfrm>
        </p:spPr>
        <p:txBody>
          <a:bodyPr/>
          <a:lstStyle/>
          <a:p>
            <a:pPr algn="l"/>
            <a:r>
              <a:rPr kumimoji="1" lang="ja-JP" altLang="en-US" dirty="0" smtClean="0"/>
              <a:t>結果　</a:t>
            </a:r>
            <a:endParaRPr kumimoji="1" lang="ja-JP" altLang="en-US" dirty="0"/>
          </a:p>
        </p:txBody>
      </p:sp>
      <p:sp>
        <p:nvSpPr>
          <p:cNvPr id="5" name="テキスト ボックス 4"/>
          <p:cNvSpPr txBox="1"/>
          <p:nvPr/>
        </p:nvSpPr>
        <p:spPr>
          <a:xfrm>
            <a:off x="18782" y="1988840"/>
            <a:ext cx="9377753" cy="3170099"/>
          </a:xfrm>
          <a:prstGeom prst="rect">
            <a:avLst/>
          </a:prstGeom>
          <a:noFill/>
        </p:spPr>
        <p:txBody>
          <a:bodyPr wrap="square" rtlCol="0">
            <a:spAutoFit/>
          </a:bodyPr>
          <a:lstStyle/>
          <a:p>
            <a:r>
              <a:rPr kumimoji="1" lang="ja-JP" altLang="en-US" sz="2000" b="1" dirty="0" smtClean="0"/>
              <a:t>○　小学</a:t>
            </a:r>
            <a:r>
              <a:rPr kumimoji="1" lang="en-US" altLang="ja-JP" sz="2000" b="1" dirty="0" smtClean="0"/>
              <a:t>6</a:t>
            </a:r>
            <a:r>
              <a:rPr kumimoji="1" lang="ja-JP" altLang="en-US" sz="2000" b="1" dirty="0" smtClean="0"/>
              <a:t>年生と中学</a:t>
            </a:r>
            <a:r>
              <a:rPr kumimoji="1" lang="en-US" altLang="ja-JP" sz="2000" b="1" dirty="0" smtClean="0"/>
              <a:t>3</a:t>
            </a:r>
            <a:r>
              <a:rPr kumimoji="1" lang="ja-JP" altLang="en-US" sz="2000" b="1" dirty="0" smtClean="0"/>
              <a:t>年生とでは、おおむね正解率に差は認められな</a:t>
            </a:r>
            <a:endParaRPr kumimoji="1" lang="en-US" altLang="ja-JP" sz="2000" b="1" dirty="0" smtClean="0"/>
          </a:p>
          <a:p>
            <a:r>
              <a:rPr lang="ja-JP" altLang="en-US" sz="2000" b="1" dirty="0"/>
              <a:t>　</a:t>
            </a:r>
            <a:r>
              <a:rPr lang="ja-JP" altLang="en-US" sz="2000" b="1" dirty="0" smtClean="0"/>
              <a:t>　なかった。</a:t>
            </a:r>
            <a:endParaRPr lang="en-US" altLang="ja-JP" sz="2000" b="1" dirty="0" smtClean="0"/>
          </a:p>
          <a:p>
            <a:endParaRPr kumimoji="1" lang="en-US" altLang="ja-JP" sz="2000" b="1" dirty="0" smtClean="0"/>
          </a:p>
          <a:p>
            <a:r>
              <a:rPr kumimoji="1" lang="ja-JP" altLang="en-US" sz="2000" b="1" dirty="0" smtClean="0"/>
              <a:t>○　生活習慣の差異で正解率の差はほとんど認められなかった。</a:t>
            </a:r>
            <a:endParaRPr kumimoji="1" lang="en-US" altLang="ja-JP" sz="2000" b="1" dirty="0" smtClean="0"/>
          </a:p>
          <a:p>
            <a:endParaRPr kumimoji="1" lang="en-US" altLang="ja-JP" sz="2000" b="1" dirty="0" smtClean="0"/>
          </a:p>
          <a:p>
            <a:r>
              <a:rPr lang="ja-JP" altLang="en-US" sz="2000" b="1" dirty="0" smtClean="0"/>
              <a:t>○　お口の中に関心があると答えた児童、生徒とそうでない児童、</a:t>
            </a:r>
            <a:endParaRPr lang="en-US" altLang="ja-JP" sz="2000" b="1" dirty="0" smtClean="0"/>
          </a:p>
          <a:p>
            <a:r>
              <a:rPr lang="ja-JP" altLang="en-US" sz="2000" b="1" dirty="0"/>
              <a:t>　</a:t>
            </a:r>
            <a:r>
              <a:rPr lang="ja-JP" altLang="en-US" sz="2000" b="1" dirty="0" smtClean="0"/>
              <a:t>　生徒との</a:t>
            </a:r>
            <a:r>
              <a:rPr kumimoji="1" lang="ja-JP" altLang="en-US" sz="2000" b="1" dirty="0" smtClean="0"/>
              <a:t>あいだに正解率の差はほとんど認められなかった。</a:t>
            </a:r>
            <a:endParaRPr kumimoji="1" lang="en-US" altLang="ja-JP" sz="2000" b="1" dirty="0" smtClean="0"/>
          </a:p>
          <a:p>
            <a:endParaRPr kumimoji="1" lang="en-US" altLang="ja-JP" sz="2000" b="1" dirty="0" smtClean="0"/>
          </a:p>
          <a:p>
            <a:r>
              <a:rPr lang="ja-JP" altLang="en-US" sz="2000" b="1" dirty="0" smtClean="0"/>
              <a:t>○　水分補給において、およそ</a:t>
            </a:r>
            <a:r>
              <a:rPr lang="en-US" altLang="ja-JP" sz="2000" b="1" dirty="0" smtClean="0"/>
              <a:t>4</a:t>
            </a:r>
            <a:r>
              <a:rPr lang="ja-JP" altLang="en-US" sz="2000" b="1" dirty="0" smtClean="0"/>
              <a:t>割の児童生徒が、炭酸飲料をよく飲むと</a:t>
            </a:r>
            <a:endParaRPr lang="en-US" altLang="ja-JP" sz="2000" b="1" dirty="0" smtClean="0"/>
          </a:p>
          <a:p>
            <a:r>
              <a:rPr lang="ja-JP" altLang="en-US" sz="2000" b="1" dirty="0"/>
              <a:t>　</a:t>
            </a:r>
            <a:r>
              <a:rPr lang="ja-JP" altLang="en-US" sz="2000" b="1" dirty="0" smtClean="0"/>
              <a:t>　答え、</a:t>
            </a:r>
            <a:r>
              <a:rPr kumimoji="1" lang="ja-JP" altLang="en-US" sz="2000" b="1" dirty="0" smtClean="0"/>
              <a:t>およそ</a:t>
            </a:r>
            <a:r>
              <a:rPr kumimoji="1" lang="en-US" altLang="ja-JP" sz="2000" b="1" dirty="0" smtClean="0"/>
              <a:t>5</a:t>
            </a:r>
            <a:r>
              <a:rPr kumimoji="1" lang="ja-JP" altLang="en-US" sz="2000" b="1" dirty="0" smtClean="0"/>
              <a:t>割の児童、生徒がスポーツ飲料をよく飲むと答えた。</a:t>
            </a:r>
            <a:endParaRPr kumimoji="1" lang="ja-JP" altLang="en-US" sz="2000" b="1" dirty="0"/>
          </a:p>
        </p:txBody>
      </p:sp>
    </p:spTree>
    <p:extLst>
      <p:ext uri="{BB962C8B-B14F-4D97-AF65-F5344CB8AC3E}">
        <p14:creationId xmlns:p14="http://schemas.microsoft.com/office/powerpoint/2010/main" val="254353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043608" y="260648"/>
            <a:ext cx="7344816" cy="1143000"/>
          </a:xfrm>
        </p:spPr>
        <p:txBody>
          <a:bodyPr/>
          <a:lstStyle/>
          <a:p>
            <a:r>
              <a:rPr kumimoji="1" lang="ja-JP" altLang="en-US" sz="3600" dirty="0" smtClean="0"/>
              <a:t>年間の一人当たりの砂糖消費量（単位</a:t>
            </a:r>
            <a:r>
              <a:rPr kumimoji="1" lang="en-US" altLang="ja-JP" sz="3600" dirty="0" smtClean="0"/>
              <a:t>Kg</a:t>
            </a:r>
            <a:r>
              <a:rPr kumimoji="1" lang="ja-JP" altLang="en-US" sz="3600" dirty="0" smtClean="0"/>
              <a:t>）</a:t>
            </a:r>
            <a:endParaRPr kumimoji="1" lang="ja-JP" altLang="en-US" sz="3600" dirty="0"/>
          </a:p>
        </p:txBody>
      </p:sp>
      <p:graphicFrame>
        <p:nvGraphicFramePr>
          <p:cNvPr id="8" name="グラフ 7"/>
          <p:cNvGraphicFramePr/>
          <p:nvPr>
            <p:extLst>
              <p:ext uri="{D42A27DB-BD31-4B8C-83A1-F6EECF244321}">
                <p14:modId xmlns:p14="http://schemas.microsoft.com/office/powerpoint/2010/main" val="159349632"/>
              </p:ext>
            </p:extLst>
          </p:nvPr>
        </p:nvGraphicFramePr>
        <p:xfrm>
          <a:off x="1043608" y="1556792"/>
          <a:ext cx="7056784" cy="4869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190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flipH="1">
            <a:off x="467544" y="2492896"/>
            <a:ext cx="8424936" cy="3046988"/>
          </a:xfrm>
          <a:prstGeom prst="rect">
            <a:avLst/>
          </a:prstGeom>
          <a:noFill/>
        </p:spPr>
        <p:txBody>
          <a:bodyPr wrap="square" rtlCol="0">
            <a:spAutoFit/>
          </a:bodyPr>
          <a:lstStyle/>
          <a:p>
            <a:r>
              <a:rPr kumimoji="1" lang="ja-JP" altLang="en-US" sz="3200" b="1" dirty="0" smtClean="0"/>
              <a:t>日本は砂糖消費の少ない、なおかつ世界的に見ても歯みがき習慣は、非常に根付いている国といえます。</a:t>
            </a:r>
            <a:endParaRPr kumimoji="1" lang="en-US" altLang="ja-JP" sz="3200" b="1" dirty="0" smtClean="0"/>
          </a:p>
          <a:p>
            <a:r>
              <a:rPr lang="ja-JP" altLang="en-US" sz="3200" b="1" dirty="0" smtClean="0"/>
              <a:t>にもかかわらずむし歯の罹患率が高かった原因は、他の国と何が異なっていたのでしょう。</a:t>
            </a:r>
            <a:endParaRPr kumimoji="1" lang="ja-JP" altLang="en-US" sz="3200" b="1" dirty="0"/>
          </a:p>
        </p:txBody>
      </p:sp>
      <p:sp>
        <p:nvSpPr>
          <p:cNvPr id="5" name="テキスト ボックス 4"/>
          <p:cNvSpPr txBox="1"/>
          <p:nvPr/>
        </p:nvSpPr>
        <p:spPr>
          <a:xfrm>
            <a:off x="1737477" y="980728"/>
            <a:ext cx="5832648" cy="646331"/>
          </a:xfrm>
          <a:prstGeom prst="rect">
            <a:avLst/>
          </a:prstGeom>
          <a:noFill/>
        </p:spPr>
        <p:txBody>
          <a:bodyPr wrap="square" rtlCol="0">
            <a:spAutoFit/>
          </a:bodyPr>
          <a:lstStyle/>
          <a:p>
            <a:r>
              <a:rPr kumimoji="1" lang="ja-JP" altLang="en-US" sz="3600" b="1" dirty="0" smtClean="0"/>
              <a:t>ここで最後の問題です。</a:t>
            </a:r>
            <a:endParaRPr kumimoji="1" lang="ja-JP" altLang="en-US" sz="3600" b="1" dirty="0"/>
          </a:p>
        </p:txBody>
      </p:sp>
    </p:spTree>
    <p:extLst>
      <p:ext uri="{BB962C8B-B14F-4D97-AF65-F5344CB8AC3E}">
        <p14:creationId xmlns:p14="http://schemas.microsoft.com/office/powerpoint/2010/main" val="4034219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6512511" cy="1143000"/>
          </a:xfrm>
        </p:spPr>
        <p:txBody>
          <a:bodyPr/>
          <a:lstStyle/>
          <a:p>
            <a:pPr algn="l"/>
            <a:r>
              <a:rPr kumimoji="1" lang="ja-JP" altLang="en-US" dirty="0" smtClean="0"/>
              <a:t>まとめ</a:t>
            </a:r>
            <a:endParaRPr kumimoji="1" lang="ja-JP" altLang="en-US" dirty="0"/>
          </a:p>
        </p:txBody>
      </p:sp>
      <p:sp>
        <p:nvSpPr>
          <p:cNvPr id="3" name="テキスト ボックス 2"/>
          <p:cNvSpPr txBox="1"/>
          <p:nvPr/>
        </p:nvSpPr>
        <p:spPr>
          <a:xfrm>
            <a:off x="269978" y="1844824"/>
            <a:ext cx="8424936" cy="3539430"/>
          </a:xfrm>
          <a:prstGeom prst="rect">
            <a:avLst/>
          </a:prstGeom>
          <a:noFill/>
        </p:spPr>
        <p:txBody>
          <a:bodyPr wrap="square" rtlCol="0">
            <a:spAutoFit/>
          </a:bodyPr>
          <a:lstStyle/>
          <a:p>
            <a:r>
              <a:rPr kumimoji="1" lang="ja-JP" altLang="en-US" sz="2800" dirty="0" smtClean="0"/>
              <a:t>　</a:t>
            </a:r>
            <a:r>
              <a:rPr kumimoji="1" lang="ja-JP" altLang="en-US" sz="2800" b="1" dirty="0" smtClean="0"/>
              <a:t>今回の調査を行い、無意識のうちに、ほとんどの児童、生徒がフッ化物配合の歯磨剤を利用し、歯みがきを習慣として</a:t>
            </a:r>
            <a:r>
              <a:rPr kumimoji="1" lang="en-US" altLang="ja-JP" sz="2800" b="1" dirty="0" smtClean="0"/>
              <a:t>1</a:t>
            </a:r>
            <a:r>
              <a:rPr kumimoji="1" lang="ja-JP" altLang="en-US" sz="2800" b="1" dirty="0" smtClean="0"/>
              <a:t>日</a:t>
            </a:r>
            <a:r>
              <a:rPr kumimoji="1" lang="en-US" altLang="ja-JP" sz="2800" b="1" dirty="0" smtClean="0"/>
              <a:t>2</a:t>
            </a:r>
            <a:r>
              <a:rPr kumimoji="1" lang="ja-JP" altLang="en-US" sz="2800" b="1" dirty="0" smtClean="0"/>
              <a:t>回以上行っていた。しかしむし歯予防の知識は完全とは言えず、さらなるむし歯予防についての啓発が必要であると考えられた。</a:t>
            </a:r>
            <a:endParaRPr kumimoji="1" lang="en-US" altLang="ja-JP" sz="2800" b="1" dirty="0" smtClean="0"/>
          </a:p>
          <a:p>
            <a:r>
              <a:rPr kumimoji="1" lang="ja-JP" altLang="en-US" sz="2800" b="1" dirty="0" smtClean="0"/>
              <a:t>　むし歯感受性の低い甘味料をうたう製品が多数市販されているが、誤解のないよう正しく理解したうえで摂取することが求められる。</a:t>
            </a:r>
            <a:endParaRPr kumimoji="1" lang="ja-JP" altLang="en-US" sz="2800" b="1" dirty="0"/>
          </a:p>
        </p:txBody>
      </p:sp>
    </p:spTree>
    <p:extLst>
      <p:ext uri="{BB962C8B-B14F-4D97-AF65-F5344CB8AC3E}">
        <p14:creationId xmlns:p14="http://schemas.microsoft.com/office/powerpoint/2010/main" val="2103260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47831" y="1744734"/>
            <a:ext cx="6976986" cy="3477875"/>
          </a:xfrm>
          <a:prstGeom prst="rect">
            <a:avLst/>
          </a:prstGeom>
          <a:noFill/>
        </p:spPr>
        <p:txBody>
          <a:bodyPr wrap="square" rtlCol="0">
            <a:spAutoFit/>
          </a:bodyPr>
          <a:lstStyle/>
          <a:p>
            <a:r>
              <a:rPr kumimoji="1" lang="ja-JP" altLang="en-US" sz="2800" b="1" dirty="0" smtClean="0"/>
              <a:t>むし歯予防は　歯質　糖分　細菌の３原因について、取り組む必要がありますが、細菌と糖分についてアプローチすることは、</a:t>
            </a:r>
            <a:endParaRPr kumimoji="1" lang="en-US" altLang="ja-JP" sz="2800" b="1" dirty="0" smtClean="0"/>
          </a:p>
          <a:p>
            <a:r>
              <a:rPr lang="ja-JP" altLang="en-US" sz="2800" b="1" dirty="0"/>
              <a:t>非常</a:t>
            </a:r>
            <a:r>
              <a:rPr lang="ja-JP" altLang="en-US" sz="2800" b="1" dirty="0" smtClean="0"/>
              <a:t>に非効率的で難しいことであります。集団で地域全体で疾患を予防する（公衆衛生）に利用されやすいものとして、フッ化物による歯質強化があげられます。</a:t>
            </a:r>
            <a:endParaRPr lang="en-US" altLang="ja-JP" sz="2800" b="1" dirty="0" smtClean="0"/>
          </a:p>
          <a:p>
            <a:endParaRPr kumimoji="1" lang="ja-JP" altLang="en-US" sz="2400" b="1" dirty="0"/>
          </a:p>
        </p:txBody>
      </p:sp>
    </p:spTree>
    <p:extLst>
      <p:ext uri="{BB962C8B-B14F-4D97-AF65-F5344CB8AC3E}">
        <p14:creationId xmlns:p14="http://schemas.microsoft.com/office/powerpoint/2010/main" val="4238273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01" y="2852936"/>
            <a:ext cx="9361040" cy="1143000"/>
          </a:xfrm>
        </p:spPr>
        <p:txBody>
          <a:bodyPr/>
          <a:lstStyle/>
          <a:p>
            <a:pPr algn="l"/>
            <a:r>
              <a:rPr kumimoji="1" lang="ja-JP" altLang="en-US" sz="4400" dirty="0" smtClean="0"/>
              <a:t>御清聴ありがとうございました。</a:t>
            </a:r>
            <a:endParaRPr kumimoji="1" lang="ja-JP" altLang="en-US" sz="4400" dirty="0"/>
          </a:p>
        </p:txBody>
      </p:sp>
    </p:spTree>
    <p:extLst>
      <p:ext uri="{BB962C8B-B14F-4D97-AF65-F5344CB8AC3E}">
        <p14:creationId xmlns:p14="http://schemas.microsoft.com/office/powerpoint/2010/main" val="1100448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115616" y="404664"/>
            <a:ext cx="6512511" cy="648072"/>
          </a:xfrm>
        </p:spPr>
        <p:txBody>
          <a:bodyPr/>
          <a:lstStyle/>
          <a:p>
            <a:pPr algn="ctr"/>
            <a:r>
              <a:rPr kumimoji="1" lang="ja-JP" altLang="en-US" sz="3600" dirty="0" smtClean="0"/>
              <a:t>元気県ぐんま２１</a:t>
            </a:r>
            <a:endParaRPr kumimoji="1" lang="ja-JP" altLang="en-US" sz="3600" dirty="0"/>
          </a:p>
        </p:txBody>
      </p:sp>
      <p:sp>
        <p:nvSpPr>
          <p:cNvPr id="3" name="角丸四角形 2"/>
          <p:cNvSpPr/>
          <p:nvPr/>
        </p:nvSpPr>
        <p:spPr>
          <a:xfrm>
            <a:off x="827584" y="4869160"/>
            <a:ext cx="7344816" cy="18002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nvGrpSpPr>
          <p:cNvPr id="2" name="Group 4"/>
          <p:cNvGrpSpPr>
            <a:grpSpLocks noChangeAspect="1"/>
          </p:cNvGrpSpPr>
          <p:nvPr/>
        </p:nvGrpSpPr>
        <p:grpSpPr bwMode="auto">
          <a:xfrm>
            <a:off x="1187450" y="1412875"/>
            <a:ext cx="7112001" cy="5148263"/>
            <a:chOff x="748" y="890"/>
            <a:chExt cx="4480" cy="3243"/>
          </a:xfrm>
        </p:grpSpPr>
        <p:sp>
          <p:nvSpPr>
            <p:cNvPr id="5" name="AutoShape 3"/>
            <p:cNvSpPr>
              <a:spLocks noChangeAspect="1" noChangeArrowheads="1" noTextEdit="1"/>
            </p:cNvSpPr>
            <p:nvPr/>
          </p:nvSpPr>
          <p:spPr bwMode="auto">
            <a:xfrm>
              <a:off x="748" y="890"/>
              <a:ext cx="4037" cy="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Rectangle 5"/>
            <p:cNvSpPr>
              <a:spLocks noChangeArrowheads="1"/>
            </p:cNvSpPr>
            <p:nvPr/>
          </p:nvSpPr>
          <p:spPr bwMode="auto">
            <a:xfrm>
              <a:off x="748" y="910"/>
              <a:ext cx="41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歯と口の健康</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6"/>
            <p:cNvSpPr>
              <a:spLocks noChangeArrowheads="1"/>
            </p:cNvSpPr>
            <p:nvPr/>
          </p:nvSpPr>
          <p:spPr bwMode="auto">
            <a:xfrm>
              <a:off x="1489" y="910"/>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7"/>
            <p:cNvSpPr>
              <a:spLocks noChangeArrowheads="1"/>
            </p:cNvSpPr>
            <p:nvPr/>
          </p:nvSpPr>
          <p:spPr bwMode="auto">
            <a:xfrm>
              <a:off x="748" y="1070"/>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8"/>
            <p:cNvSpPr>
              <a:spLocks noChangeArrowheads="1"/>
            </p:cNvSpPr>
            <p:nvPr/>
          </p:nvSpPr>
          <p:spPr bwMode="auto">
            <a:xfrm>
              <a:off x="748" y="1229"/>
              <a:ext cx="44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県民の皆様へ</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9"/>
            <p:cNvSpPr>
              <a:spLocks noChangeArrowheads="1"/>
            </p:cNvSpPr>
            <p:nvPr/>
          </p:nvSpPr>
          <p:spPr bwMode="auto">
            <a:xfrm>
              <a:off x="1520" y="1229"/>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0"/>
            <p:cNvSpPr>
              <a:spLocks noChangeArrowheads="1"/>
            </p:cNvSpPr>
            <p:nvPr/>
          </p:nvSpPr>
          <p:spPr bwMode="auto">
            <a:xfrm>
              <a:off x="1605" y="1229"/>
              <a:ext cx="12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1"/>
            <p:cNvSpPr>
              <a:spLocks noChangeArrowheads="1"/>
            </p:cNvSpPr>
            <p:nvPr/>
          </p:nvSpPr>
          <p:spPr bwMode="auto">
            <a:xfrm>
              <a:off x="1735" y="1229"/>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1797" y="1229"/>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3"/>
            <p:cNvSpPr>
              <a:spLocks noChangeArrowheads="1"/>
            </p:cNvSpPr>
            <p:nvPr/>
          </p:nvSpPr>
          <p:spPr bwMode="auto">
            <a:xfrm>
              <a:off x="748" y="1478"/>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4"/>
            <p:cNvSpPr>
              <a:spLocks noChangeArrowheads="1"/>
            </p:cNvSpPr>
            <p:nvPr/>
          </p:nvSpPr>
          <p:spPr bwMode="auto">
            <a:xfrm>
              <a:off x="833" y="1478"/>
              <a:ext cx="12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962" y="1478"/>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6"/>
            <p:cNvSpPr>
              <a:spLocks noChangeArrowheads="1"/>
            </p:cNvSpPr>
            <p:nvPr/>
          </p:nvSpPr>
          <p:spPr bwMode="auto">
            <a:xfrm>
              <a:off x="1047" y="1478"/>
              <a:ext cx="130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しなやかに、自分にあった食事をとりましょう</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7"/>
            <p:cNvSpPr>
              <a:spLocks noChangeArrowheads="1"/>
            </p:cNvSpPr>
            <p:nvPr/>
          </p:nvSpPr>
          <p:spPr bwMode="auto">
            <a:xfrm>
              <a:off x="3406" y="1478"/>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8"/>
            <p:cNvSpPr>
              <a:spLocks noChangeArrowheads="1"/>
            </p:cNvSpPr>
            <p:nvPr/>
          </p:nvSpPr>
          <p:spPr bwMode="auto">
            <a:xfrm>
              <a:off x="748" y="1719"/>
              <a:ext cx="20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9"/>
            <p:cNvSpPr>
              <a:spLocks noChangeArrowheads="1"/>
            </p:cNvSpPr>
            <p:nvPr/>
          </p:nvSpPr>
          <p:spPr bwMode="auto">
            <a:xfrm>
              <a:off x="1088" y="1719"/>
              <a:ext cx="1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し</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0"/>
            <p:cNvSpPr>
              <a:spLocks noChangeArrowheads="1"/>
            </p:cNvSpPr>
            <p:nvPr/>
          </p:nvSpPr>
          <p:spPr bwMode="auto">
            <a:xfrm>
              <a:off x="1187" y="1719"/>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1"/>
            <p:cNvSpPr>
              <a:spLocks noChangeArrowheads="1"/>
            </p:cNvSpPr>
            <p:nvPr/>
          </p:nvSpPr>
          <p:spPr bwMode="auto">
            <a:xfrm>
              <a:off x="1272" y="1719"/>
              <a:ext cx="107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主食・主菜・副菜に果物・牛乳をそえて</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2"/>
            <p:cNvSpPr>
              <a:spLocks noChangeArrowheads="1"/>
            </p:cNvSpPr>
            <p:nvPr/>
          </p:nvSpPr>
          <p:spPr bwMode="auto">
            <a:xfrm>
              <a:off x="3323" y="1719"/>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3"/>
            <p:cNvSpPr>
              <a:spLocks noChangeArrowheads="1"/>
            </p:cNvSpPr>
            <p:nvPr/>
          </p:nvSpPr>
          <p:spPr bwMode="auto">
            <a:xfrm>
              <a:off x="748" y="1879"/>
              <a:ext cx="20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4"/>
            <p:cNvSpPr>
              <a:spLocks noChangeArrowheads="1"/>
            </p:cNvSpPr>
            <p:nvPr/>
          </p:nvSpPr>
          <p:spPr bwMode="auto">
            <a:xfrm>
              <a:off x="1088" y="1879"/>
              <a:ext cx="1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な</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5"/>
            <p:cNvSpPr>
              <a:spLocks noChangeArrowheads="1"/>
            </p:cNvSpPr>
            <p:nvPr/>
          </p:nvSpPr>
          <p:spPr bwMode="auto">
            <a:xfrm>
              <a:off x="1204" y="1879"/>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6"/>
            <p:cNvSpPr>
              <a:spLocks noChangeArrowheads="1"/>
            </p:cNvSpPr>
            <p:nvPr/>
          </p:nvSpPr>
          <p:spPr bwMode="auto">
            <a:xfrm>
              <a:off x="1290" y="1879"/>
              <a:ext cx="42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慣れよう薄味</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7"/>
            <p:cNvSpPr>
              <a:spLocks noChangeArrowheads="1"/>
            </p:cNvSpPr>
            <p:nvPr/>
          </p:nvSpPr>
          <p:spPr bwMode="auto">
            <a:xfrm>
              <a:off x="2002" y="1879"/>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8"/>
            <p:cNvSpPr>
              <a:spLocks noChangeArrowheads="1"/>
            </p:cNvSpPr>
            <p:nvPr/>
          </p:nvSpPr>
          <p:spPr bwMode="auto">
            <a:xfrm>
              <a:off x="2088" y="1879"/>
              <a:ext cx="40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減らそう脂肪</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29"/>
            <p:cNvSpPr>
              <a:spLocks noChangeArrowheads="1"/>
            </p:cNvSpPr>
            <p:nvPr/>
          </p:nvSpPr>
          <p:spPr bwMode="auto">
            <a:xfrm>
              <a:off x="2783" y="1879"/>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Rectangle 30"/>
            <p:cNvSpPr>
              <a:spLocks noChangeArrowheads="1"/>
            </p:cNvSpPr>
            <p:nvPr/>
          </p:nvSpPr>
          <p:spPr bwMode="auto">
            <a:xfrm>
              <a:off x="748" y="2038"/>
              <a:ext cx="20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 name="Rectangle 31"/>
            <p:cNvSpPr>
              <a:spLocks noChangeArrowheads="1"/>
            </p:cNvSpPr>
            <p:nvPr/>
          </p:nvSpPr>
          <p:spPr bwMode="auto">
            <a:xfrm>
              <a:off x="1088" y="2038"/>
              <a:ext cx="1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9" name="Rectangle 32"/>
            <p:cNvSpPr>
              <a:spLocks noChangeArrowheads="1"/>
            </p:cNvSpPr>
            <p:nvPr/>
          </p:nvSpPr>
          <p:spPr bwMode="auto">
            <a:xfrm>
              <a:off x="1217" y="2038"/>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1" name="Rectangle 33"/>
            <p:cNvSpPr>
              <a:spLocks noChangeArrowheads="1"/>
            </p:cNvSpPr>
            <p:nvPr/>
          </p:nvSpPr>
          <p:spPr bwMode="auto">
            <a:xfrm>
              <a:off x="1302" y="2038"/>
              <a:ext cx="37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役立てよう</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2" name="Rectangle 34"/>
            <p:cNvSpPr>
              <a:spLocks noChangeArrowheads="1"/>
            </p:cNvSpPr>
            <p:nvPr/>
          </p:nvSpPr>
          <p:spPr bwMode="auto">
            <a:xfrm>
              <a:off x="1874" y="2038"/>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3" name="Rectangle 35"/>
            <p:cNvSpPr>
              <a:spLocks noChangeArrowheads="1"/>
            </p:cNvSpPr>
            <p:nvPr/>
          </p:nvSpPr>
          <p:spPr bwMode="auto">
            <a:xfrm>
              <a:off x="1959" y="2038"/>
              <a:ext cx="88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栄養表示やヘルシーメニュー</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4" name="Rectangle 36"/>
            <p:cNvSpPr>
              <a:spLocks noChangeArrowheads="1"/>
            </p:cNvSpPr>
            <p:nvPr/>
          </p:nvSpPr>
          <p:spPr bwMode="auto">
            <a:xfrm>
              <a:off x="3522" y="2038"/>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5" name="Rectangle 37"/>
            <p:cNvSpPr>
              <a:spLocks noChangeArrowheads="1"/>
            </p:cNvSpPr>
            <p:nvPr/>
          </p:nvSpPr>
          <p:spPr bwMode="auto">
            <a:xfrm>
              <a:off x="748" y="2197"/>
              <a:ext cx="20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6" name="Rectangle 38"/>
            <p:cNvSpPr>
              <a:spLocks noChangeArrowheads="1"/>
            </p:cNvSpPr>
            <p:nvPr/>
          </p:nvSpPr>
          <p:spPr bwMode="auto">
            <a:xfrm>
              <a:off x="1088" y="2197"/>
              <a:ext cx="1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7" name="Rectangle 39"/>
            <p:cNvSpPr>
              <a:spLocks noChangeArrowheads="1"/>
            </p:cNvSpPr>
            <p:nvPr/>
          </p:nvSpPr>
          <p:spPr bwMode="auto">
            <a:xfrm>
              <a:off x="1217" y="2197"/>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8" name="Rectangle 40"/>
            <p:cNvSpPr>
              <a:spLocks noChangeArrowheads="1"/>
            </p:cNvSpPr>
            <p:nvPr/>
          </p:nvSpPr>
          <p:spPr bwMode="auto">
            <a:xfrm>
              <a:off x="1302" y="2197"/>
              <a:ext cx="37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かかさずに</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9" name="Rectangle 41"/>
            <p:cNvSpPr>
              <a:spLocks noChangeArrowheads="1"/>
            </p:cNvSpPr>
            <p:nvPr/>
          </p:nvSpPr>
          <p:spPr bwMode="auto">
            <a:xfrm>
              <a:off x="1901" y="2197"/>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0" name="Rectangle 42"/>
            <p:cNvSpPr>
              <a:spLocks noChangeArrowheads="1"/>
            </p:cNvSpPr>
            <p:nvPr/>
          </p:nvSpPr>
          <p:spPr bwMode="auto">
            <a:xfrm>
              <a:off x="1986" y="2197"/>
              <a:ext cx="67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しっかり食べよう朝食を</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1" name="Rectangle 43"/>
            <p:cNvSpPr>
              <a:spLocks noChangeArrowheads="1"/>
            </p:cNvSpPr>
            <p:nvPr/>
          </p:nvSpPr>
          <p:spPr bwMode="auto">
            <a:xfrm>
              <a:off x="3234" y="2197"/>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2" name="Rectangle 44"/>
            <p:cNvSpPr>
              <a:spLocks noChangeArrowheads="1"/>
            </p:cNvSpPr>
            <p:nvPr/>
          </p:nvSpPr>
          <p:spPr bwMode="auto">
            <a:xfrm>
              <a:off x="748" y="2357"/>
              <a:ext cx="20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3" name="Rectangle 45"/>
            <p:cNvSpPr>
              <a:spLocks noChangeArrowheads="1"/>
            </p:cNvSpPr>
            <p:nvPr/>
          </p:nvSpPr>
          <p:spPr bwMode="auto">
            <a:xfrm>
              <a:off x="1089" y="2357"/>
              <a:ext cx="1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に</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4" name="Rectangle 46"/>
            <p:cNvSpPr>
              <a:spLocks noChangeArrowheads="1"/>
            </p:cNvSpPr>
            <p:nvPr/>
          </p:nvSpPr>
          <p:spPr bwMode="auto">
            <a:xfrm>
              <a:off x="1209" y="2357"/>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5" name="Rectangle 47"/>
            <p:cNvSpPr>
              <a:spLocks noChangeArrowheads="1"/>
            </p:cNvSpPr>
            <p:nvPr/>
          </p:nvSpPr>
          <p:spPr bwMode="auto">
            <a:xfrm>
              <a:off x="1294" y="2357"/>
              <a:ext cx="103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日本食（伝統食）、郷土の料理を食卓に</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6" name="Rectangle 48"/>
            <p:cNvSpPr>
              <a:spLocks noChangeArrowheads="1"/>
            </p:cNvSpPr>
            <p:nvPr/>
          </p:nvSpPr>
          <p:spPr bwMode="auto">
            <a:xfrm>
              <a:off x="3402" y="2357"/>
              <a:ext cx="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7" name="Rectangle 49"/>
            <p:cNvSpPr>
              <a:spLocks noChangeArrowheads="1"/>
            </p:cNvSpPr>
            <p:nvPr/>
          </p:nvSpPr>
          <p:spPr bwMode="auto">
            <a:xfrm>
              <a:off x="748" y="2605"/>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8" name="Rectangle 50"/>
            <p:cNvSpPr>
              <a:spLocks noChangeArrowheads="1"/>
            </p:cNvSpPr>
            <p:nvPr/>
          </p:nvSpPr>
          <p:spPr bwMode="auto">
            <a:xfrm>
              <a:off x="833" y="2605"/>
              <a:ext cx="12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69" name="Rectangle 51"/>
            <p:cNvSpPr>
              <a:spLocks noChangeArrowheads="1"/>
            </p:cNvSpPr>
            <p:nvPr/>
          </p:nvSpPr>
          <p:spPr bwMode="auto">
            <a:xfrm>
              <a:off x="962" y="2605"/>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0" name="Rectangle 52"/>
            <p:cNvSpPr>
              <a:spLocks noChangeArrowheads="1"/>
            </p:cNvSpPr>
            <p:nvPr/>
          </p:nvSpPr>
          <p:spPr bwMode="auto">
            <a:xfrm>
              <a:off x="1047" y="2605"/>
              <a:ext cx="168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作る楽しみ、食べる楽しみ、ふれあう楽しみを味わいましょう</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1" name="Rectangle 53"/>
            <p:cNvSpPr>
              <a:spLocks noChangeArrowheads="1"/>
            </p:cNvSpPr>
            <p:nvPr/>
          </p:nvSpPr>
          <p:spPr bwMode="auto">
            <a:xfrm>
              <a:off x="4248" y="2605"/>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2" name="Rectangle 54"/>
            <p:cNvSpPr>
              <a:spLocks noChangeArrowheads="1"/>
            </p:cNvSpPr>
            <p:nvPr/>
          </p:nvSpPr>
          <p:spPr bwMode="auto">
            <a:xfrm>
              <a:off x="748" y="2854"/>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3" name="Rectangle 55"/>
            <p:cNvSpPr>
              <a:spLocks noChangeArrowheads="1"/>
            </p:cNvSpPr>
            <p:nvPr/>
          </p:nvSpPr>
          <p:spPr bwMode="auto">
            <a:xfrm>
              <a:off x="833" y="2854"/>
              <a:ext cx="12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4" name="Rectangle 56"/>
            <p:cNvSpPr>
              <a:spLocks noChangeArrowheads="1"/>
            </p:cNvSpPr>
            <p:nvPr/>
          </p:nvSpPr>
          <p:spPr bwMode="auto">
            <a:xfrm>
              <a:off x="962" y="2854"/>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5" name="Rectangle 57"/>
            <p:cNvSpPr>
              <a:spLocks noChangeArrowheads="1"/>
            </p:cNvSpPr>
            <p:nvPr/>
          </p:nvSpPr>
          <p:spPr bwMode="auto">
            <a:xfrm>
              <a:off x="1048" y="2854"/>
              <a:ext cx="181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１０年後の健康は、毎日の食生活と体重チェックの積み重ねから</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6" name="Rectangle 58"/>
            <p:cNvSpPr>
              <a:spLocks noChangeArrowheads="1"/>
            </p:cNvSpPr>
            <p:nvPr/>
          </p:nvSpPr>
          <p:spPr bwMode="auto">
            <a:xfrm>
              <a:off x="4494" y="2854"/>
              <a:ext cx="9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7" name="Rectangle 59"/>
            <p:cNvSpPr>
              <a:spLocks noChangeArrowheads="1"/>
            </p:cNvSpPr>
            <p:nvPr/>
          </p:nvSpPr>
          <p:spPr bwMode="auto">
            <a:xfrm>
              <a:off x="748" y="3016"/>
              <a:ext cx="7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8" name="Rectangle 60"/>
            <p:cNvSpPr>
              <a:spLocks noChangeArrowheads="1"/>
            </p:cNvSpPr>
            <p:nvPr/>
          </p:nvSpPr>
          <p:spPr bwMode="auto">
            <a:xfrm>
              <a:off x="748" y="3174"/>
              <a:ext cx="12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79" name="Rectangle 61"/>
            <p:cNvSpPr>
              <a:spLocks noChangeArrowheads="1"/>
            </p:cNvSpPr>
            <p:nvPr/>
          </p:nvSpPr>
          <p:spPr bwMode="auto">
            <a:xfrm>
              <a:off x="877" y="3174"/>
              <a:ext cx="327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学齢期（６～２２歳）</a:t>
              </a:r>
              <a:r>
                <a:rPr kumimoji="1" lang="ja-JP" alt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永久歯萌出直後のむし歯を減らす</a:t>
              </a:r>
              <a:r>
                <a:rPr kumimoji="1" lang="ja-JP" alt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endParaRPr kumimoji="1" lang="ja-JP" alt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0" name="Rectangle 62"/>
            <p:cNvSpPr>
              <a:spLocks noChangeArrowheads="1"/>
            </p:cNvSpPr>
            <p:nvPr/>
          </p:nvSpPr>
          <p:spPr bwMode="auto">
            <a:xfrm>
              <a:off x="4271" y="3159"/>
              <a:ext cx="9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1" name="Rectangle 63"/>
            <p:cNvSpPr>
              <a:spLocks noChangeArrowheads="1"/>
            </p:cNvSpPr>
            <p:nvPr/>
          </p:nvSpPr>
          <p:spPr bwMode="auto">
            <a:xfrm>
              <a:off x="748" y="3334"/>
              <a:ext cx="2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2" name="Rectangle 64"/>
            <p:cNvSpPr>
              <a:spLocks noChangeArrowheads="1"/>
            </p:cNvSpPr>
            <p:nvPr/>
          </p:nvSpPr>
          <p:spPr bwMode="auto">
            <a:xfrm>
              <a:off x="1133" y="3334"/>
              <a:ext cx="254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・学齢期において個別的歯口清掃指導を受ける</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3" name="Rectangle 65"/>
            <p:cNvSpPr>
              <a:spLocks noChangeArrowheads="1"/>
            </p:cNvSpPr>
            <p:nvPr/>
          </p:nvSpPr>
          <p:spPr bwMode="auto">
            <a:xfrm>
              <a:off x="3822" y="3319"/>
              <a:ext cx="9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4" name="Rectangle 66"/>
            <p:cNvSpPr>
              <a:spLocks noChangeArrowheads="1"/>
            </p:cNvSpPr>
            <p:nvPr/>
          </p:nvSpPr>
          <p:spPr bwMode="auto">
            <a:xfrm>
              <a:off x="748" y="3493"/>
              <a:ext cx="2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5" name="Rectangle 67"/>
            <p:cNvSpPr>
              <a:spLocks noChangeArrowheads="1"/>
            </p:cNvSpPr>
            <p:nvPr/>
          </p:nvSpPr>
          <p:spPr bwMode="auto">
            <a:xfrm>
              <a:off x="1133" y="3493"/>
              <a:ext cx="30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・フッ化物配合歯磨剤の使用やフッ化物洗口を利用する</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6" name="Rectangle 68"/>
            <p:cNvSpPr>
              <a:spLocks noChangeArrowheads="1"/>
            </p:cNvSpPr>
            <p:nvPr/>
          </p:nvSpPr>
          <p:spPr bwMode="auto">
            <a:xfrm>
              <a:off x="4336" y="3478"/>
              <a:ext cx="9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7" name="Rectangle 69"/>
            <p:cNvSpPr>
              <a:spLocks noChangeArrowheads="1"/>
            </p:cNvSpPr>
            <p:nvPr/>
          </p:nvSpPr>
          <p:spPr bwMode="auto">
            <a:xfrm>
              <a:off x="748" y="3652"/>
              <a:ext cx="2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8" name="Rectangle 70"/>
            <p:cNvSpPr>
              <a:spLocks noChangeArrowheads="1"/>
            </p:cNvSpPr>
            <p:nvPr/>
          </p:nvSpPr>
          <p:spPr bwMode="auto">
            <a:xfrm>
              <a:off x="1138" y="3652"/>
              <a:ext cx="33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・定期的な予防処置（フィッシャーシーラント</a:t>
              </a:r>
              <a:r>
                <a:rPr kumimoji="1" lang="ja-JP" alt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、フッ化物歯</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89" name="Rectangle 71"/>
            <p:cNvSpPr>
              <a:spLocks noChangeArrowheads="1"/>
            </p:cNvSpPr>
            <p:nvPr/>
          </p:nvSpPr>
          <p:spPr bwMode="auto">
            <a:xfrm>
              <a:off x="4781" y="3652"/>
              <a:ext cx="4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90" name="Rectangle 72"/>
            <p:cNvSpPr>
              <a:spLocks noChangeArrowheads="1"/>
            </p:cNvSpPr>
            <p:nvPr/>
          </p:nvSpPr>
          <p:spPr bwMode="auto">
            <a:xfrm>
              <a:off x="3497" y="3784"/>
              <a:ext cx="10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面塗布等）を受ける</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91" name="Rectangle 73"/>
            <p:cNvSpPr>
              <a:spLocks noChangeArrowheads="1"/>
            </p:cNvSpPr>
            <p:nvPr/>
          </p:nvSpPr>
          <p:spPr bwMode="auto">
            <a:xfrm>
              <a:off x="1901" y="3797"/>
              <a:ext cx="9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92" name="Rectangle 74"/>
            <p:cNvSpPr>
              <a:spLocks noChangeArrowheads="1"/>
            </p:cNvSpPr>
            <p:nvPr/>
          </p:nvSpPr>
          <p:spPr bwMode="auto">
            <a:xfrm>
              <a:off x="748" y="3971"/>
              <a:ext cx="64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93" name="Rectangle 75"/>
            <p:cNvSpPr>
              <a:spLocks noChangeArrowheads="1"/>
            </p:cNvSpPr>
            <p:nvPr/>
          </p:nvSpPr>
          <p:spPr bwMode="auto">
            <a:xfrm>
              <a:off x="1967" y="3988"/>
              <a:ext cx="193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a:t>
              </a: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奥歯の溝のむし歯を予防する処置</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94" name="Rectangle 76"/>
            <p:cNvSpPr>
              <a:spLocks noChangeArrowheads="1"/>
            </p:cNvSpPr>
            <p:nvPr/>
          </p:nvSpPr>
          <p:spPr bwMode="auto">
            <a:xfrm>
              <a:off x="3951" y="3956"/>
              <a:ext cx="9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2051583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26380" y="263525"/>
            <a:ext cx="9475788" cy="5975350"/>
            <a:chOff x="-296" y="340"/>
            <a:chExt cx="5969" cy="3764"/>
          </a:xfrm>
        </p:grpSpPr>
        <p:sp>
          <p:nvSpPr>
            <p:cNvPr id="3" name="AutoShape 3"/>
            <p:cNvSpPr>
              <a:spLocks noChangeAspect="1" noChangeArrowheads="1" noTextEdit="1"/>
            </p:cNvSpPr>
            <p:nvPr/>
          </p:nvSpPr>
          <p:spPr bwMode="auto">
            <a:xfrm>
              <a:off x="165" y="340"/>
              <a:ext cx="4944" cy="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 name="Rectangle 5"/>
            <p:cNvSpPr>
              <a:spLocks noChangeArrowheads="1"/>
            </p:cNvSpPr>
            <p:nvPr/>
          </p:nvSpPr>
          <p:spPr bwMode="auto">
            <a:xfrm>
              <a:off x="476" y="491"/>
              <a:ext cx="1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Rectangle 6"/>
            <p:cNvSpPr>
              <a:spLocks noChangeArrowheads="1"/>
            </p:cNvSpPr>
            <p:nvPr/>
          </p:nvSpPr>
          <p:spPr bwMode="auto">
            <a:xfrm>
              <a:off x="582" y="535"/>
              <a:ext cx="10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Rectangle 7"/>
            <p:cNvSpPr>
              <a:spLocks noChangeArrowheads="1"/>
            </p:cNvSpPr>
            <p:nvPr/>
          </p:nvSpPr>
          <p:spPr bwMode="auto">
            <a:xfrm>
              <a:off x="698" y="535"/>
              <a:ext cx="8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8"/>
            <p:cNvSpPr>
              <a:spLocks noChangeArrowheads="1"/>
            </p:cNvSpPr>
            <p:nvPr/>
          </p:nvSpPr>
          <p:spPr bwMode="auto">
            <a:xfrm>
              <a:off x="776" y="535"/>
              <a:ext cx="16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現状</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9"/>
            <p:cNvSpPr>
              <a:spLocks noChangeArrowheads="1"/>
            </p:cNvSpPr>
            <p:nvPr/>
          </p:nvSpPr>
          <p:spPr bwMode="auto">
            <a:xfrm>
              <a:off x="1008" y="535"/>
              <a:ext cx="8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10"/>
            <p:cNvSpPr>
              <a:spLocks noChangeArrowheads="1"/>
            </p:cNvSpPr>
            <p:nvPr/>
          </p:nvSpPr>
          <p:spPr bwMode="auto">
            <a:xfrm>
              <a:off x="1087" y="535"/>
              <a:ext cx="10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11"/>
            <p:cNvSpPr>
              <a:spLocks noChangeArrowheads="1"/>
            </p:cNvSpPr>
            <p:nvPr/>
          </p:nvSpPr>
          <p:spPr bwMode="auto">
            <a:xfrm>
              <a:off x="1202" y="535"/>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2"/>
            <p:cNvSpPr>
              <a:spLocks noChangeArrowheads="1"/>
            </p:cNvSpPr>
            <p:nvPr/>
          </p:nvSpPr>
          <p:spPr bwMode="auto">
            <a:xfrm>
              <a:off x="476" y="927"/>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3"/>
            <p:cNvSpPr>
              <a:spLocks noChangeArrowheads="1"/>
            </p:cNvSpPr>
            <p:nvPr/>
          </p:nvSpPr>
          <p:spPr bwMode="auto">
            <a:xfrm>
              <a:off x="553" y="927"/>
              <a:ext cx="122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・８０歳で２０本以上の自分の歯を持つ人が少ない。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4"/>
            <p:cNvSpPr>
              <a:spLocks noChangeArrowheads="1"/>
            </p:cNvSpPr>
            <p:nvPr/>
          </p:nvSpPr>
          <p:spPr bwMode="auto">
            <a:xfrm>
              <a:off x="3045" y="927"/>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476" y="1186"/>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6"/>
            <p:cNvSpPr>
              <a:spLocks noChangeArrowheads="1"/>
            </p:cNvSpPr>
            <p:nvPr/>
          </p:nvSpPr>
          <p:spPr bwMode="auto">
            <a:xfrm>
              <a:off x="553" y="1186"/>
              <a:ext cx="185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・定期的な歯科健診、歯石除去や歯科保健指導を受けている人が少ない。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7"/>
            <p:cNvSpPr>
              <a:spLocks noChangeArrowheads="1"/>
            </p:cNvSpPr>
            <p:nvPr/>
          </p:nvSpPr>
          <p:spPr bwMode="auto">
            <a:xfrm>
              <a:off x="4164" y="1186"/>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8"/>
            <p:cNvSpPr>
              <a:spLocks noChangeArrowheads="1"/>
            </p:cNvSpPr>
            <p:nvPr/>
          </p:nvSpPr>
          <p:spPr bwMode="auto">
            <a:xfrm>
              <a:off x="-296" y="1576"/>
              <a:ext cx="15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9"/>
            <p:cNvSpPr>
              <a:spLocks noChangeArrowheads="1"/>
            </p:cNvSpPr>
            <p:nvPr/>
          </p:nvSpPr>
          <p:spPr bwMode="auto">
            <a:xfrm>
              <a:off x="-66" y="1576"/>
              <a:ext cx="15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20"/>
            <p:cNvSpPr>
              <a:spLocks noChangeArrowheads="1"/>
            </p:cNvSpPr>
            <p:nvPr/>
          </p:nvSpPr>
          <p:spPr bwMode="auto">
            <a:xfrm>
              <a:off x="165" y="1576"/>
              <a:ext cx="22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1"/>
            <p:cNvSpPr>
              <a:spLocks noChangeArrowheads="1"/>
            </p:cNvSpPr>
            <p:nvPr/>
          </p:nvSpPr>
          <p:spPr bwMode="auto">
            <a:xfrm>
              <a:off x="551" y="1576"/>
              <a:ext cx="216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・３歳児におけるむし歯保有者率は近年、減少が認められるものの全国平均よりも高い。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2"/>
            <p:cNvSpPr>
              <a:spLocks noChangeArrowheads="1"/>
            </p:cNvSpPr>
            <p:nvPr/>
          </p:nvSpPr>
          <p:spPr bwMode="auto">
            <a:xfrm>
              <a:off x="4824" y="1576"/>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3"/>
            <p:cNvSpPr>
              <a:spLocks noChangeArrowheads="1"/>
            </p:cNvSpPr>
            <p:nvPr/>
          </p:nvSpPr>
          <p:spPr bwMode="auto">
            <a:xfrm>
              <a:off x="560" y="1835"/>
              <a:ext cx="17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r>
                <a:rPr kumimoji="1"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３</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5"/>
            <p:cNvSpPr>
              <a:spLocks noChangeArrowheads="1"/>
            </p:cNvSpPr>
            <p:nvPr/>
          </p:nvSpPr>
          <p:spPr bwMode="auto">
            <a:xfrm>
              <a:off x="706" y="1835"/>
              <a:ext cx="49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歳児におけるむし歯は都市部で少なく</a:t>
              </a:r>
              <a:r>
                <a:rPr kumimoji="1"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郡部で多い傾向のあり市町村格差が大きい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7"/>
            <p:cNvSpPr>
              <a:spLocks noChangeArrowheads="1"/>
            </p:cNvSpPr>
            <p:nvPr/>
          </p:nvSpPr>
          <p:spPr bwMode="auto">
            <a:xfrm>
              <a:off x="4819" y="1835"/>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8"/>
            <p:cNvSpPr>
              <a:spLocks noChangeArrowheads="1"/>
            </p:cNvSpPr>
            <p:nvPr/>
          </p:nvSpPr>
          <p:spPr bwMode="auto">
            <a:xfrm>
              <a:off x="560" y="2094"/>
              <a:ext cx="45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FF0000"/>
                  </a:solidFill>
                  <a:effectLst/>
                  <a:latin typeface="ＭＳ Ｐゴシック" pitchFamily="50" charset="-128"/>
                  <a:ea typeface="ＭＳ Ｐゴシック" pitchFamily="50" charset="-128"/>
                  <a:cs typeface="ＭＳ Ｐゴシック" pitchFamily="50" charset="-128"/>
                </a:rPr>
                <a:t>・</a:t>
              </a:r>
              <a:r>
                <a:rPr kumimoji="1" lang="ja-JP" sz="2000" b="1" i="0" u="none" strike="noStrike" cap="none" normalizeH="0" baseline="0" dirty="0" smtClean="0">
                  <a:ln>
                    <a:noFill/>
                  </a:ln>
                  <a:solidFill>
                    <a:srgbClr val="FF0000"/>
                  </a:solidFill>
                  <a:effectLst/>
                  <a:latin typeface="ＭＳ Ｐゴシック" pitchFamily="50" charset="-128"/>
                  <a:ea typeface="ＭＳ Ｐゴシック" pitchFamily="50" charset="-128"/>
                  <a:cs typeface="ＭＳ Ｐゴシック" pitchFamily="50" charset="-128"/>
                </a:rPr>
                <a:t>永久歯が生えそろう１２歳の時点でむし歯を持っている人が多い。</a:t>
              </a:r>
              <a:endParaRPr kumimoji="1" lang="ja-JP" sz="20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9"/>
            <p:cNvSpPr>
              <a:spLocks noChangeArrowheads="1"/>
            </p:cNvSpPr>
            <p:nvPr/>
          </p:nvSpPr>
          <p:spPr bwMode="auto">
            <a:xfrm>
              <a:off x="3798" y="2094"/>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FF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30"/>
            <p:cNvSpPr>
              <a:spLocks noChangeArrowheads="1"/>
            </p:cNvSpPr>
            <p:nvPr/>
          </p:nvSpPr>
          <p:spPr bwMode="auto">
            <a:xfrm>
              <a:off x="558" y="2484"/>
              <a:ext cx="48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FF0000"/>
                  </a:solidFill>
                  <a:effectLst/>
                  <a:latin typeface="ＭＳ Ｐゴシック" pitchFamily="50" charset="-128"/>
                  <a:ea typeface="ＭＳ Ｐゴシック" pitchFamily="50" charset="-128"/>
                  <a:cs typeface="ＭＳ Ｐゴシック" pitchFamily="50" charset="-128"/>
                </a:rPr>
                <a:t>・</a:t>
              </a:r>
              <a:r>
                <a:rPr kumimoji="1" lang="ja-JP" sz="2000" b="1" i="0" u="none" strike="noStrike" cap="none" normalizeH="0" baseline="0" dirty="0" smtClean="0">
                  <a:ln>
                    <a:noFill/>
                  </a:ln>
                  <a:solidFill>
                    <a:srgbClr val="FF0000"/>
                  </a:solidFill>
                  <a:effectLst/>
                  <a:latin typeface="ＭＳ Ｐゴシック" pitchFamily="50" charset="-128"/>
                  <a:ea typeface="ＭＳ Ｐゴシック" pitchFamily="50" charset="-128"/>
                  <a:cs typeface="ＭＳ Ｐゴシック" pitchFamily="50" charset="-128"/>
                </a:rPr>
                <a:t>学齢期において個別的歯口清掃指導を受けたことのある人が少ない。</a:t>
              </a:r>
              <a:endParaRPr kumimoji="1" lang="ja-JP" sz="20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31"/>
            <p:cNvSpPr>
              <a:spLocks noChangeArrowheads="1"/>
            </p:cNvSpPr>
            <p:nvPr/>
          </p:nvSpPr>
          <p:spPr bwMode="auto">
            <a:xfrm>
              <a:off x="4025" y="2484"/>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Rectangle 32"/>
            <p:cNvSpPr>
              <a:spLocks noChangeArrowheads="1"/>
            </p:cNvSpPr>
            <p:nvPr/>
          </p:nvSpPr>
          <p:spPr bwMode="auto">
            <a:xfrm>
              <a:off x="558" y="2743"/>
              <a:ext cx="132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・４０、５０歳では進行した歯周炎を有している人が多い。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2" name="Rectangle 33"/>
            <p:cNvSpPr>
              <a:spLocks noChangeArrowheads="1"/>
            </p:cNvSpPr>
            <p:nvPr/>
          </p:nvSpPr>
          <p:spPr bwMode="auto">
            <a:xfrm>
              <a:off x="3279" y="2743"/>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3" name="Rectangle 34"/>
            <p:cNvSpPr>
              <a:spLocks noChangeArrowheads="1"/>
            </p:cNvSpPr>
            <p:nvPr/>
          </p:nvSpPr>
          <p:spPr bwMode="auto">
            <a:xfrm>
              <a:off x="558" y="3002"/>
              <a:ext cx="224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・歯間部清掃用器具（デンタルフロス、糸ようじ、歯間ブラシ等）を使用している人が少ない。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4" name="Rectangle 35"/>
            <p:cNvSpPr>
              <a:spLocks noChangeArrowheads="1"/>
            </p:cNvSpPr>
            <p:nvPr/>
          </p:nvSpPr>
          <p:spPr bwMode="auto">
            <a:xfrm>
              <a:off x="4945" y="3002"/>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6" name="Rectangle 36"/>
            <p:cNvSpPr>
              <a:spLocks noChangeArrowheads="1"/>
            </p:cNvSpPr>
            <p:nvPr/>
          </p:nvSpPr>
          <p:spPr bwMode="auto">
            <a:xfrm>
              <a:off x="558" y="3260"/>
              <a:ext cx="147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・喫煙が歯周病に悪いということを知っている人が少ない。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7" name="Rectangle 37"/>
            <p:cNvSpPr>
              <a:spLocks noChangeArrowheads="1"/>
            </p:cNvSpPr>
            <p:nvPr/>
          </p:nvSpPr>
          <p:spPr bwMode="auto">
            <a:xfrm>
              <a:off x="3375" y="3260"/>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8" name="Rectangle 38"/>
            <p:cNvSpPr>
              <a:spLocks noChangeArrowheads="1"/>
            </p:cNvSpPr>
            <p:nvPr/>
          </p:nvSpPr>
          <p:spPr bwMode="auto">
            <a:xfrm>
              <a:off x="558" y="3519"/>
              <a:ext cx="214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・高齢者においては、歯周病の進行による露出した歯根面のむし歯が増加傾向にある。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79" name="Rectangle 39"/>
            <p:cNvSpPr>
              <a:spLocks noChangeArrowheads="1"/>
            </p:cNvSpPr>
            <p:nvPr/>
          </p:nvSpPr>
          <p:spPr bwMode="auto">
            <a:xfrm>
              <a:off x="4787" y="3519"/>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0" name="Rectangle 40"/>
            <p:cNvSpPr>
              <a:spLocks noChangeArrowheads="1"/>
            </p:cNvSpPr>
            <p:nvPr/>
          </p:nvSpPr>
          <p:spPr bwMode="auto">
            <a:xfrm>
              <a:off x="558" y="3778"/>
              <a:ext cx="230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・障害や病気等で介護を必要とする人は、歯科保健サービスを受ける機会に恵まれていない。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81" name="Rectangle 41"/>
            <p:cNvSpPr>
              <a:spLocks noChangeArrowheads="1"/>
            </p:cNvSpPr>
            <p:nvPr/>
          </p:nvSpPr>
          <p:spPr bwMode="auto">
            <a:xfrm>
              <a:off x="5101" y="3778"/>
              <a:ext cx="8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1341102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48680"/>
            <a:ext cx="7704856" cy="648072"/>
          </a:xfrm>
        </p:spPr>
        <p:txBody>
          <a:bodyPr/>
          <a:lstStyle/>
          <a:p>
            <a:r>
              <a:rPr kumimoji="1" lang="ja-JP" altLang="en-US" sz="2000" dirty="0" smtClean="0"/>
              <a:t>元気県ぐんま２１開始時現状（平成</a:t>
            </a:r>
            <a:r>
              <a:rPr kumimoji="1" lang="en-US" altLang="ja-JP" sz="2000" dirty="0" smtClean="0"/>
              <a:t>13</a:t>
            </a:r>
            <a:r>
              <a:rPr kumimoji="1" lang="ja-JP" altLang="en-US" sz="2000" dirty="0" smtClean="0"/>
              <a:t>年）と目標（</a:t>
            </a:r>
            <a:r>
              <a:rPr kumimoji="1" lang="en-US" altLang="ja-JP" sz="2000" dirty="0" smtClean="0"/>
              <a:t>22</a:t>
            </a:r>
            <a:r>
              <a:rPr kumimoji="1" lang="ja-JP" altLang="en-US" sz="2000" dirty="0" smtClean="0"/>
              <a:t>年）</a:t>
            </a:r>
            <a:endParaRPr kumimoji="1" lang="ja-JP" altLang="en-US" sz="2000" dirty="0"/>
          </a:p>
        </p:txBody>
      </p:sp>
      <p:grpSp>
        <p:nvGrpSpPr>
          <p:cNvPr id="3" name="Group 4"/>
          <p:cNvGrpSpPr>
            <a:grpSpLocks noChangeAspect="1"/>
          </p:cNvGrpSpPr>
          <p:nvPr/>
        </p:nvGrpSpPr>
        <p:grpSpPr bwMode="auto">
          <a:xfrm>
            <a:off x="215900" y="1412875"/>
            <a:ext cx="8953500" cy="5119688"/>
            <a:chOff x="136" y="890"/>
            <a:chExt cx="5640" cy="3225"/>
          </a:xfrm>
        </p:grpSpPr>
        <p:sp>
          <p:nvSpPr>
            <p:cNvPr id="4" name="AutoShape 3"/>
            <p:cNvSpPr>
              <a:spLocks noChangeAspect="1" noChangeArrowheads="1" noTextEdit="1"/>
            </p:cNvSpPr>
            <p:nvPr/>
          </p:nvSpPr>
          <p:spPr bwMode="auto">
            <a:xfrm>
              <a:off x="136" y="890"/>
              <a:ext cx="5624" cy="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 name="Group 205"/>
            <p:cNvGrpSpPr>
              <a:grpSpLocks/>
            </p:cNvGrpSpPr>
            <p:nvPr/>
          </p:nvGrpSpPr>
          <p:grpSpPr bwMode="auto">
            <a:xfrm>
              <a:off x="136" y="932"/>
              <a:ext cx="5640" cy="1006"/>
              <a:chOff x="136" y="932"/>
              <a:chExt cx="5640" cy="1006"/>
            </a:xfrm>
          </p:grpSpPr>
          <p:sp>
            <p:nvSpPr>
              <p:cNvPr id="4682" name="Rectangle 5"/>
              <p:cNvSpPr>
                <a:spLocks noChangeArrowheads="1"/>
              </p:cNvSpPr>
              <p:nvPr/>
            </p:nvSpPr>
            <p:spPr bwMode="auto">
              <a:xfrm>
                <a:off x="200" y="932"/>
                <a:ext cx="12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83" name="Rectangle 6"/>
              <p:cNvSpPr>
                <a:spLocks noChangeArrowheads="1"/>
              </p:cNvSpPr>
              <p:nvPr/>
            </p:nvSpPr>
            <p:spPr bwMode="auto">
              <a:xfrm>
                <a:off x="2508" y="932"/>
                <a:ext cx="1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84" name="Rectangle 7"/>
              <p:cNvSpPr>
                <a:spLocks noChangeArrowheads="1"/>
              </p:cNvSpPr>
              <p:nvPr/>
            </p:nvSpPr>
            <p:spPr bwMode="auto">
              <a:xfrm>
                <a:off x="2643" y="949"/>
                <a:ext cx="11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元気県ぐんま</a:t>
                </a:r>
                <a:r>
                  <a:rPr kumimoji="1" lang="ja-JP" altLang="en-US"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２１</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85" name="Rectangle 8"/>
              <p:cNvSpPr>
                <a:spLocks noChangeArrowheads="1"/>
              </p:cNvSpPr>
              <p:nvPr/>
            </p:nvSpPr>
            <p:spPr bwMode="auto">
              <a:xfrm>
                <a:off x="3370" y="93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86" name="Rectangle 9"/>
              <p:cNvSpPr>
                <a:spLocks noChangeArrowheads="1"/>
              </p:cNvSpPr>
              <p:nvPr/>
            </p:nvSpPr>
            <p:spPr bwMode="auto">
              <a:xfrm>
                <a:off x="3498" y="949"/>
                <a:ext cx="42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87" name="Rectangle 10"/>
              <p:cNvSpPr>
                <a:spLocks noChangeArrowheads="1"/>
              </p:cNvSpPr>
              <p:nvPr/>
            </p:nvSpPr>
            <p:spPr bwMode="auto">
              <a:xfrm>
                <a:off x="4196" y="949"/>
                <a:ext cx="12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88" name="Rectangle 11"/>
              <p:cNvSpPr>
                <a:spLocks noChangeArrowheads="1"/>
              </p:cNvSpPr>
              <p:nvPr/>
            </p:nvSpPr>
            <p:spPr bwMode="auto">
              <a:xfrm>
                <a:off x="4312" y="949"/>
                <a:ext cx="87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健康日本</a:t>
                </a:r>
                <a:r>
                  <a:rPr kumimoji="1" lang="ja-JP" altLang="en-US"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２１</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0" name="Rectangle 13"/>
              <p:cNvSpPr>
                <a:spLocks noChangeArrowheads="1"/>
              </p:cNvSpPr>
              <p:nvPr/>
            </p:nvSpPr>
            <p:spPr bwMode="auto">
              <a:xfrm>
                <a:off x="4935" y="933"/>
                <a:ext cx="8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1" name="Rectangle 14"/>
              <p:cNvSpPr>
                <a:spLocks noChangeArrowheads="1"/>
              </p:cNvSpPr>
              <p:nvPr/>
            </p:nvSpPr>
            <p:spPr bwMode="auto">
              <a:xfrm>
                <a:off x="200" y="1182"/>
                <a:ext cx="132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2" name="Rectangle 15"/>
              <p:cNvSpPr>
                <a:spLocks noChangeArrowheads="1"/>
              </p:cNvSpPr>
              <p:nvPr/>
            </p:nvSpPr>
            <p:spPr bwMode="auto">
              <a:xfrm>
                <a:off x="2641" y="1182"/>
                <a:ext cx="2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現状</a:t>
                </a:r>
                <a:endParaRPr kumimoji="1" lang="ja-JP" sz="18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endParaRPr>
              </a:p>
            </p:txBody>
          </p:sp>
          <p:sp>
            <p:nvSpPr>
              <p:cNvPr id="4693" name="Rectangle 16"/>
              <p:cNvSpPr>
                <a:spLocks noChangeArrowheads="1"/>
              </p:cNvSpPr>
              <p:nvPr/>
            </p:nvSpPr>
            <p:spPr bwMode="auto">
              <a:xfrm>
                <a:off x="2873" y="1182"/>
                <a:ext cx="36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4" name="Rectangle 17"/>
              <p:cNvSpPr>
                <a:spLocks noChangeArrowheads="1"/>
              </p:cNvSpPr>
              <p:nvPr/>
            </p:nvSpPr>
            <p:spPr bwMode="auto">
              <a:xfrm>
                <a:off x="3455" y="1182"/>
                <a:ext cx="2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目標</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5" name="Rectangle 18"/>
              <p:cNvSpPr>
                <a:spLocks noChangeArrowheads="1"/>
              </p:cNvSpPr>
              <p:nvPr/>
            </p:nvSpPr>
            <p:spPr bwMode="auto">
              <a:xfrm>
                <a:off x="3687" y="1182"/>
                <a:ext cx="36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6" name="Rectangle 19"/>
              <p:cNvSpPr>
                <a:spLocks noChangeArrowheads="1"/>
              </p:cNvSpPr>
              <p:nvPr/>
            </p:nvSpPr>
            <p:spPr bwMode="auto">
              <a:xfrm>
                <a:off x="4269" y="1182"/>
                <a:ext cx="2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現状</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7" name="Rectangle 20"/>
              <p:cNvSpPr>
                <a:spLocks noChangeArrowheads="1"/>
              </p:cNvSpPr>
              <p:nvPr/>
            </p:nvSpPr>
            <p:spPr bwMode="auto">
              <a:xfrm>
                <a:off x="4501" y="1182"/>
                <a:ext cx="30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ＭＳ 明朝" pitchFamily="17" charset="-128"/>
                    <a:ea typeface="ＭＳ 明朝" pitchFamily="17"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8" name="Rectangle 21"/>
              <p:cNvSpPr>
                <a:spLocks noChangeArrowheads="1"/>
              </p:cNvSpPr>
              <p:nvPr/>
            </p:nvSpPr>
            <p:spPr bwMode="auto">
              <a:xfrm>
                <a:off x="4966" y="1182"/>
                <a:ext cx="2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1" i="0" u="none" strike="noStrike" cap="none" normalizeH="0" baseline="0" dirty="0" smtClean="0">
                    <a:ln>
                      <a:noFill/>
                    </a:ln>
                    <a:solidFill>
                      <a:srgbClr val="000000"/>
                    </a:solidFill>
                    <a:effectLst/>
                    <a:latin typeface="ＭＳ 明朝" pitchFamily="17" charset="-128"/>
                    <a:ea typeface="ＭＳ 明朝" pitchFamily="17" charset="-128"/>
                    <a:cs typeface="ＭＳ Ｐゴシック" pitchFamily="50" charset="-128"/>
                  </a:rPr>
                  <a:t>目標</a:t>
                </a: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99" name="Rectangle 22"/>
              <p:cNvSpPr>
                <a:spLocks noChangeArrowheads="1"/>
              </p:cNvSpPr>
              <p:nvPr/>
            </p:nvSpPr>
            <p:spPr bwMode="auto">
              <a:xfrm>
                <a:off x="5199" y="1166"/>
                <a:ext cx="8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00" name="Rectangle 23"/>
              <p:cNvSpPr>
                <a:spLocks noChangeArrowheads="1"/>
              </p:cNvSpPr>
              <p:nvPr/>
            </p:nvSpPr>
            <p:spPr bwMode="auto">
              <a:xfrm>
                <a:off x="5625" y="1166"/>
                <a:ext cx="8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5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01" name="Rectangle 24"/>
              <p:cNvSpPr>
                <a:spLocks noChangeArrowheads="1"/>
              </p:cNvSpPr>
              <p:nvPr/>
            </p:nvSpPr>
            <p:spPr bwMode="auto">
              <a:xfrm>
                <a:off x="200" y="1453"/>
                <a:ext cx="93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１２歳で１人平均むし歯数</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02" name="Rectangle 25"/>
              <p:cNvSpPr>
                <a:spLocks noChangeArrowheads="1"/>
              </p:cNvSpPr>
              <p:nvPr/>
            </p:nvSpPr>
            <p:spPr bwMode="auto">
              <a:xfrm>
                <a:off x="2066" y="145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03" name="Rectangle 26"/>
              <p:cNvSpPr>
                <a:spLocks noChangeArrowheads="1"/>
              </p:cNvSpPr>
              <p:nvPr/>
            </p:nvSpPr>
            <p:spPr bwMode="auto">
              <a:xfrm>
                <a:off x="2627" y="1453"/>
                <a:ext cx="30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２．９本</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04" name="Rectangle 27"/>
              <p:cNvSpPr>
                <a:spLocks noChangeArrowheads="1"/>
              </p:cNvSpPr>
              <p:nvPr/>
            </p:nvSpPr>
            <p:spPr bwMode="auto">
              <a:xfrm>
                <a:off x="3157" y="145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06" name="Rectangle 29"/>
              <p:cNvSpPr>
                <a:spLocks noChangeArrowheads="1"/>
              </p:cNvSpPr>
              <p:nvPr/>
            </p:nvSpPr>
            <p:spPr bwMode="auto">
              <a:xfrm>
                <a:off x="2627" y="16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07" name="Rectangle 30"/>
              <p:cNvSpPr>
                <a:spLocks noChangeArrowheads="1"/>
              </p:cNvSpPr>
              <p:nvPr/>
            </p:nvSpPr>
            <p:spPr bwMode="auto">
              <a:xfrm>
                <a:off x="2746" y="1686"/>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08" name="Rectangle 31"/>
              <p:cNvSpPr>
                <a:spLocks noChangeArrowheads="1"/>
              </p:cNvSpPr>
              <p:nvPr/>
            </p:nvSpPr>
            <p:spPr bwMode="auto">
              <a:xfrm>
                <a:off x="3543" y="1453"/>
                <a:ext cx="5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accent6"/>
                    </a:solidFill>
                    <a:effectLst/>
                    <a:latin typeface="Arial" pitchFamily="34" charset="0"/>
                    <a:ea typeface="ＭＳ Ｐゴシック" pitchFamily="50" charset="-128"/>
                    <a:cs typeface="ＭＳ Ｐゴシック" pitchFamily="50" charset="-128"/>
                  </a:rPr>
                  <a:t>1</a:t>
                </a:r>
                <a:r>
                  <a:rPr kumimoji="1" lang="ja-JP" altLang="en-US" sz="2000" b="1" i="0" u="none" strike="noStrike" cap="none" normalizeH="0" baseline="0" dirty="0" smtClean="0">
                    <a:ln>
                      <a:noFill/>
                    </a:ln>
                    <a:solidFill>
                      <a:schemeClr val="accent6"/>
                    </a:solidFill>
                    <a:effectLst/>
                    <a:latin typeface="Arial" pitchFamily="34" charset="0"/>
                    <a:ea typeface="ＭＳ Ｐゴシック" pitchFamily="50" charset="-128"/>
                    <a:cs typeface="ＭＳ Ｐゴシック" pitchFamily="50" charset="-128"/>
                  </a:rPr>
                  <a:t>歯以下</a:t>
                </a:r>
                <a:endParaRPr kumimoji="1" lang="ja-JP" sz="2000" b="1" i="0" u="none" strike="noStrike" cap="none" normalizeH="0" baseline="0" dirty="0" smtClean="0">
                  <a:ln>
                    <a:noFill/>
                  </a:ln>
                  <a:solidFill>
                    <a:schemeClr val="accent6"/>
                  </a:solidFill>
                  <a:effectLst/>
                  <a:latin typeface="Arial" pitchFamily="34" charset="0"/>
                  <a:ea typeface="ＭＳ Ｐゴシック" pitchFamily="50" charset="-128"/>
                  <a:cs typeface="ＭＳ Ｐゴシック" pitchFamily="50" charset="-128"/>
                </a:endParaRPr>
              </a:p>
            </p:txBody>
          </p:sp>
          <p:sp>
            <p:nvSpPr>
              <p:cNvPr id="4709" name="Rectangle 32"/>
              <p:cNvSpPr>
                <a:spLocks noChangeArrowheads="1"/>
              </p:cNvSpPr>
              <p:nvPr/>
            </p:nvSpPr>
            <p:spPr bwMode="auto">
              <a:xfrm>
                <a:off x="4185" y="145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10" name="Rectangle 33"/>
              <p:cNvSpPr>
                <a:spLocks noChangeArrowheads="1"/>
              </p:cNvSpPr>
              <p:nvPr/>
            </p:nvSpPr>
            <p:spPr bwMode="auto">
              <a:xfrm>
                <a:off x="4323" y="1453"/>
                <a:ext cx="4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2</a:t>
                </a:r>
                <a:r>
                  <a:rPr kumimoji="1" lang="ja-JP" altLang="en-US" sz="2200" b="0" i="0" u="none" strike="noStrike" cap="none" normalizeH="0" baseline="0" dirty="0" err="1" smtClean="0">
                    <a:ln>
                      <a:noFill/>
                    </a:ln>
                    <a:solidFill>
                      <a:srgbClr val="000000"/>
                    </a:solidFill>
                    <a:effectLst/>
                    <a:latin typeface="ＭＳ Ｐゴシック" pitchFamily="50" charset="-128"/>
                    <a:ea typeface="ＭＳ Ｐゴシック" pitchFamily="50" charset="-128"/>
                    <a:cs typeface="ＭＳ Ｐゴシック" pitchFamily="50" charset="-128"/>
                  </a:rPr>
                  <a:t>．</a:t>
                </a:r>
                <a:r>
                  <a:rPr kumimoji="1" lang="en-US" altLang="ja-JP"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9</a:t>
                </a:r>
                <a:r>
                  <a:rPr kumimoji="1" lang="ja-JP"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本</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11" name="Rectangle 34"/>
              <p:cNvSpPr>
                <a:spLocks noChangeArrowheads="1"/>
              </p:cNvSpPr>
              <p:nvPr/>
            </p:nvSpPr>
            <p:spPr bwMode="auto">
              <a:xfrm>
                <a:off x="4851" y="145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12" name="Rectangle 35"/>
              <p:cNvSpPr>
                <a:spLocks noChangeArrowheads="1"/>
              </p:cNvSpPr>
              <p:nvPr/>
            </p:nvSpPr>
            <p:spPr bwMode="auto">
              <a:xfrm>
                <a:off x="5008" y="1453"/>
                <a:ext cx="36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１歯以下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13" name="Rectangle 36"/>
              <p:cNvSpPr>
                <a:spLocks noChangeArrowheads="1"/>
              </p:cNvSpPr>
              <p:nvPr/>
            </p:nvSpPr>
            <p:spPr bwMode="auto">
              <a:xfrm>
                <a:off x="5650" y="145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14" name="Rectangle 37"/>
              <p:cNvSpPr>
                <a:spLocks noChangeArrowheads="1"/>
              </p:cNvSpPr>
              <p:nvPr/>
            </p:nvSpPr>
            <p:spPr bwMode="auto">
              <a:xfrm>
                <a:off x="136" y="1356"/>
                <a:ext cx="9" cy="6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5" name="Line 38"/>
              <p:cNvSpPr>
                <a:spLocks noChangeShapeType="1"/>
              </p:cNvSpPr>
              <p:nvPr/>
            </p:nvSpPr>
            <p:spPr bwMode="auto">
              <a:xfrm>
                <a:off x="136" y="1356"/>
                <a:ext cx="0" cy="6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6" name="Rectangle 39"/>
              <p:cNvSpPr>
                <a:spLocks noChangeArrowheads="1"/>
              </p:cNvSpPr>
              <p:nvPr/>
            </p:nvSpPr>
            <p:spPr bwMode="auto">
              <a:xfrm>
                <a:off x="136" y="1356"/>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7" name="Line 40"/>
              <p:cNvSpPr>
                <a:spLocks noChangeShapeType="1"/>
              </p:cNvSpPr>
              <p:nvPr/>
            </p:nvSpPr>
            <p:spPr bwMode="auto">
              <a:xfrm>
                <a:off x="136" y="1356"/>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8" name="Line 41"/>
              <p:cNvSpPr>
                <a:spLocks noChangeShapeType="1"/>
              </p:cNvSpPr>
              <p:nvPr/>
            </p:nvSpPr>
            <p:spPr bwMode="auto">
              <a:xfrm>
                <a:off x="136" y="1356"/>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9" name="Rectangle 42"/>
              <p:cNvSpPr>
                <a:spLocks noChangeArrowheads="1"/>
              </p:cNvSpPr>
              <p:nvPr/>
            </p:nvSpPr>
            <p:spPr bwMode="auto">
              <a:xfrm>
                <a:off x="145" y="1356"/>
                <a:ext cx="2434"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0" name="Line 43"/>
              <p:cNvSpPr>
                <a:spLocks noChangeShapeType="1"/>
              </p:cNvSpPr>
              <p:nvPr/>
            </p:nvSpPr>
            <p:spPr bwMode="auto">
              <a:xfrm>
                <a:off x="145" y="1356"/>
                <a:ext cx="2434"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1" name="Rectangle 44"/>
              <p:cNvSpPr>
                <a:spLocks noChangeArrowheads="1"/>
              </p:cNvSpPr>
              <p:nvPr/>
            </p:nvSpPr>
            <p:spPr bwMode="auto">
              <a:xfrm>
                <a:off x="2579" y="1356"/>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2" name="Line 45"/>
              <p:cNvSpPr>
                <a:spLocks noChangeShapeType="1"/>
              </p:cNvSpPr>
              <p:nvPr/>
            </p:nvSpPr>
            <p:spPr bwMode="auto">
              <a:xfrm>
                <a:off x="2579" y="1356"/>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3" name="Line 46"/>
              <p:cNvSpPr>
                <a:spLocks noChangeShapeType="1"/>
              </p:cNvSpPr>
              <p:nvPr/>
            </p:nvSpPr>
            <p:spPr bwMode="auto">
              <a:xfrm>
                <a:off x="2579" y="1356"/>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4" name="Rectangle 47"/>
              <p:cNvSpPr>
                <a:spLocks noChangeArrowheads="1"/>
              </p:cNvSpPr>
              <p:nvPr/>
            </p:nvSpPr>
            <p:spPr bwMode="auto">
              <a:xfrm>
                <a:off x="2588" y="1356"/>
                <a:ext cx="907"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5" name="Line 48"/>
              <p:cNvSpPr>
                <a:spLocks noChangeShapeType="1"/>
              </p:cNvSpPr>
              <p:nvPr/>
            </p:nvSpPr>
            <p:spPr bwMode="auto">
              <a:xfrm>
                <a:off x="2588" y="1356"/>
                <a:ext cx="907"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6" name="Rectangle 49"/>
              <p:cNvSpPr>
                <a:spLocks noChangeArrowheads="1"/>
              </p:cNvSpPr>
              <p:nvPr/>
            </p:nvSpPr>
            <p:spPr bwMode="auto">
              <a:xfrm>
                <a:off x="3495" y="1356"/>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7" name="Line 50"/>
              <p:cNvSpPr>
                <a:spLocks noChangeShapeType="1"/>
              </p:cNvSpPr>
              <p:nvPr/>
            </p:nvSpPr>
            <p:spPr bwMode="auto">
              <a:xfrm>
                <a:off x="3495" y="1356"/>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8" name="Line 51"/>
              <p:cNvSpPr>
                <a:spLocks noChangeShapeType="1"/>
              </p:cNvSpPr>
              <p:nvPr/>
            </p:nvSpPr>
            <p:spPr bwMode="auto">
              <a:xfrm>
                <a:off x="3495" y="1356"/>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9" name="Rectangle 52"/>
              <p:cNvSpPr>
                <a:spLocks noChangeArrowheads="1"/>
              </p:cNvSpPr>
              <p:nvPr/>
            </p:nvSpPr>
            <p:spPr bwMode="auto">
              <a:xfrm>
                <a:off x="3504" y="1356"/>
                <a:ext cx="771"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0" name="Line 53"/>
              <p:cNvSpPr>
                <a:spLocks noChangeShapeType="1"/>
              </p:cNvSpPr>
              <p:nvPr/>
            </p:nvSpPr>
            <p:spPr bwMode="auto">
              <a:xfrm>
                <a:off x="3504" y="1356"/>
                <a:ext cx="771"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1" name="Rectangle 54"/>
              <p:cNvSpPr>
                <a:spLocks noChangeArrowheads="1"/>
              </p:cNvSpPr>
              <p:nvPr/>
            </p:nvSpPr>
            <p:spPr bwMode="auto">
              <a:xfrm>
                <a:off x="4275" y="1356"/>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2" name="Line 55"/>
              <p:cNvSpPr>
                <a:spLocks noChangeShapeType="1"/>
              </p:cNvSpPr>
              <p:nvPr/>
            </p:nvSpPr>
            <p:spPr bwMode="auto">
              <a:xfrm>
                <a:off x="4275" y="1356"/>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3" name="Line 56"/>
              <p:cNvSpPr>
                <a:spLocks noChangeShapeType="1"/>
              </p:cNvSpPr>
              <p:nvPr/>
            </p:nvSpPr>
            <p:spPr bwMode="auto">
              <a:xfrm>
                <a:off x="4275" y="1356"/>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4" name="Rectangle 57"/>
              <p:cNvSpPr>
                <a:spLocks noChangeArrowheads="1"/>
              </p:cNvSpPr>
              <p:nvPr/>
            </p:nvSpPr>
            <p:spPr bwMode="auto">
              <a:xfrm>
                <a:off x="4284" y="1356"/>
                <a:ext cx="676"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5" name="Line 58"/>
              <p:cNvSpPr>
                <a:spLocks noChangeShapeType="1"/>
              </p:cNvSpPr>
              <p:nvPr/>
            </p:nvSpPr>
            <p:spPr bwMode="auto">
              <a:xfrm>
                <a:off x="4284" y="1356"/>
                <a:ext cx="676"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6" name="Rectangle 59"/>
              <p:cNvSpPr>
                <a:spLocks noChangeArrowheads="1"/>
              </p:cNvSpPr>
              <p:nvPr/>
            </p:nvSpPr>
            <p:spPr bwMode="auto">
              <a:xfrm>
                <a:off x="4960" y="1356"/>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7" name="Line 60"/>
              <p:cNvSpPr>
                <a:spLocks noChangeShapeType="1"/>
              </p:cNvSpPr>
              <p:nvPr/>
            </p:nvSpPr>
            <p:spPr bwMode="auto">
              <a:xfrm>
                <a:off x="4960" y="1356"/>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8" name="Line 61"/>
              <p:cNvSpPr>
                <a:spLocks noChangeShapeType="1"/>
              </p:cNvSpPr>
              <p:nvPr/>
            </p:nvSpPr>
            <p:spPr bwMode="auto">
              <a:xfrm>
                <a:off x="4960" y="1356"/>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9" name="Rectangle 62"/>
              <p:cNvSpPr>
                <a:spLocks noChangeArrowheads="1"/>
              </p:cNvSpPr>
              <p:nvPr/>
            </p:nvSpPr>
            <p:spPr bwMode="auto">
              <a:xfrm>
                <a:off x="4969" y="1356"/>
                <a:ext cx="777"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0" name="Line 63"/>
              <p:cNvSpPr>
                <a:spLocks noChangeShapeType="1"/>
              </p:cNvSpPr>
              <p:nvPr/>
            </p:nvSpPr>
            <p:spPr bwMode="auto">
              <a:xfrm>
                <a:off x="4969" y="1356"/>
                <a:ext cx="777"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1" name="Rectangle 64"/>
              <p:cNvSpPr>
                <a:spLocks noChangeArrowheads="1"/>
              </p:cNvSpPr>
              <p:nvPr/>
            </p:nvSpPr>
            <p:spPr bwMode="auto">
              <a:xfrm>
                <a:off x="5746" y="1356"/>
                <a:ext cx="9" cy="6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2" name="Line 65"/>
              <p:cNvSpPr>
                <a:spLocks noChangeShapeType="1"/>
              </p:cNvSpPr>
              <p:nvPr/>
            </p:nvSpPr>
            <p:spPr bwMode="auto">
              <a:xfrm>
                <a:off x="5746" y="1356"/>
                <a:ext cx="0" cy="6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3" name="Rectangle 66"/>
              <p:cNvSpPr>
                <a:spLocks noChangeArrowheads="1"/>
              </p:cNvSpPr>
              <p:nvPr/>
            </p:nvSpPr>
            <p:spPr bwMode="auto">
              <a:xfrm>
                <a:off x="5746" y="1356"/>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4" name="Line 67"/>
              <p:cNvSpPr>
                <a:spLocks noChangeShapeType="1"/>
              </p:cNvSpPr>
              <p:nvPr/>
            </p:nvSpPr>
            <p:spPr bwMode="auto">
              <a:xfrm>
                <a:off x="5746" y="1356"/>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5" name="Line 68"/>
              <p:cNvSpPr>
                <a:spLocks noChangeShapeType="1"/>
              </p:cNvSpPr>
              <p:nvPr/>
            </p:nvSpPr>
            <p:spPr bwMode="auto">
              <a:xfrm>
                <a:off x="5746" y="1356"/>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6" name="Rectangle 69"/>
              <p:cNvSpPr>
                <a:spLocks noChangeArrowheads="1"/>
              </p:cNvSpPr>
              <p:nvPr/>
            </p:nvSpPr>
            <p:spPr bwMode="auto">
              <a:xfrm>
                <a:off x="161"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7" name="Line 70"/>
              <p:cNvSpPr>
                <a:spLocks noChangeShapeType="1"/>
              </p:cNvSpPr>
              <p:nvPr/>
            </p:nvSpPr>
            <p:spPr bwMode="auto">
              <a:xfrm>
                <a:off x="161"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8" name="Line 71"/>
              <p:cNvSpPr>
                <a:spLocks noChangeShapeType="1"/>
              </p:cNvSpPr>
              <p:nvPr/>
            </p:nvSpPr>
            <p:spPr bwMode="auto">
              <a:xfrm>
                <a:off x="161"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9" name="Rectangle 72"/>
              <p:cNvSpPr>
                <a:spLocks noChangeArrowheads="1"/>
              </p:cNvSpPr>
              <p:nvPr/>
            </p:nvSpPr>
            <p:spPr bwMode="auto">
              <a:xfrm>
                <a:off x="161"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0" name="Line 73"/>
              <p:cNvSpPr>
                <a:spLocks noChangeShapeType="1"/>
              </p:cNvSpPr>
              <p:nvPr/>
            </p:nvSpPr>
            <p:spPr bwMode="auto">
              <a:xfrm>
                <a:off x="161"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1" name="Line 74"/>
              <p:cNvSpPr>
                <a:spLocks noChangeShapeType="1"/>
              </p:cNvSpPr>
              <p:nvPr/>
            </p:nvSpPr>
            <p:spPr bwMode="auto">
              <a:xfrm>
                <a:off x="161"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2" name="Rectangle 75"/>
              <p:cNvSpPr>
                <a:spLocks noChangeArrowheads="1"/>
              </p:cNvSpPr>
              <p:nvPr/>
            </p:nvSpPr>
            <p:spPr bwMode="auto">
              <a:xfrm>
                <a:off x="170" y="1385"/>
                <a:ext cx="238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3" name="Line 76"/>
              <p:cNvSpPr>
                <a:spLocks noChangeShapeType="1"/>
              </p:cNvSpPr>
              <p:nvPr/>
            </p:nvSpPr>
            <p:spPr bwMode="auto">
              <a:xfrm>
                <a:off x="170" y="1385"/>
                <a:ext cx="238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4" name="Rectangle 77"/>
              <p:cNvSpPr>
                <a:spLocks noChangeArrowheads="1"/>
              </p:cNvSpPr>
              <p:nvPr/>
            </p:nvSpPr>
            <p:spPr bwMode="auto">
              <a:xfrm>
                <a:off x="2559" y="1385"/>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5" name="Line 78"/>
              <p:cNvSpPr>
                <a:spLocks noChangeShapeType="1"/>
              </p:cNvSpPr>
              <p:nvPr/>
            </p:nvSpPr>
            <p:spPr bwMode="auto">
              <a:xfrm>
                <a:off x="2559" y="1385"/>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6" name="Line 79"/>
              <p:cNvSpPr>
                <a:spLocks noChangeShapeType="1"/>
              </p:cNvSpPr>
              <p:nvPr/>
            </p:nvSpPr>
            <p:spPr bwMode="auto">
              <a:xfrm>
                <a:off x="2559" y="1385"/>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7" name="Rectangle 80"/>
              <p:cNvSpPr>
                <a:spLocks noChangeArrowheads="1"/>
              </p:cNvSpPr>
              <p:nvPr/>
            </p:nvSpPr>
            <p:spPr bwMode="auto">
              <a:xfrm>
                <a:off x="2559"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8" name="Line 81"/>
              <p:cNvSpPr>
                <a:spLocks noChangeShapeType="1"/>
              </p:cNvSpPr>
              <p:nvPr/>
            </p:nvSpPr>
            <p:spPr bwMode="auto">
              <a:xfrm>
                <a:off x="2559"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9" name="Line 82"/>
              <p:cNvSpPr>
                <a:spLocks noChangeShapeType="1"/>
              </p:cNvSpPr>
              <p:nvPr/>
            </p:nvSpPr>
            <p:spPr bwMode="auto">
              <a:xfrm>
                <a:off x="2559"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0" name="Rectangle 83"/>
              <p:cNvSpPr>
                <a:spLocks noChangeArrowheads="1"/>
              </p:cNvSpPr>
              <p:nvPr/>
            </p:nvSpPr>
            <p:spPr bwMode="auto">
              <a:xfrm>
                <a:off x="161" y="1919"/>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1" name="Line 84"/>
              <p:cNvSpPr>
                <a:spLocks noChangeShapeType="1"/>
              </p:cNvSpPr>
              <p:nvPr/>
            </p:nvSpPr>
            <p:spPr bwMode="auto">
              <a:xfrm>
                <a:off x="161" y="1919"/>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2" name="Line 85"/>
              <p:cNvSpPr>
                <a:spLocks noChangeShapeType="1"/>
              </p:cNvSpPr>
              <p:nvPr/>
            </p:nvSpPr>
            <p:spPr bwMode="auto">
              <a:xfrm>
                <a:off x="161" y="191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3" name="Rectangle 86"/>
              <p:cNvSpPr>
                <a:spLocks noChangeArrowheads="1"/>
              </p:cNvSpPr>
              <p:nvPr/>
            </p:nvSpPr>
            <p:spPr bwMode="auto">
              <a:xfrm>
                <a:off x="161"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4" name="Line 87"/>
              <p:cNvSpPr>
                <a:spLocks noChangeShapeType="1"/>
              </p:cNvSpPr>
              <p:nvPr/>
            </p:nvSpPr>
            <p:spPr bwMode="auto">
              <a:xfrm>
                <a:off x="161"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5" name="Line 88"/>
              <p:cNvSpPr>
                <a:spLocks noChangeShapeType="1"/>
              </p:cNvSpPr>
              <p:nvPr/>
            </p:nvSpPr>
            <p:spPr bwMode="auto">
              <a:xfrm>
                <a:off x="161"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6" name="Rectangle 89"/>
              <p:cNvSpPr>
                <a:spLocks noChangeArrowheads="1"/>
              </p:cNvSpPr>
              <p:nvPr/>
            </p:nvSpPr>
            <p:spPr bwMode="auto">
              <a:xfrm>
                <a:off x="170" y="1919"/>
                <a:ext cx="238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7" name="Line 90"/>
              <p:cNvSpPr>
                <a:spLocks noChangeShapeType="1"/>
              </p:cNvSpPr>
              <p:nvPr/>
            </p:nvSpPr>
            <p:spPr bwMode="auto">
              <a:xfrm>
                <a:off x="170" y="1919"/>
                <a:ext cx="238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8" name="Rectangle 91"/>
              <p:cNvSpPr>
                <a:spLocks noChangeArrowheads="1"/>
              </p:cNvSpPr>
              <p:nvPr/>
            </p:nvSpPr>
            <p:spPr bwMode="auto">
              <a:xfrm>
                <a:off x="2559"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9" name="Line 92"/>
              <p:cNvSpPr>
                <a:spLocks noChangeShapeType="1"/>
              </p:cNvSpPr>
              <p:nvPr/>
            </p:nvSpPr>
            <p:spPr bwMode="auto">
              <a:xfrm>
                <a:off x="2559"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0" name="Line 93"/>
              <p:cNvSpPr>
                <a:spLocks noChangeShapeType="1"/>
              </p:cNvSpPr>
              <p:nvPr/>
            </p:nvSpPr>
            <p:spPr bwMode="auto">
              <a:xfrm>
                <a:off x="2559"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1" name="Rectangle 94"/>
              <p:cNvSpPr>
                <a:spLocks noChangeArrowheads="1"/>
              </p:cNvSpPr>
              <p:nvPr/>
            </p:nvSpPr>
            <p:spPr bwMode="auto">
              <a:xfrm>
                <a:off x="2559"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2" name="Line 95"/>
              <p:cNvSpPr>
                <a:spLocks noChangeShapeType="1"/>
              </p:cNvSpPr>
              <p:nvPr/>
            </p:nvSpPr>
            <p:spPr bwMode="auto">
              <a:xfrm>
                <a:off x="2559"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3" name="Line 96"/>
              <p:cNvSpPr>
                <a:spLocks noChangeShapeType="1"/>
              </p:cNvSpPr>
              <p:nvPr/>
            </p:nvSpPr>
            <p:spPr bwMode="auto">
              <a:xfrm>
                <a:off x="2559"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4" name="Rectangle 97"/>
              <p:cNvSpPr>
                <a:spLocks noChangeArrowheads="1"/>
              </p:cNvSpPr>
              <p:nvPr/>
            </p:nvSpPr>
            <p:spPr bwMode="auto">
              <a:xfrm>
                <a:off x="161" y="1394"/>
                <a:ext cx="9" cy="52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5" name="Line 98"/>
              <p:cNvSpPr>
                <a:spLocks noChangeShapeType="1"/>
              </p:cNvSpPr>
              <p:nvPr/>
            </p:nvSpPr>
            <p:spPr bwMode="auto">
              <a:xfrm>
                <a:off x="161" y="1394"/>
                <a:ext cx="0" cy="525"/>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6" name="Rectangle 99"/>
              <p:cNvSpPr>
                <a:spLocks noChangeArrowheads="1"/>
              </p:cNvSpPr>
              <p:nvPr/>
            </p:nvSpPr>
            <p:spPr bwMode="auto">
              <a:xfrm>
                <a:off x="2559" y="1394"/>
                <a:ext cx="9" cy="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7" name="Line 100"/>
              <p:cNvSpPr>
                <a:spLocks noChangeShapeType="1"/>
              </p:cNvSpPr>
              <p:nvPr/>
            </p:nvSpPr>
            <p:spPr bwMode="auto">
              <a:xfrm>
                <a:off x="2559" y="1394"/>
                <a:ext cx="0" cy="525"/>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8" name="Rectangle 101"/>
              <p:cNvSpPr>
                <a:spLocks noChangeArrowheads="1"/>
              </p:cNvSpPr>
              <p:nvPr/>
            </p:nvSpPr>
            <p:spPr bwMode="auto">
              <a:xfrm>
                <a:off x="136" y="1424"/>
                <a:ext cx="9" cy="51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9" name="Line 102"/>
              <p:cNvSpPr>
                <a:spLocks noChangeShapeType="1"/>
              </p:cNvSpPr>
              <p:nvPr/>
            </p:nvSpPr>
            <p:spPr bwMode="auto">
              <a:xfrm>
                <a:off x="136" y="1424"/>
                <a:ext cx="0" cy="514"/>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0" name="Rectangle 103"/>
              <p:cNvSpPr>
                <a:spLocks noChangeArrowheads="1"/>
              </p:cNvSpPr>
              <p:nvPr/>
            </p:nvSpPr>
            <p:spPr bwMode="auto">
              <a:xfrm>
                <a:off x="2588" y="1385"/>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1" name="Line 104"/>
              <p:cNvSpPr>
                <a:spLocks noChangeShapeType="1"/>
              </p:cNvSpPr>
              <p:nvPr/>
            </p:nvSpPr>
            <p:spPr bwMode="auto">
              <a:xfrm>
                <a:off x="2588" y="1385"/>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2" name="Line 105"/>
              <p:cNvSpPr>
                <a:spLocks noChangeShapeType="1"/>
              </p:cNvSpPr>
              <p:nvPr/>
            </p:nvSpPr>
            <p:spPr bwMode="auto">
              <a:xfrm>
                <a:off x="2588"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3" name="Rectangle 106"/>
              <p:cNvSpPr>
                <a:spLocks noChangeArrowheads="1"/>
              </p:cNvSpPr>
              <p:nvPr/>
            </p:nvSpPr>
            <p:spPr bwMode="auto">
              <a:xfrm>
                <a:off x="2588" y="1385"/>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4" name="Line 107"/>
              <p:cNvSpPr>
                <a:spLocks noChangeShapeType="1"/>
              </p:cNvSpPr>
              <p:nvPr/>
            </p:nvSpPr>
            <p:spPr bwMode="auto">
              <a:xfrm>
                <a:off x="2588" y="1385"/>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5" name="Line 108"/>
              <p:cNvSpPr>
                <a:spLocks noChangeShapeType="1"/>
              </p:cNvSpPr>
              <p:nvPr/>
            </p:nvSpPr>
            <p:spPr bwMode="auto">
              <a:xfrm>
                <a:off x="2588"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6" name="Rectangle 109"/>
              <p:cNvSpPr>
                <a:spLocks noChangeArrowheads="1"/>
              </p:cNvSpPr>
              <p:nvPr/>
            </p:nvSpPr>
            <p:spPr bwMode="auto">
              <a:xfrm>
                <a:off x="2598" y="1385"/>
                <a:ext cx="878"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7" name="Line 110"/>
              <p:cNvSpPr>
                <a:spLocks noChangeShapeType="1"/>
              </p:cNvSpPr>
              <p:nvPr/>
            </p:nvSpPr>
            <p:spPr bwMode="auto">
              <a:xfrm>
                <a:off x="2598" y="1385"/>
                <a:ext cx="878"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8" name="Rectangle 111"/>
              <p:cNvSpPr>
                <a:spLocks noChangeArrowheads="1"/>
              </p:cNvSpPr>
              <p:nvPr/>
            </p:nvSpPr>
            <p:spPr bwMode="auto">
              <a:xfrm>
                <a:off x="3476" y="1385"/>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9" name="Line 112"/>
              <p:cNvSpPr>
                <a:spLocks noChangeShapeType="1"/>
              </p:cNvSpPr>
              <p:nvPr/>
            </p:nvSpPr>
            <p:spPr bwMode="auto">
              <a:xfrm>
                <a:off x="3476" y="1385"/>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0" name="Line 113"/>
              <p:cNvSpPr>
                <a:spLocks noChangeShapeType="1"/>
              </p:cNvSpPr>
              <p:nvPr/>
            </p:nvSpPr>
            <p:spPr bwMode="auto">
              <a:xfrm>
                <a:off x="3476" y="1385"/>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1" name="Rectangle 114"/>
              <p:cNvSpPr>
                <a:spLocks noChangeArrowheads="1"/>
              </p:cNvSpPr>
              <p:nvPr/>
            </p:nvSpPr>
            <p:spPr bwMode="auto">
              <a:xfrm>
                <a:off x="3476" y="1385"/>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2" name="Line 115"/>
              <p:cNvSpPr>
                <a:spLocks noChangeShapeType="1"/>
              </p:cNvSpPr>
              <p:nvPr/>
            </p:nvSpPr>
            <p:spPr bwMode="auto">
              <a:xfrm>
                <a:off x="3476" y="1385"/>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3" name="Line 116"/>
              <p:cNvSpPr>
                <a:spLocks noChangeShapeType="1"/>
              </p:cNvSpPr>
              <p:nvPr/>
            </p:nvSpPr>
            <p:spPr bwMode="auto">
              <a:xfrm>
                <a:off x="3476"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4" name="Rectangle 117"/>
              <p:cNvSpPr>
                <a:spLocks noChangeArrowheads="1"/>
              </p:cNvSpPr>
              <p:nvPr/>
            </p:nvSpPr>
            <p:spPr bwMode="auto">
              <a:xfrm>
                <a:off x="2588" y="1919"/>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5" name="Line 118"/>
              <p:cNvSpPr>
                <a:spLocks noChangeShapeType="1"/>
              </p:cNvSpPr>
              <p:nvPr/>
            </p:nvSpPr>
            <p:spPr bwMode="auto">
              <a:xfrm>
                <a:off x="2588" y="1919"/>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6" name="Line 119"/>
              <p:cNvSpPr>
                <a:spLocks noChangeShapeType="1"/>
              </p:cNvSpPr>
              <p:nvPr/>
            </p:nvSpPr>
            <p:spPr bwMode="auto">
              <a:xfrm>
                <a:off x="2588" y="191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7" name="Rectangle 120"/>
              <p:cNvSpPr>
                <a:spLocks noChangeArrowheads="1"/>
              </p:cNvSpPr>
              <p:nvPr/>
            </p:nvSpPr>
            <p:spPr bwMode="auto">
              <a:xfrm>
                <a:off x="2588" y="191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8" name="Line 121"/>
              <p:cNvSpPr>
                <a:spLocks noChangeShapeType="1"/>
              </p:cNvSpPr>
              <p:nvPr/>
            </p:nvSpPr>
            <p:spPr bwMode="auto">
              <a:xfrm>
                <a:off x="2588" y="191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9" name="Line 122"/>
              <p:cNvSpPr>
                <a:spLocks noChangeShapeType="1"/>
              </p:cNvSpPr>
              <p:nvPr/>
            </p:nvSpPr>
            <p:spPr bwMode="auto">
              <a:xfrm>
                <a:off x="2588"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0" name="Rectangle 123"/>
              <p:cNvSpPr>
                <a:spLocks noChangeArrowheads="1"/>
              </p:cNvSpPr>
              <p:nvPr/>
            </p:nvSpPr>
            <p:spPr bwMode="auto">
              <a:xfrm>
                <a:off x="2598" y="1919"/>
                <a:ext cx="878"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1" name="Line 124"/>
              <p:cNvSpPr>
                <a:spLocks noChangeShapeType="1"/>
              </p:cNvSpPr>
              <p:nvPr/>
            </p:nvSpPr>
            <p:spPr bwMode="auto">
              <a:xfrm>
                <a:off x="2598" y="1919"/>
                <a:ext cx="878"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2" name="Rectangle 125"/>
              <p:cNvSpPr>
                <a:spLocks noChangeArrowheads="1"/>
              </p:cNvSpPr>
              <p:nvPr/>
            </p:nvSpPr>
            <p:spPr bwMode="auto">
              <a:xfrm>
                <a:off x="3476" y="191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3" name="Line 126"/>
              <p:cNvSpPr>
                <a:spLocks noChangeShapeType="1"/>
              </p:cNvSpPr>
              <p:nvPr/>
            </p:nvSpPr>
            <p:spPr bwMode="auto">
              <a:xfrm>
                <a:off x="3476" y="191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4" name="Line 127"/>
              <p:cNvSpPr>
                <a:spLocks noChangeShapeType="1"/>
              </p:cNvSpPr>
              <p:nvPr/>
            </p:nvSpPr>
            <p:spPr bwMode="auto">
              <a:xfrm>
                <a:off x="3476"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5" name="Rectangle 128"/>
              <p:cNvSpPr>
                <a:spLocks noChangeArrowheads="1"/>
              </p:cNvSpPr>
              <p:nvPr/>
            </p:nvSpPr>
            <p:spPr bwMode="auto">
              <a:xfrm>
                <a:off x="3476" y="191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6" name="Line 129"/>
              <p:cNvSpPr>
                <a:spLocks noChangeShapeType="1"/>
              </p:cNvSpPr>
              <p:nvPr/>
            </p:nvSpPr>
            <p:spPr bwMode="auto">
              <a:xfrm>
                <a:off x="3476" y="191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7" name="Line 130"/>
              <p:cNvSpPr>
                <a:spLocks noChangeShapeType="1"/>
              </p:cNvSpPr>
              <p:nvPr/>
            </p:nvSpPr>
            <p:spPr bwMode="auto">
              <a:xfrm>
                <a:off x="3476"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8" name="Rectangle 131"/>
              <p:cNvSpPr>
                <a:spLocks noChangeArrowheads="1"/>
              </p:cNvSpPr>
              <p:nvPr/>
            </p:nvSpPr>
            <p:spPr bwMode="auto">
              <a:xfrm>
                <a:off x="2588" y="1394"/>
                <a:ext cx="10" cy="52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9" name="Line 132"/>
              <p:cNvSpPr>
                <a:spLocks noChangeShapeType="1"/>
              </p:cNvSpPr>
              <p:nvPr/>
            </p:nvSpPr>
            <p:spPr bwMode="auto">
              <a:xfrm>
                <a:off x="2588" y="1394"/>
                <a:ext cx="0" cy="525"/>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0" name="Rectangle 133"/>
              <p:cNvSpPr>
                <a:spLocks noChangeArrowheads="1"/>
              </p:cNvSpPr>
              <p:nvPr/>
            </p:nvSpPr>
            <p:spPr bwMode="auto">
              <a:xfrm>
                <a:off x="3476" y="1394"/>
                <a:ext cx="10" cy="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1" name="Line 134"/>
              <p:cNvSpPr>
                <a:spLocks noChangeShapeType="1"/>
              </p:cNvSpPr>
              <p:nvPr/>
            </p:nvSpPr>
            <p:spPr bwMode="auto">
              <a:xfrm>
                <a:off x="3476" y="1394"/>
                <a:ext cx="0" cy="525"/>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2" name="Rectangle 135"/>
              <p:cNvSpPr>
                <a:spLocks noChangeArrowheads="1"/>
              </p:cNvSpPr>
              <p:nvPr/>
            </p:nvSpPr>
            <p:spPr bwMode="auto">
              <a:xfrm>
                <a:off x="3504" y="1385"/>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3" name="Line 136"/>
              <p:cNvSpPr>
                <a:spLocks noChangeShapeType="1"/>
              </p:cNvSpPr>
              <p:nvPr/>
            </p:nvSpPr>
            <p:spPr bwMode="auto">
              <a:xfrm>
                <a:off x="3504" y="1385"/>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4" name="Line 137"/>
              <p:cNvSpPr>
                <a:spLocks noChangeShapeType="1"/>
              </p:cNvSpPr>
              <p:nvPr/>
            </p:nvSpPr>
            <p:spPr bwMode="auto">
              <a:xfrm>
                <a:off x="3504"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5" name="Rectangle 138"/>
              <p:cNvSpPr>
                <a:spLocks noChangeArrowheads="1"/>
              </p:cNvSpPr>
              <p:nvPr/>
            </p:nvSpPr>
            <p:spPr bwMode="auto">
              <a:xfrm>
                <a:off x="3504" y="1385"/>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6" name="Line 139"/>
              <p:cNvSpPr>
                <a:spLocks noChangeShapeType="1"/>
              </p:cNvSpPr>
              <p:nvPr/>
            </p:nvSpPr>
            <p:spPr bwMode="auto">
              <a:xfrm>
                <a:off x="3504" y="1385"/>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7" name="Line 140"/>
              <p:cNvSpPr>
                <a:spLocks noChangeShapeType="1"/>
              </p:cNvSpPr>
              <p:nvPr/>
            </p:nvSpPr>
            <p:spPr bwMode="auto">
              <a:xfrm>
                <a:off x="3504"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8" name="Rectangle 141"/>
              <p:cNvSpPr>
                <a:spLocks noChangeArrowheads="1"/>
              </p:cNvSpPr>
              <p:nvPr/>
            </p:nvSpPr>
            <p:spPr bwMode="auto">
              <a:xfrm>
                <a:off x="3514" y="1385"/>
                <a:ext cx="742"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9" name="Line 142"/>
              <p:cNvSpPr>
                <a:spLocks noChangeShapeType="1"/>
              </p:cNvSpPr>
              <p:nvPr/>
            </p:nvSpPr>
            <p:spPr bwMode="auto">
              <a:xfrm>
                <a:off x="3514" y="1385"/>
                <a:ext cx="742"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0" name="Rectangle 143"/>
              <p:cNvSpPr>
                <a:spLocks noChangeArrowheads="1"/>
              </p:cNvSpPr>
              <p:nvPr/>
            </p:nvSpPr>
            <p:spPr bwMode="auto">
              <a:xfrm>
                <a:off x="4256" y="1385"/>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1" name="Line 144"/>
              <p:cNvSpPr>
                <a:spLocks noChangeShapeType="1"/>
              </p:cNvSpPr>
              <p:nvPr/>
            </p:nvSpPr>
            <p:spPr bwMode="auto">
              <a:xfrm>
                <a:off x="4256" y="1385"/>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2" name="Line 145"/>
              <p:cNvSpPr>
                <a:spLocks noChangeShapeType="1"/>
              </p:cNvSpPr>
              <p:nvPr/>
            </p:nvSpPr>
            <p:spPr bwMode="auto">
              <a:xfrm>
                <a:off x="4256" y="1385"/>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3" name="Rectangle 146"/>
              <p:cNvSpPr>
                <a:spLocks noChangeArrowheads="1"/>
              </p:cNvSpPr>
              <p:nvPr/>
            </p:nvSpPr>
            <p:spPr bwMode="auto">
              <a:xfrm>
                <a:off x="4256"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4" name="Line 147"/>
              <p:cNvSpPr>
                <a:spLocks noChangeShapeType="1"/>
              </p:cNvSpPr>
              <p:nvPr/>
            </p:nvSpPr>
            <p:spPr bwMode="auto">
              <a:xfrm>
                <a:off x="4256"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5" name="Line 148"/>
              <p:cNvSpPr>
                <a:spLocks noChangeShapeType="1"/>
              </p:cNvSpPr>
              <p:nvPr/>
            </p:nvSpPr>
            <p:spPr bwMode="auto">
              <a:xfrm>
                <a:off x="4256"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6" name="Rectangle 149"/>
              <p:cNvSpPr>
                <a:spLocks noChangeArrowheads="1"/>
              </p:cNvSpPr>
              <p:nvPr/>
            </p:nvSpPr>
            <p:spPr bwMode="auto">
              <a:xfrm>
                <a:off x="3504" y="1919"/>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7" name="Line 150"/>
              <p:cNvSpPr>
                <a:spLocks noChangeShapeType="1"/>
              </p:cNvSpPr>
              <p:nvPr/>
            </p:nvSpPr>
            <p:spPr bwMode="auto">
              <a:xfrm>
                <a:off x="3504" y="1919"/>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8" name="Line 151"/>
              <p:cNvSpPr>
                <a:spLocks noChangeShapeType="1"/>
              </p:cNvSpPr>
              <p:nvPr/>
            </p:nvSpPr>
            <p:spPr bwMode="auto">
              <a:xfrm>
                <a:off x="3504" y="191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9" name="Rectangle 152"/>
              <p:cNvSpPr>
                <a:spLocks noChangeArrowheads="1"/>
              </p:cNvSpPr>
              <p:nvPr/>
            </p:nvSpPr>
            <p:spPr bwMode="auto">
              <a:xfrm>
                <a:off x="3504" y="191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0" name="Line 153"/>
              <p:cNvSpPr>
                <a:spLocks noChangeShapeType="1"/>
              </p:cNvSpPr>
              <p:nvPr/>
            </p:nvSpPr>
            <p:spPr bwMode="auto">
              <a:xfrm>
                <a:off x="3504" y="191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1" name="Line 154"/>
              <p:cNvSpPr>
                <a:spLocks noChangeShapeType="1"/>
              </p:cNvSpPr>
              <p:nvPr/>
            </p:nvSpPr>
            <p:spPr bwMode="auto">
              <a:xfrm>
                <a:off x="3504"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2" name="Rectangle 155"/>
              <p:cNvSpPr>
                <a:spLocks noChangeArrowheads="1"/>
              </p:cNvSpPr>
              <p:nvPr/>
            </p:nvSpPr>
            <p:spPr bwMode="auto">
              <a:xfrm>
                <a:off x="3514" y="1919"/>
                <a:ext cx="742"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3" name="Line 156"/>
              <p:cNvSpPr>
                <a:spLocks noChangeShapeType="1"/>
              </p:cNvSpPr>
              <p:nvPr/>
            </p:nvSpPr>
            <p:spPr bwMode="auto">
              <a:xfrm>
                <a:off x="3514" y="1919"/>
                <a:ext cx="742"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4" name="Rectangle 157"/>
              <p:cNvSpPr>
                <a:spLocks noChangeArrowheads="1"/>
              </p:cNvSpPr>
              <p:nvPr/>
            </p:nvSpPr>
            <p:spPr bwMode="auto">
              <a:xfrm>
                <a:off x="4256"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5" name="Line 158"/>
              <p:cNvSpPr>
                <a:spLocks noChangeShapeType="1"/>
              </p:cNvSpPr>
              <p:nvPr/>
            </p:nvSpPr>
            <p:spPr bwMode="auto">
              <a:xfrm>
                <a:off x="4256"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6" name="Line 159"/>
              <p:cNvSpPr>
                <a:spLocks noChangeShapeType="1"/>
              </p:cNvSpPr>
              <p:nvPr/>
            </p:nvSpPr>
            <p:spPr bwMode="auto">
              <a:xfrm>
                <a:off x="4256"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7" name="Rectangle 160"/>
              <p:cNvSpPr>
                <a:spLocks noChangeArrowheads="1"/>
              </p:cNvSpPr>
              <p:nvPr/>
            </p:nvSpPr>
            <p:spPr bwMode="auto">
              <a:xfrm>
                <a:off x="4256"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8" name="Line 161"/>
              <p:cNvSpPr>
                <a:spLocks noChangeShapeType="1"/>
              </p:cNvSpPr>
              <p:nvPr/>
            </p:nvSpPr>
            <p:spPr bwMode="auto">
              <a:xfrm>
                <a:off x="4256"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9" name="Line 162"/>
              <p:cNvSpPr>
                <a:spLocks noChangeShapeType="1"/>
              </p:cNvSpPr>
              <p:nvPr/>
            </p:nvSpPr>
            <p:spPr bwMode="auto">
              <a:xfrm>
                <a:off x="4256"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0" name="Rectangle 163"/>
              <p:cNvSpPr>
                <a:spLocks noChangeArrowheads="1"/>
              </p:cNvSpPr>
              <p:nvPr/>
            </p:nvSpPr>
            <p:spPr bwMode="auto">
              <a:xfrm>
                <a:off x="3504" y="1394"/>
                <a:ext cx="10" cy="52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1" name="Line 164"/>
              <p:cNvSpPr>
                <a:spLocks noChangeShapeType="1"/>
              </p:cNvSpPr>
              <p:nvPr/>
            </p:nvSpPr>
            <p:spPr bwMode="auto">
              <a:xfrm>
                <a:off x="3504" y="1394"/>
                <a:ext cx="0" cy="525"/>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2" name="Rectangle 165"/>
              <p:cNvSpPr>
                <a:spLocks noChangeArrowheads="1"/>
              </p:cNvSpPr>
              <p:nvPr/>
            </p:nvSpPr>
            <p:spPr bwMode="auto">
              <a:xfrm>
                <a:off x="4256" y="1394"/>
                <a:ext cx="9" cy="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3" name="Line 166"/>
              <p:cNvSpPr>
                <a:spLocks noChangeShapeType="1"/>
              </p:cNvSpPr>
              <p:nvPr/>
            </p:nvSpPr>
            <p:spPr bwMode="auto">
              <a:xfrm>
                <a:off x="4256" y="1394"/>
                <a:ext cx="0" cy="525"/>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4" name="Rectangle 167"/>
              <p:cNvSpPr>
                <a:spLocks noChangeArrowheads="1"/>
              </p:cNvSpPr>
              <p:nvPr/>
            </p:nvSpPr>
            <p:spPr bwMode="auto">
              <a:xfrm>
                <a:off x="4284"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5" name="Line 168"/>
              <p:cNvSpPr>
                <a:spLocks noChangeShapeType="1"/>
              </p:cNvSpPr>
              <p:nvPr/>
            </p:nvSpPr>
            <p:spPr bwMode="auto">
              <a:xfrm>
                <a:off x="4284"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6" name="Line 169"/>
              <p:cNvSpPr>
                <a:spLocks noChangeShapeType="1"/>
              </p:cNvSpPr>
              <p:nvPr/>
            </p:nvSpPr>
            <p:spPr bwMode="auto">
              <a:xfrm>
                <a:off x="4284"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7" name="Rectangle 170"/>
              <p:cNvSpPr>
                <a:spLocks noChangeArrowheads="1"/>
              </p:cNvSpPr>
              <p:nvPr/>
            </p:nvSpPr>
            <p:spPr bwMode="auto">
              <a:xfrm>
                <a:off x="4284"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8" name="Line 171"/>
              <p:cNvSpPr>
                <a:spLocks noChangeShapeType="1"/>
              </p:cNvSpPr>
              <p:nvPr/>
            </p:nvSpPr>
            <p:spPr bwMode="auto">
              <a:xfrm>
                <a:off x="4284"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9" name="Line 172"/>
              <p:cNvSpPr>
                <a:spLocks noChangeShapeType="1"/>
              </p:cNvSpPr>
              <p:nvPr/>
            </p:nvSpPr>
            <p:spPr bwMode="auto">
              <a:xfrm>
                <a:off x="4284"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0" name="Rectangle 173"/>
              <p:cNvSpPr>
                <a:spLocks noChangeArrowheads="1"/>
              </p:cNvSpPr>
              <p:nvPr/>
            </p:nvSpPr>
            <p:spPr bwMode="auto">
              <a:xfrm>
                <a:off x="4293" y="1385"/>
                <a:ext cx="648"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1" name="Line 174"/>
              <p:cNvSpPr>
                <a:spLocks noChangeShapeType="1"/>
              </p:cNvSpPr>
              <p:nvPr/>
            </p:nvSpPr>
            <p:spPr bwMode="auto">
              <a:xfrm>
                <a:off x="4293" y="1385"/>
                <a:ext cx="648"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2" name="Rectangle 175"/>
              <p:cNvSpPr>
                <a:spLocks noChangeArrowheads="1"/>
              </p:cNvSpPr>
              <p:nvPr/>
            </p:nvSpPr>
            <p:spPr bwMode="auto">
              <a:xfrm>
                <a:off x="4941" y="1385"/>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3" name="Line 176"/>
              <p:cNvSpPr>
                <a:spLocks noChangeShapeType="1"/>
              </p:cNvSpPr>
              <p:nvPr/>
            </p:nvSpPr>
            <p:spPr bwMode="auto">
              <a:xfrm>
                <a:off x="4941" y="1385"/>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4" name="Line 177"/>
              <p:cNvSpPr>
                <a:spLocks noChangeShapeType="1"/>
              </p:cNvSpPr>
              <p:nvPr/>
            </p:nvSpPr>
            <p:spPr bwMode="auto">
              <a:xfrm>
                <a:off x="4941" y="1385"/>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5" name="Rectangle 178"/>
              <p:cNvSpPr>
                <a:spLocks noChangeArrowheads="1"/>
              </p:cNvSpPr>
              <p:nvPr/>
            </p:nvSpPr>
            <p:spPr bwMode="auto">
              <a:xfrm>
                <a:off x="4941" y="1385"/>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6" name="Line 179"/>
              <p:cNvSpPr>
                <a:spLocks noChangeShapeType="1"/>
              </p:cNvSpPr>
              <p:nvPr/>
            </p:nvSpPr>
            <p:spPr bwMode="auto">
              <a:xfrm>
                <a:off x="4941" y="1385"/>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7" name="Line 180"/>
              <p:cNvSpPr>
                <a:spLocks noChangeShapeType="1"/>
              </p:cNvSpPr>
              <p:nvPr/>
            </p:nvSpPr>
            <p:spPr bwMode="auto">
              <a:xfrm>
                <a:off x="4941"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8" name="Rectangle 181"/>
              <p:cNvSpPr>
                <a:spLocks noChangeArrowheads="1"/>
              </p:cNvSpPr>
              <p:nvPr/>
            </p:nvSpPr>
            <p:spPr bwMode="auto">
              <a:xfrm>
                <a:off x="4284" y="1919"/>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9" name="Line 182"/>
              <p:cNvSpPr>
                <a:spLocks noChangeShapeType="1"/>
              </p:cNvSpPr>
              <p:nvPr/>
            </p:nvSpPr>
            <p:spPr bwMode="auto">
              <a:xfrm>
                <a:off x="4284" y="1919"/>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0" name="Line 183"/>
              <p:cNvSpPr>
                <a:spLocks noChangeShapeType="1"/>
              </p:cNvSpPr>
              <p:nvPr/>
            </p:nvSpPr>
            <p:spPr bwMode="auto">
              <a:xfrm>
                <a:off x="4284" y="191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1" name="Rectangle 184"/>
              <p:cNvSpPr>
                <a:spLocks noChangeArrowheads="1"/>
              </p:cNvSpPr>
              <p:nvPr/>
            </p:nvSpPr>
            <p:spPr bwMode="auto">
              <a:xfrm>
                <a:off x="4284"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2" name="Line 185"/>
              <p:cNvSpPr>
                <a:spLocks noChangeShapeType="1"/>
              </p:cNvSpPr>
              <p:nvPr/>
            </p:nvSpPr>
            <p:spPr bwMode="auto">
              <a:xfrm>
                <a:off x="4284"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3" name="Line 186"/>
              <p:cNvSpPr>
                <a:spLocks noChangeShapeType="1"/>
              </p:cNvSpPr>
              <p:nvPr/>
            </p:nvSpPr>
            <p:spPr bwMode="auto">
              <a:xfrm>
                <a:off x="4284"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4" name="Rectangle 187"/>
              <p:cNvSpPr>
                <a:spLocks noChangeArrowheads="1"/>
              </p:cNvSpPr>
              <p:nvPr/>
            </p:nvSpPr>
            <p:spPr bwMode="auto">
              <a:xfrm>
                <a:off x="4293" y="1919"/>
                <a:ext cx="648"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5" name="Line 188"/>
              <p:cNvSpPr>
                <a:spLocks noChangeShapeType="1"/>
              </p:cNvSpPr>
              <p:nvPr/>
            </p:nvSpPr>
            <p:spPr bwMode="auto">
              <a:xfrm>
                <a:off x="4293" y="1919"/>
                <a:ext cx="648"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6" name="Rectangle 189"/>
              <p:cNvSpPr>
                <a:spLocks noChangeArrowheads="1"/>
              </p:cNvSpPr>
              <p:nvPr/>
            </p:nvSpPr>
            <p:spPr bwMode="auto">
              <a:xfrm>
                <a:off x="4941" y="191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7" name="Line 190"/>
              <p:cNvSpPr>
                <a:spLocks noChangeShapeType="1"/>
              </p:cNvSpPr>
              <p:nvPr/>
            </p:nvSpPr>
            <p:spPr bwMode="auto">
              <a:xfrm>
                <a:off x="4941" y="191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8" name="Line 191"/>
              <p:cNvSpPr>
                <a:spLocks noChangeShapeType="1"/>
              </p:cNvSpPr>
              <p:nvPr/>
            </p:nvSpPr>
            <p:spPr bwMode="auto">
              <a:xfrm>
                <a:off x="4941"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9" name="Rectangle 192"/>
              <p:cNvSpPr>
                <a:spLocks noChangeArrowheads="1"/>
              </p:cNvSpPr>
              <p:nvPr/>
            </p:nvSpPr>
            <p:spPr bwMode="auto">
              <a:xfrm>
                <a:off x="4941" y="191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0" name="Line 193"/>
              <p:cNvSpPr>
                <a:spLocks noChangeShapeType="1"/>
              </p:cNvSpPr>
              <p:nvPr/>
            </p:nvSpPr>
            <p:spPr bwMode="auto">
              <a:xfrm>
                <a:off x="4941" y="191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1" name="Line 194"/>
              <p:cNvSpPr>
                <a:spLocks noChangeShapeType="1"/>
              </p:cNvSpPr>
              <p:nvPr/>
            </p:nvSpPr>
            <p:spPr bwMode="auto">
              <a:xfrm>
                <a:off x="4941"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2" name="Rectangle 195"/>
              <p:cNvSpPr>
                <a:spLocks noChangeArrowheads="1"/>
              </p:cNvSpPr>
              <p:nvPr/>
            </p:nvSpPr>
            <p:spPr bwMode="auto">
              <a:xfrm>
                <a:off x="4284" y="1394"/>
                <a:ext cx="9" cy="52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3" name="Line 196"/>
              <p:cNvSpPr>
                <a:spLocks noChangeShapeType="1"/>
              </p:cNvSpPr>
              <p:nvPr/>
            </p:nvSpPr>
            <p:spPr bwMode="auto">
              <a:xfrm>
                <a:off x="4284" y="1394"/>
                <a:ext cx="0" cy="525"/>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4" name="Rectangle 197"/>
              <p:cNvSpPr>
                <a:spLocks noChangeArrowheads="1"/>
              </p:cNvSpPr>
              <p:nvPr/>
            </p:nvSpPr>
            <p:spPr bwMode="auto">
              <a:xfrm>
                <a:off x="4941" y="1394"/>
                <a:ext cx="10" cy="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5" name="Line 198"/>
              <p:cNvSpPr>
                <a:spLocks noChangeShapeType="1"/>
              </p:cNvSpPr>
              <p:nvPr/>
            </p:nvSpPr>
            <p:spPr bwMode="auto">
              <a:xfrm>
                <a:off x="4941" y="1394"/>
                <a:ext cx="0" cy="525"/>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6" name="Rectangle 199"/>
              <p:cNvSpPr>
                <a:spLocks noChangeArrowheads="1"/>
              </p:cNvSpPr>
              <p:nvPr/>
            </p:nvSpPr>
            <p:spPr bwMode="auto">
              <a:xfrm>
                <a:off x="4971"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7" name="Line 200"/>
              <p:cNvSpPr>
                <a:spLocks noChangeShapeType="1"/>
              </p:cNvSpPr>
              <p:nvPr/>
            </p:nvSpPr>
            <p:spPr bwMode="auto">
              <a:xfrm>
                <a:off x="4971"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8" name="Line 201"/>
              <p:cNvSpPr>
                <a:spLocks noChangeShapeType="1"/>
              </p:cNvSpPr>
              <p:nvPr/>
            </p:nvSpPr>
            <p:spPr bwMode="auto">
              <a:xfrm>
                <a:off x="4971"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9" name="Rectangle 202"/>
              <p:cNvSpPr>
                <a:spLocks noChangeArrowheads="1"/>
              </p:cNvSpPr>
              <p:nvPr/>
            </p:nvSpPr>
            <p:spPr bwMode="auto">
              <a:xfrm>
                <a:off x="4971"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0" name="Line 203"/>
              <p:cNvSpPr>
                <a:spLocks noChangeShapeType="1"/>
              </p:cNvSpPr>
              <p:nvPr/>
            </p:nvSpPr>
            <p:spPr bwMode="auto">
              <a:xfrm>
                <a:off x="4971"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1" name="Line 204"/>
              <p:cNvSpPr>
                <a:spLocks noChangeShapeType="1"/>
              </p:cNvSpPr>
              <p:nvPr/>
            </p:nvSpPr>
            <p:spPr bwMode="auto">
              <a:xfrm>
                <a:off x="4971"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406"/>
            <p:cNvGrpSpPr>
              <a:grpSpLocks/>
            </p:cNvGrpSpPr>
            <p:nvPr/>
          </p:nvGrpSpPr>
          <p:grpSpPr bwMode="auto">
            <a:xfrm>
              <a:off x="136" y="1385"/>
              <a:ext cx="5619" cy="1116"/>
              <a:chOff x="136" y="1385"/>
              <a:chExt cx="5619" cy="1116"/>
            </a:xfrm>
          </p:grpSpPr>
          <p:sp>
            <p:nvSpPr>
              <p:cNvPr id="4482" name="Rectangle 206"/>
              <p:cNvSpPr>
                <a:spLocks noChangeArrowheads="1"/>
              </p:cNvSpPr>
              <p:nvPr/>
            </p:nvSpPr>
            <p:spPr bwMode="auto">
              <a:xfrm>
                <a:off x="4980" y="1385"/>
                <a:ext cx="741"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3" name="Line 207"/>
              <p:cNvSpPr>
                <a:spLocks noChangeShapeType="1"/>
              </p:cNvSpPr>
              <p:nvPr/>
            </p:nvSpPr>
            <p:spPr bwMode="auto">
              <a:xfrm>
                <a:off x="4980" y="1385"/>
                <a:ext cx="741"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4" name="Rectangle 208"/>
              <p:cNvSpPr>
                <a:spLocks noChangeArrowheads="1"/>
              </p:cNvSpPr>
              <p:nvPr/>
            </p:nvSpPr>
            <p:spPr bwMode="auto">
              <a:xfrm>
                <a:off x="5721" y="1385"/>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5" name="Line 209"/>
              <p:cNvSpPr>
                <a:spLocks noChangeShapeType="1"/>
              </p:cNvSpPr>
              <p:nvPr/>
            </p:nvSpPr>
            <p:spPr bwMode="auto">
              <a:xfrm>
                <a:off x="5721" y="1385"/>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6" name="Line 210"/>
              <p:cNvSpPr>
                <a:spLocks noChangeShapeType="1"/>
              </p:cNvSpPr>
              <p:nvPr/>
            </p:nvSpPr>
            <p:spPr bwMode="auto">
              <a:xfrm>
                <a:off x="5721" y="1385"/>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7" name="Rectangle 211"/>
              <p:cNvSpPr>
                <a:spLocks noChangeArrowheads="1"/>
              </p:cNvSpPr>
              <p:nvPr/>
            </p:nvSpPr>
            <p:spPr bwMode="auto">
              <a:xfrm>
                <a:off x="5721" y="1385"/>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8" name="Line 212"/>
              <p:cNvSpPr>
                <a:spLocks noChangeShapeType="1"/>
              </p:cNvSpPr>
              <p:nvPr/>
            </p:nvSpPr>
            <p:spPr bwMode="auto">
              <a:xfrm>
                <a:off x="5721" y="1385"/>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9" name="Line 213"/>
              <p:cNvSpPr>
                <a:spLocks noChangeShapeType="1"/>
              </p:cNvSpPr>
              <p:nvPr/>
            </p:nvSpPr>
            <p:spPr bwMode="auto">
              <a:xfrm>
                <a:off x="5721" y="1385"/>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0" name="Rectangle 214"/>
              <p:cNvSpPr>
                <a:spLocks noChangeArrowheads="1"/>
              </p:cNvSpPr>
              <p:nvPr/>
            </p:nvSpPr>
            <p:spPr bwMode="auto">
              <a:xfrm>
                <a:off x="4971" y="1919"/>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1" name="Line 215"/>
              <p:cNvSpPr>
                <a:spLocks noChangeShapeType="1"/>
              </p:cNvSpPr>
              <p:nvPr/>
            </p:nvSpPr>
            <p:spPr bwMode="auto">
              <a:xfrm>
                <a:off x="4971" y="1919"/>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2" name="Line 216"/>
              <p:cNvSpPr>
                <a:spLocks noChangeShapeType="1"/>
              </p:cNvSpPr>
              <p:nvPr/>
            </p:nvSpPr>
            <p:spPr bwMode="auto">
              <a:xfrm>
                <a:off x="4971" y="191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3" name="Rectangle 217"/>
              <p:cNvSpPr>
                <a:spLocks noChangeArrowheads="1"/>
              </p:cNvSpPr>
              <p:nvPr/>
            </p:nvSpPr>
            <p:spPr bwMode="auto">
              <a:xfrm>
                <a:off x="4971"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4" name="Line 218"/>
              <p:cNvSpPr>
                <a:spLocks noChangeShapeType="1"/>
              </p:cNvSpPr>
              <p:nvPr/>
            </p:nvSpPr>
            <p:spPr bwMode="auto">
              <a:xfrm>
                <a:off x="4971"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5" name="Line 219"/>
              <p:cNvSpPr>
                <a:spLocks noChangeShapeType="1"/>
              </p:cNvSpPr>
              <p:nvPr/>
            </p:nvSpPr>
            <p:spPr bwMode="auto">
              <a:xfrm>
                <a:off x="4971"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6" name="Rectangle 220"/>
              <p:cNvSpPr>
                <a:spLocks noChangeArrowheads="1"/>
              </p:cNvSpPr>
              <p:nvPr/>
            </p:nvSpPr>
            <p:spPr bwMode="auto">
              <a:xfrm>
                <a:off x="4980" y="1919"/>
                <a:ext cx="741"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7" name="Line 221"/>
              <p:cNvSpPr>
                <a:spLocks noChangeShapeType="1"/>
              </p:cNvSpPr>
              <p:nvPr/>
            </p:nvSpPr>
            <p:spPr bwMode="auto">
              <a:xfrm>
                <a:off x="4980" y="1919"/>
                <a:ext cx="741"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8" name="Rectangle 222"/>
              <p:cNvSpPr>
                <a:spLocks noChangeArrowheads="1"/>
              </p:cNvSpPr>
              <p:nvPr/>
            </p:nvSpPr>
            <p:spPr bwMode="auto">
              <a:xfrm>
                <a:off x="5721"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9" name="Line 223"/>
              <p:cNvSpPr>
                <a:spLocks noChangeShapeType="1"/>
              </p:cNvSpPr>
              <p:nvPr/>
            </p:nvSpPr>
            <p:spPr bwMode="auto">
              <a:xfrm>
                <a:off x="5721"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0" name="Line 224"/>
              <p:cNvSpPr>
                <a:spLocks noChangeShapeType="1"/>
              </p:cNvSpPr>
              <p:nvPr/>
            </p:nvSpPr>
            <p:spPr bwMode="auto">
              <a:xfrm>
                <a:off x="5721"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1" name="Rectangle 225"/>
              <p:cNvSpPr>
                <a:spLocks noChangeArrowheads="1"/>
              </p:cNvSpPr>
              <p:nvPr/>
            </p:nvSpPr>
            <p:spPr bwMode="auto">
              <a:xfrm>
                <a:off x="5721" y="191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2" name="Line 226"/>
              <p:cNvSpPr>
                <a:spLocks noChangeShapeType="1"/>
              </p:cNvSpPr>
              <p:nvPr/>
            </p:nvSpPr>
            <p:spPr bwMode="auto">
              <a:xfrm>
                <a:off x="5721" y="191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3" name="Line 227"/>
              <p:cNvSpPr>
                <a:spLocks noChangeShapeType="1"/>
              </p:cNvSpPr>
              <p:nvPr/>
            </p:nvSpPr>
            <p:spPr bwMode="auto">
              <a:xfrm>
                <a:off x="5721" y="191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4" name="Rectangle 228"/>
              <p:cNvSpPr>
                <a:spLocks noChangeArrowheads="1"/>
              </p:cNvSpPr>
              <p:nvPr/>
            </p:nvSpPr>
            <p:spPr bwMode="auto">
              <a:xfrm>
                <a:off x="4971" y="1394"/>
                <a:ext cx="9" cy="52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5" name="Line 229"/>
              <p:cNvSpPr>
                <a:spLocks noChangeShapeType="1"/>
              </p:cNvSpPr>
              <p:nvPr/>
            </p:nvSpPr>
            <p:spPr bwMode="auto">
              <a:xfrm>
                <a:off x="4971" y="1394"/>
                <a:ext cx="0" cy="525"/>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6" name="Rectangle 230"/>
              <p:cNvSpPr>
                <a:spLocks noChangeArrowheads="1"/>
              </p:cNvSpPr>
              <p:nvPr/>
            </p:nvSpPr>
            <p:spPr bwMode="auto">
              <a:xfrm>
                <a:off x="5721" y="1394"/>
                <a:ext cx="9" cy="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7" name="Line 231"/>
              <p:cNvSpPr>
                <a:spLocks noChangeShapeType="1"/>
              </p:cNvSpPr>
              <p:nvPr/>
            </p:nvSpPr>
            <p:spPr bwMode="auto">
              <a:xfrm>
                <a:off x="5721" y="1394"/>
                <a:ext cx="0" cy="525"/>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8" name="Rectangle 232"/>
              <p:cNvSpPr>
                <a:spLocks noChangeArrowheads="1"/>
              </p:cNvSpPr>
              <p:nvPr/>
            </p:nvSpPr>
            <p:spPr bwMode="auto">
              <a:xfrm>
                <a:off x="5746" y="1424"/>
                <a:ext cx="9" cy="51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9" name="Line 233"/>
              <p:cNvSpPr>
                <a:spLocks noChangeShapeType="1"/>
              </p:cNvSpPr>
              <p:nvPr/>
            </p:nvSpPr>
            <p:spPr bwMode="auto">
              <a:xfrm>
                <a:off x="5746" y="1424"/>
                <a:ext cx="0" cy="514"/>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0" name="Rectangle 234"/>
              <p:cNvSpPr>
                <a:spLocks noChangeArrowheads="1"/>
              </p:cNvSpPr>
              <p:nvPr/>
            </p:nvSpPr>
            <p:spPr bwMode="auto">
              <a:xfrm>
                <a:off x="200" y="2015"/>
                <a:ext cx="113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フッ化物配合歯磨剤の使用者</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1" name="Rectangle 235"/>
              <p:cNvSpPr>
                <a:spLocks noChangeArrowheads="1"/>
              </p:cNvSpPr>
              <p:nvPr/>
            </p:nvSpPr>
            <p:spPr bwMode="auto">
              <a:xfrm>
                <a:off x="2387" y="2015"/>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2" name="Rectangle 236"/>
              <p:cNvSpPr>
                <a:spLocks noChangeArrowheads="1"/>
              </p:cNvSpPr>
              <p:nvPr/>
            </p:nvSpPr>
            <p:spPr bwMode="auto">
              <a:xfrm>
                <a:off x="2627" y="2015"/>
                <a:ext cx="16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3" name="Rectangle 237"/>
              <p:cNvSpPr>
                <a:spLocks noChangeArrowheads="1"/>
              </p:cNvSpPr>
              <p:nvPr/>
            </p:nvSpPr>
            <p:spPr bwMode="auto">
              <a:xfrm>
                <a:off x="2802" y="2015"/>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4" name="Rectangle 238"/>
              <p:cNvSpPr>
                <a:spLocks noChangeArrowheads="1"/>
              </p:cNvSpPr>
              <p:nvPr/>
            </p:nvSpPr>
            <p:spPr bwMode="auto">
              <a:xfrm>
                <a:off x="3543" y="2015"/>
                <a:ext cx="5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90%</a:t>
                </a:r>
                <a:r>
                  <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以上</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5" name="Rectangle 239"/>
              <p:cNvSpPr>
                <a:spLocks noChangeArrowheads="1"/>
              </p:cNvSpPr>
              <p:nvPr/>
            </p:nvSpPr>
            <p:spPr bwMode="auto">
              <a:xfrm>
                <a:off x="3543" y="22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6" name="Rectangle 240"/>
              <p:cNvSpPr>
                <a:spLocks noChangeArrowheads="1"/>
              </p:cNvSpPr>
              <p:nvPr/>
            </p:nvSpPr>
            <p:spPr bwMode="auto">
              <a:xfrm>
                <a:off x="3718" y="2248"/>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7" name="Rectangle 241"/>
              <p:cNvSpPr>
                <a:spLocks noChangeArrowheads="1"/>
              </p:cNvSpPr>
              <p:nvPr/>
            </p:nvSpPr>
            <p:spPr bwMode="auto">
              <a:xfrm>
                <a:off x="4323" y="2015"/>
                <a:ext cx="41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45.6%</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8" name="Rectangle 242"/>
              <p:cNvSpPr>
                <a:spLocks noChangeArrowheads="1"/>
              </p:cNvSpPr>
              <p:nvPr/>
            </p:nvSpPr>
            <p:spPr bwMode="auto">
              <a:xfrm>
                <a:off x="4323" y="22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19" name="Rectangle 243"/>
              <p:cNvSpPr>
                <a:spLocks noChangeArrowheads="1"/>
              </p:cNvSpPr>
              <p:nvPr/>
            </p:nvSpPr>
            <p:spPr bwMode="auto">
              <a:xfrm>
                <a:off x="4616" y="2248"/>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20" name="Rectangle 244"/>
              <p:cNvSpPr>
                <a:spLocks noChangeArrowheads="1"/>
              </p:cNvSpPr>
              <p:nvPr/>
            </p:nvSpPr>
            <p:spPr bwMode="auto">
              <a:xfrm>
                <a:off x="5012" y="2024"/>
                <a:ext cx="5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90%</a:t>
                </a:r>
                <a:r>
                  <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以上</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21" name="Rectangle 245"/>
              <p:cNvSpPr>
                <a:spLocks noChangeArrowheads="1"/>
              </p:cNvSpPr>
              <p:nvPr/>
            </p:nvSpPr>
            <p:spPr bwMode="auto">
              <a:xfrm>
                <a:off x="5008" y="22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22" name="Rectangle 246"/>
              <p:cNvSpPr>
                <a:spLocks noChangeArrowheads="1"/>
              </p:cNvSpPr>
              <p:nvPr/>
            </p:nvSpPr>
            <p:spPr bwMode="auto">
              <a:xfrm>
                <a:off x="5183" y="2248"/>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23" name="Rectangle 247"/>
              <p:cNvSpPr>
                <a:spLocks noChangeArrowheads="1"/>
              </p:cNvSpPr>
              <p:nvPr/>
            </p:nvSpPr>
            <p:spPr bwMode="auto">
              <a:xfrm>
                <a:off x="136" y="1938"/>
                <a:ext cx="9" cy="4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4" name="Line 248"/>
              <p:cNvSpPr>
                <a:spLocks noChangeShapeType="1"/>
              </p:cNvSpPr>
              <p:nvPr/>
            </p:nvSpPr>
            <p:spPr bwMode="auto">
              <a:xfrm>
                <a:off x="136" y="1938"/>
                <a:ext cx="0" cy="4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5" name="Rectangle 249"/>
              <p:cNvSpPr>
                <a:spLocks noChangeArrowheads="1"/>
              </p:cNvSpPr>
              <p:nvPr/>
            </p:nvSpPr>
            <p:spPr bwMode="auto">
              <a:xfrm>
                <a:off x="5746" y="1938"/>
                <a:ext cx="9" cy="4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6" name="Line 250"/>
              <p:cNvSpPr>
                <a:spLocks noChangeShapeType="1"/>
              </p:cNvSpPr>
              <p:nvPr/>
            </p:nvSpPr>
            <p:spPr bwMode="auto">
              <a:xfrm>
                <a:off x="5746" y="1938"/>
                <a:ext cx="0" cy="4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7" name="Rectangle 251"/>
              <p:cNvSpPr>
                <a:spLocks noChangeArrowheads="1"/>
              </p:cNvSpPr>
              <p:nvPr/>
            </p:nvSpPr>
            <p:spPr bwMode="auto">
              <a:xfrm>
                <a:off x="161"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8" name="Line 252"/>
              <p:cNvSpPr>
                <a:spLocks noChangeShapeType="1"/>
              </p:cNvSpPr>
              <p:nvPr/>
            </p:nvSpPr>
            <p:spPr bwMode="auto">
              <a:xfrm>
                <a:off x="161"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9" name="Line 253"/>
              <p:cNvSpPr>
                <a:spLocks noChangeShapeType="1"/>
              </p:cNvSpPr>
              <p:nvPr/>
            </p:nvSpPr>
            <p:spPr bwMode="auto">
              <a:xfrm>
                <a:off x="161"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0" name="Rectangle 254"/>
              <p:cNvSpPr>
                <a:spLocks noChangeArrowheads="1"/>
              </p:cNvSpPr>
              <p:nvPr/>
            </p:nvSpPr>
            <p:spPr bwMode="auto">
              <a:xfrm>
                <a:off x="161"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1" name="Line 255"/>
              <p:cNvSpPr>
                <a:spLocks noChangeShapeType="1"/>
              </p:cNvSpPr>
              <p:nvPr/>
            </p:nvSpPr>
            <p:spPr bwMode="auto">
              <a:xfrm>
                <a:off x="161"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2" name="Line 256"/>
              <p:cNvSpPr>
                <a:spLocks noChangeShapeType="1"/>
              </p:cNvSpPr>
              <p:nvPr/>
            </p:nvSpPr>
            <p:spPr bwMode="auto">
              <a:xfrm>
                <a:off x="161"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3" name="Rectangle 257"/>
              <p:cNvSpPr>
                <a:spLocks noChangeArrowheads="1"/>
              </p:cNvSpPr>
              <p:nvPr/>
            </p:nvSpPr>
            <p:spPr bwMode="auto">
              <a:xfrm>
                <a:off x="170" y="1947"/>
                <a:ext cx="238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4" name="Line 258"/>
              <p:cNvSpPr>
                <a:spLocks noChangeShapeType="1"/>
              </p:cNvSpPr>
              <p:nvPr/>
            </p:nvSpPr>
            <p:spPr bwMode="auto">
              <a:xfrm>
                <a:off x="170" y="1947"/>
                <a:ext cx="238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5" name="Rectangle 259"/>
              <p:cNvSpPr>
                <a:spLocks noChangeArrowheads="1"/>
              </p:cNvSpPr>
              <p:nvPr/>
            </p:nvSpPr>
            <p:spPr bwMode="auto">
              <a:xfrm>
                <a:off x="2559" y="1947"/>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6" name="Line 260"/>
              <p:cNvSpPr>
                <a:spLocks noChangeShapeType="1"/>
              </p:cNvSpPr>
              <p:nvPr/>
            </p:nvSpPr>
            <p:spPr bwMode="auto">
              <a:xfrm>
                <a:off x="2559" y="1947"/>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7" name="Line 261"/>
              <p:cNvSpPr>
                <a:spLocks noChangeShapeType="1"/>
              </p:cNvSpPr>
              <p:nvPr/>
            </p:nvSpPr>
            <p:spPr bwMode="auto">
              <a:xfrm>
                <a:off x="2559" y="1947"/>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8" name="Rectangle 262"/>
              <p:cNvSpPr>
                <a:spLocks noChangeArrowheads="1"/>
              </p:cNvSpPr>
              <p:nvPr/>
            </p:nvSpPr>
            <p:spPr bwMode="auto">
              <a:xfrm>
                <a:off x="2559"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9" name="Line 263"/>
              <p:cNvSpPr>
                <a:spLocks noChangeShapeType="1"/>
              </p:cNvSpPr>
              <p:nvPr/>
            </p:nvSpPr>
            <p:spPr bwMode="auto">
              <a:xfrm>
                <a:off x="2559"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0" name="Line 264"/>
              <p:cNvSpPr>
                <a:spLocks noChangeShapeType="1"/>
              </p:cNvSpPr>
              <p:nvPr/>
            </p:nvSpPr>
            <p:spPr bwMode="auto">
              <a:xfrm>
                <a:off x="2559"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1" name="Rectangle 265"/>
              <p:cNvSpPr>
                <a:spLocks noChangeArrowheads="1"/>
              </p:cNvSpPr>
              <p:nvPr/>
            </p:nvSpPr>
            <p:spPr bwMode="auto">
              <a:xfrm>
                <a:off x="161" y="2482"/>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2" name="Line 266"/>
              <p:cNvSpPr>
                <a:spLocks noChangeShapeType="1"/>
              </p:cNvSpPr>
              <p:nvPr/>
            </p:nvSpPr>
            <p:spPr bwMode="auto">
              <a:xfrm>
                <a:off x="161" y="248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3" name="Line 267"/>
              <p:cNvSpPr>
                <a:spLocks noChangeShapeType="1"/>
              </p:cNvSpPr>
              <p:nvPr/>
            </p:nvSpPr>
            <p:spPr bwMode="auto">
              <a:xfrm>
                <a:off x="161" y="2482"/>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4" name="Rectangle 268"/>
              <p:cNvSpPr>
                <a:spLocks noChangeArrowheads="1"/>
              </p:cNvSpPr>
              <p:nvPr/>
            </p:nvSpPr>
            <p:spPr bwMode="auto">
              <a:xfrm>
                <a:off x="161"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5" name="Line 269"/>
              <p:cNvSpPr>
                <a:spLocks noChangeShapeType="1"/>
              </p:cNvSpPr>
              <p:nvPr/>
            </p:nvSpPr>
            <p:spPr bwMode="auto">
              <a:xfrm>
                <a:off x="161"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6" name="Line 270"/>
              <p:cNvSpPr>
                <a:spLocks noChangeShapeType="1"/>
              </p:cNvSpPr>
              <p:nvPr/>
            </p:nvSpPr>
            <p:spPr bwMode="auto">
              <a:xfrm>
                <a:off x="161"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7" name="Rectangle 271"/>
              <p:cNvSpPr>
                <a:spLocks noChangeArrowheads="1"/>
              </p:cNvSpPr>
              <p:nvPr/>
            </p:nvSpPr>
            <p:spPr bwMode="auto">
              <a:xfrm>
                <a:off x="170" y="2482"/>
                <a:ext cx="238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8" name="Line 272"/>
              <p:cNvSpPr>
                <a:spLocks noChangeShapeType="1"/>
              </p:cNvSpPr>
              <p:nvPr/>
            </p:nvSpPr>
            <p:spPr bwMode="auto">
              <a:xfrm>
                <a:off x="170" y="2482"/>
                <a:ext cx="238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9" name="Rectangle 273"/>
              <p:cNvSpPr>
                <a:spLocks noChangeArrowheads="1"/>
              </p:cNvSpPr>
              <p:nvPr/>
            </p:nvSpPr>
            <p:spPr bwMode="auto">
              <a:xfrm>
                <a:off x="2559"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0" name="Line 274"/>
              <p:cNvSpPr>
                <a:spLocks noChangeShapeType="1"/>
              </p:cNvSpPr>
              <p:nvPr/>
            </p:nvSpPr>
            <p:spPr bwMode="auto">
              <a:xfrm>
                <a:off x="2559"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1" name="Line 275"/>
              <p:cNvSpPr>
                <a:spLocks noChangeShapeType="1"/>
              </p:cNvSpPr>
              <p:nvPr/>
            </p:nvSpPr>
            <p:spPr bwMode="auto">
              <a:xfrm>
                <a:off x="2559"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2" name="Rectangle 276"/>
              <p:cNvSpPr>
                <a:spLocks noChangeArrowheads="1"/>
              </p:cNvSpPr>
              <p:nvPr/>
            </p:nvSpPr>
            <p:spPr bwMode="auto">
              <a:xfrm>
                <a:off x="2559"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3" name="Line 277"/>
              <p:cNvSpPr>
                <a:spLocks noChangeShapeType="1"/>
              </p:cNvSpPr>
              <p:nvPr/>
            </p:nvSpPr>
            <p:spPr bwMode="auto">
              <a:xfrm>
                <a:off x="2559"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4" name="Line 278"/>
              <p:cNvSpPr>
                <a:spLocks noChangeShapeType="1"/>
              </p:cNvSpPr>
              <p:nvPr/>
            </p:nvSpPr>
            <p:spPr bwMode="auto">
              <a:xfrm>
                <a:off x="2559"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5" name="Rectangle 279"/>
              <p:cNvSpPr>
                <a:spLocks noChangeArrowheads="1"/>
              </p:cNvSpPr>
              <p:nvPr/>
            </p:nvSpPr>
            <p:spPr bwMode="auto">
              <a:xfrm>
                <a:off x="161" y="1956"/>
                <a:ext cx="9" cy="52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6" name="Line 280"/>
              <p:cNvSpPr>
                <a:spLocks noChangeShapeType="1"/>
              </p:cNvSpPr>
              <p:nvPr/>
            </p:nvSpPr>
            <p:spPr bwMode="auto">
              <a:xfrm>
                <a:off x="161" y="1956"/>
                <a:ext cx="0" cy="526"/>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7" name="Rectangle 281"/>
              <p:cNvSpPr>
                <a:spLocks noChangeArrowheads="1"/>
              </p:cNvSpPr>
              <p:nvPr/>
            </p:nvSpPr>
            <p:spPr bwMode="auto">
              <a:xfrm>
                <a:off x="2559" y="1956"/>
                <a:ext cx="9" cy="52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8" name="Line 282"/>
              <p:cNvSpPr>
                <a:spLocks noChangeShapeType="1"/>
              </p:cNvSpPr>
              <p:nvPr/>
            </p:nvSpPr>
            <p:spPr bwMode="auto">
              <a:xfrm>
                <a:off x="2559" y="1956"/>
                <a:ext cx="0" cy="526"/>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9" name="Rectangle 283"/>
              <p:cNvSpPr>
                <a:spLocks noChangeArrowheads="1"/>
              </p:cNvSpPr>
              <p:nvPr/>
            </p:nvSpPr>
            <p:spPr bwMode="auto">
              <a:xfrm>
                <a:off x="136" y="1986"/>
                <a:ext cx="9" cy="51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0" name="Line 284"/>
              <p:cNvSpPr>
                <a:spLocks noChangeShapeType="1"/>
              </p:cNvSpPr>
              <p:nvPr/>
            </p:nvSpPr>
            <p:spPr bwMode="auto">
              <a:xfrm>
                <a:off x="136" y="1986"/>
                <a:ext cx="0" cy="515"/>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1" name="Rectangle 285"/>
              <p:cNvSpPr>
                <a:spLocks noChangeArrowheads="1"/>
              </p:cNvSpPr>
              <p:nvPr/>
            </p:nvSpPr>
            <p:spPr bwMode="auto">
              <a:xfrm>
                <a:off x="2588" y="1947"/>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2" name="Line 286"/>
              <p:cNvSpPr>
                <a:spLocks noChangeShapeType="1"/>
              </p:cNvSpPr>
              <p:nvPr/>
            </p:nvSpPr>
            <p:spPr bwMode="auto">
              <a:xfrm>
                <a:off x="2588" y="1947"/>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3" name="Line 287"/>
              <p:cNvSpPr>
                <a:spLocks noChangeShapeType="1"/>
              </p:cNvSpPr>
              <p:nvPr/>
            </p:nvSpPr>
            <p:spPr bwMode="auto">
              <a:xfrm>
                <a:off x="2588"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4" name="Rectangle 288"/>
              <p:cNvSpPr>
                <a:spLocks noChangeArrowheads="1"/>
              </p:cNvSpPr>
              <p:nvPr/>
            </p:nvSpPr>
            <p:spPr bwMode="auto">
              <a:xfrm>
                <a:off x="2588" y="1947"/>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5" name="Line 289"/>
              <p:cNvSpPr>
                <a:spLocks noChangeShapeType="1"/>
              </p:cNvSpPr>
              <p:nvPr/>
            </p:nvSpPr>
            <p:spPr bwMode="auto">
              <a:xfrm>
                <a:off x="2588" y="1947"/>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6" name="Line 290"/>
              <p:cNvSpPr>
                <a:spLocks noChangeShapeType="1"/>
              </p:cNvSpPr>
              <p:nvPr/>
            </p:nvSpPr>
            <p:spPr bwMode="auto">
              <a:xfrm>
                <a:off x="2588"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7" name="Rectangle 291"/>
              <p:cNvSpPr>
                <a:spLocks noChangeArrowheads="1"/>
              </p:cNvSpPr>
              <p:nvPr/>
            </p:nvSpPr>
            <p:spPr bwMode="auto">
              <a:xfrm>
                <a:off x="2598" y="1947"/>
                <a:ext cx="878"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8" name="Line 292"/>
              <p:cNvSpPr>
                <a:spLocks noChangeShapeType="1"/>
              </p:cNvSpPr>
              <p:nvPr/>
            </p:nvSpPr>
            <p:spPr bwMode="auto">
              <a:xfrm>
                <a:off x="2598" y="1947"/>
                <a:ext cx="878"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9" name="Rectangle 293"/>
              <p:cNvSpPr>
                <a:spLocks noChangeArrowheads="1"/>
              </p:cNvSpPr>
              <p:nvPr/>
            </p:nvSpPr>
            <p:spPr bwMode="auto">
              <a:xfrm>
                <a:off x="3476" y="1947"/>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0" name="Line 294"/>
              <p:cNvSpPr>
                <a:spLocks noChangeShapeType="1"/>
              </p:cNvSpPr>
              <p:nvPr/>
            </p:nvSpPr>
            <p:spPr bwMode="auto">
              <a:xfrm>
                <a:off x="3476" y="1947"/>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1" name="Line 295"/>
              <p:cNvSpPr>
                <a:spLocks noChangeShapeType="1"/>
              </p:cNvSpPr>
              <p:nvPr/>
            </p:nvSpPr>
            <p:spPr bwMode="auto">
              <a:xfrm>
                <a:off x="3476" y="1947"/>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2" name="Rectangle 296"/>
              <p:cNvSpPr>
                <a:spLocks noChangeArrowheads="1"/>
              </p:cNvSpPr>
              <p:nvPr/>
            </p:nvSpPr>
            <p:spPr bwMode="auto">
              <a:xfrm>
                <a:off x="3476" y="1947"/>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3" name="Line 297"/>
              <p:cNvSpPr>
                <a:spLocks noChangeShapeType="1"/>
              </p:cNvSpPr>
              <p:nvPr/>
            </p:nvSpPr>
            <p:spPr bwMode="auto">
              <a:xfrm>
                <a:off x="3476" y="1947"/>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4" name="Line 298"/>
              <p:cNvSpPr>
                <a:spLocks noChangeShapeType="1"/>
              </p:cNvSpPr>
              <p:nvPr/>
            </p:nvSpPr>
            <p:spPr bwMode="auto">
              <a:xfrm>
                <a:off x="3476"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5" name="Rectangle 299"/>
              <p:cNvSpPr>
                <a:spLocks noChangeArrowheads="1"/>
              </p:cNvSpPr>
              <p:nvPr/>
            </p:nvSpPr>
            <p:spPr bwMode="auto">
              <a:xfrm>
                <a:off x="2588" y="2482"/>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6" name="Line 300"/>
              <p:cNvSpPr>
                <a:spLocks noChangeShapeType="1"/>
              </p:cNvSpPr>
              <p:nvPr/>
            </p:nvSpPr>
            <p:spPr bwMode="auto">
              <a:xfrm>
                <a:off x="2588" y="2482"/>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7" name="Line 301"/>
              <p:cNvSpPr>
                <a:spLocks noChangeShapeType="1"/>
              </p:cNvSpPr>
              <p:nvPr/>
            </p:nvSpPr>
            <p:spPr bwMode="auto">
              <a:xfrm>
                <a:off x="2588" y="2482"/>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8" name="Rectangle 302"/>
              <p:cNvSpPr>
                <a:spLocks noChangeArrowheads="1"/>
              </p:cNvSpPr>
              <p:nvPr/>
            </p:nvSpPr>
            <p:spPr bwMode="auto">
              <a:xfrm>
                <a:off x="2588" y="2482"/>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9" name="Line 303"/>
              <p:cNvSpPr>
                <a:spLocks noChangeShapeType="1"/>
              </p:cNvSpPr>
              <p:nvPr/>
            </p:nvSpPr>
            <p:spPr bwMode="auto">
              <a:xfrm>
                <a:off x="2588" y="2482"/>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0" name="Line 304"/>
              <p:cNvSpPr>
                <a:spLocks noChangeShapeType="1"/>
              </p:cNvSpPr>
              <p:nvPr/>
            </p:nvSpPr>
            <p:spPr bwMode="auto">
              <a:xfrm>
                <a:off x="2588"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1" name="Rectangle 305"/>
              <p:cNvSpPr>
                <a:spLocks noChangeArrowheads="1"/>
              </p:cNvSpPr>
              <p:nvPr/>
            </p:nvSpPr>
            <p:spPr bwMode="auto">
              <a:xfrm>
                <a:off x="2598" y="2482"/>
                <a:ext cx="878"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2" name="Line 306"/>
              <p:cNvSpPr>
                <a:spLocks noChangeShapeType="1"/>
              </p:cNvSpPr>
              <p:nvPr/>
            </p:nvSpPr>
            <p:spPr bwMode="auto">
              <a:xfrm>
                <a:off x="2598" y="2482"/>
                <a:ext cx="878"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3" name="Rectangle 307"/>
              <p:cNvSpPr>
                <a:spLocks noChangeArrowheads="1"/>
              </p:cNvSpPr>
              <p:nvPr/>
            </p:nvSpPr>
            <p:spPr bwMode="auto">
              <a:xfrm>
                <a:off x="3476" y="2482"/>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4" name="Line 308"/>
              <p:cNvSpPr>
                <a:spLocks noChangeShapeType="1"/>
              </p:cNvSpPr>
              <p:nvPr/>
            </p:nvSpPr>
            <p:spPr bwMode="auto">
              <a:xfrm>
                <a:off x="3476" y="2482"/>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5" name="Line 309"/>
              <p:cNvSpPr>
                <a:spLocks noChangeShapeType="1"/>
              </p:cNvSpPr>
              <p:nvPr/>
            </p:nvSpPr>
            <p:spPr bwMode="auto">
              <a:xfrm>
                <a:off x="3476"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6" name="Rectangle 310"/>
              <p:cNvSpPr>
                <a:spLocks noChangeArrowheads="1"/>
              </p:cNvSpPr>
              <p:nvPr/>
            </p:nvSpPr>
            <p:spPr bwMode="auto">
              <a:xfrm>
                <a:off x="3476" y="2482"/>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7" name="Line 311"/>
              <p:cNvSpPr>
                <a:spLocks noChangeShapeType="1"/>
              </p:cNvSpPr>
              <p:nvPr/>
            </p:nvSpPr>
            <p:spPr bwMode="auto">
              <a:xfrm>
                <a:off x="3476" y="2482"/>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8" name="Line 312"/>
              <p:cNvSpPr>
                <a:spLocks noChangeShapeType="1"/>
              </p:cNvSpPr>
              <p:nvPr/>
            </p:nvSpPr>
            <p:spPr bwMode="auto">
              <a:xfrm>
                <a:off x="3476"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9" name="Rectangle 313"/>
              <p:cNvSpPr>
                <a:spLocks noChangeArrowheads="1"/>
              </p:cNvSpPr>
              <p:nvPr/>
            </p:nvSpPr>
            <p:spPr bwMode="auto">
              <a:xfrm>
                <a:off x="2588" y="1956"/>
                <a:ext cx="10" cy="52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0" name="Line 314"/>
              <p:cNvSpPr>
                <a:spLocks noChangeShapeType="1"/>
              </p:cNvSpPr>
              <p:nvPr/>
            </p:nvSpPr>
            <p:spPr bwMode="auto">
              <a:xfrm>
                <a:off x="2588" y="1956"/>
                <a:ext cx="0" cy="526"/>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1" name="Rectangle 315"/>
              <p:cNvSpPr>
                <a:spLocks noChangeArrowheads="1"/>
              </p:cNvSpPr>
              <p:nvPr/>
            </p:nvSpPr>
            <p:spPr bwMode="auto">
              <a:xfrm>
                <a:off x="3476" y="1956"/>
                <a:ext cx="10" cy="52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2" name="Line 316"/>
              <p:cNvSpPr>
                <a:spLocks noChangeShapeType="1"/>
              </p:cNvSpPr>
              <p:nvPr/>
            </p:nvSpPr>
            <p:spPr bwMode="auto">
              <a:xfrm>
                <a:off x="3476" y="1956"/>
                <a:ext cx="0" cy="526"/>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3" name="Rectangle 317"/>
              <p:cNvSpPr>
                <a:spLocks noChangeArrowheads="1"/>
              </p:cNvSpPr>
              <p:nvPr/>
            </p:nvSpPr>
            <p:spPr bwMode="auto">
              <a:xfrm>
                <a:off x="3504" y="1947"/>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4" name="Line 318"/>
              <p:cNvSpPr>
                <a:spLocks noChangeShapeType="1"/>
              </p:cNvSpPr>
              <p:nvPr/>
            </p:nvSpPr>
            <p:spPr bwMode="auto">
              <a:xfrm>
                <a:off x="3504" y="1947"/>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5" name="Line 319"/>
              <p:cNvSpPr>
                <a:spLocks noChangeShapeType="1"/>
              </p:cNvSpPr>
              <p:nvPr/>
            </p:nvSpPr>
            <p:spPr bwMode="auto">
              <a:xfrm>
                <a:off x="3504"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6" name="Rectangle 320"/>
              <p:cNvSpPr>
                <a:spLocks noChangeArrowheads="1"/>
              </p:cNvSpPr>
              <p:nvPr/>
            </p:nvSpPr>
            <p:spPr bwMode="auto">
              <a:xfrm>
                <a:off x="3504" y="1947"/>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7" name="Line 321"/>
              <p:cNvSpPr>
                <a:spLocks noChangeShapeType="1"/>
              </p:cNvSpPr>
              <p:nvPr/>
            </p:nvSpPr>
            <p:spPr bwMode="auto">
              <a:xfrm>
                <a:off x="3504" y="1947"/>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8" name="Line 322"/>
              <p:cNvSpPr>
                <a:spLocks noChangeShapeType="1"/>
              </p:cNvSpPr>
              <p:nvPr/>
            </p:nvSpPr>
            <p:spPr bwMode="auto">
              <a:xfrm>
                <a:off x="3504"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9" name="Rectangle 323"/>
              <p:cNvSpPr>
                <a:spLocks noChangeArrowheads="1"/>
              </p:cNvSpPr>
              <p:nvPr/>
            </p:nvSpPr>
            <p:spPr bwMode="auto">
              <a:xfrm>
                <a:off x="3514" y="1947"/>
                <a:ext cx="742"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0" name="Line 324"/>
              <p:cNvSpPr>
                <a:spLocks noChangeShapeType="1"/>
              </p:cNvSpPr>
              <p:nvPr/>
            </p:nvSpPr>
            <p:spPr bwMode="auto">
              <a:xfrm>
                <a:off x="3514" y="1947"/>
                <a:ext cx="742"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1" name="Rectangle 325"/>
              <p:cNvSpPr>
                <a:spLocks noChangeArrowheads="1"/>
              </p:cNvSpPr>
              <p:nvPr/>
            </p:nvSpPr>
            <p:spPr bwMode="auto">
              <a:xfrm>
                <a:off x="4256" y="1947"/>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2" name="Line 326"/>
              <p:cNvSpPr>
                <a:spLocks noChangeShapeType="1"/>
              </p:cNvSpPr>
              <p:nvPr/>
            </p:nvSpPr>
            <p:spPr bwMode="auto">
              <a:xfrm>
                <a:off x="4256" y="1947"/>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3" name="Line 327"/>
              <p:cNvSpPr>
                <a:spLocks noChangeShapeType="1"/>
              </p:cNvSpPr>
              <p:nvPr/>
            </p:nvSpPr>
            <p:spPr bwMode="auto">
              <a:xfrm>
                <a:off x="4256" y="1947"/>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4" name="Rectangle 328"/>
              <p:cNvSpPr>
                <a:spLocks noChangeArrowheads="1"/>
              </p:cNvSpPr>
              <p:nvPr/>
            </p:nvSpPr>
            <p:spPr bwMode="auto">
              <a:xfrm>
                <a:off x="4256"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5" name="Line 329"/>
              <p:cNvSpPr>
                <a:spLocks noChangeShapeType="1"/>
              </p:cNvSpPr>
              <p:nvPr/>
            </p:nvSpPr>
            <p:spPr bwMode="auto">
              <a:xfrm>
                <a:off x="4256"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6" name="Line 330"/>
              <p:cNvSpPr>
                <a:spLocks noChangeShapeType="1"/>
              </p:cNvSpPr>
              <p:nvPr/>
            </p:nvSpPr>
            <p:spPr bwMode="auto">
              <a:xfrm>
                <a:off x="4256"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7" name="Rectangle 331"/>
              <p:cNvSpPr>
                <a:spLocks noChangeArrowheads="1"/>
              </p:cNvSpPr>
              <p:nvPr/>
            </p:nvSpPr>
            <p:spPr bwMode="auto">
              <a:xfrm>
                <a:off x="3504" y="2482"/>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8" name="Line 332"/>
              <p:cNvSpPr>
                <a:spLocks noChangeShapeType="1"/>
              </p:cNvSpPr>
              <p:nvPr/>
            </p:nvSpPr>
            <p:spPr bwMode="auto">
              <a:xfrm>
                <a:off x="3504" y="2482"/>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9" name="Line 333"/>
              <p:cNvSpPr>
                <a:spLocks noChangeShapeType="1"/>
              </p:cNvSpPr>
              <p:nvPr/>
            </p:nvSpPr>
            <p:spPr bwMode="auto">
              <a:xfrm>
                <a:off x="3504" y="2482"/>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0" name="Rectangle 334"/>
              <p:cNvSpPr>
                <a:spLocks noChangeArrowheads="1"/>
              </p:cNvSpPr>
              <p:nvPr/>
            </p:nvSpPr>
            <p:spPr bwMode="auto">
              <a:xfrm>
                <a:off x="3504" y="2482"/>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1" name="Line 335"/>
              <p:cNvSpPr>
                <a:spLocks noChangeShapeType="1"/>
              </p:cNvSpPr>
              <p:nvPr/>
            </p:nvSpPr>
            <p:spPr bwMode="auto">
              <a:xfrm>
                <a:off x="3504" y="2482"/>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2" name="Line 336"/>
              <p:cNvSpPr>
                <a:spLocks noChangeShapeType="1"/>
              </p:cNvSpPr>
              <p:nvPr/>
            </p:nvSpPr>
            <p:spPr bwMode="auto">
              <a:xfrm>
                <a:off x="3504"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3" name="Rectangle 337"/>
              <p:cNvSpPr>
                <a:spLocks noChangeArrowheads="1"/>
              </p:cNvSpPr>
              <p:nvPr/>
            </p:nvSpPr>
            <p:spPr bwMode="auto">
              <a:xfrm>
                <a:off x="3514" y="2482"/>
                <a:ext cx="742"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4" name="Line 338"/>
              <p:cNvSpPr>
                <a:spLocks noChangeShapeType="1"/>
              </p:cNvSpPr>
              <p:nvPr/>
            </p:nvSpPr>
            <p:spPr bwMode="auto">
              <a:xfrm>
                <a:off x="3514" y="2482"/>
                <a:ext cx="742"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5" name="Rectangle 339"/>
              <p:cNvSpPr>
                <a:spLocks noChangeArrowheads="1"/>
              </p:cNvSpPr>
              <p:nvPr/>
            </p:nvSpPr>
            <p:spPr bwMode="auto">
              <a:xfrm>
                <a:off x="4256"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6" name="Line 340"/>
              <p:cNvSpPr>
                <a:spLocks noChangeShapeType="1"/>
              </p:cNvSpPr>
              <p:nvPr/>
            </p:nvSpPr>
            <p:spPr bwMode="auto">
              <a:xfrm>
                <a:off x="4256"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7" name="Line 341"/>
              <p:cNvSpPr>
                <a:spLocks noChangeShapeType="1"/>
              </p:cNvSpPr>
              <p:nvPr/>
            </p:nvSpPr>
            <p:spPr bwMode="auto">
              <a:xfrm>
                <a:off x="4256"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8" name="Rectangle 342"/>
              <p:cNvSpPr>
                <a:spLocks noChangeArrowheads="1"/>
              </p:cNvSpPr>
              <p:nvPr/>
            </p:nvSpPr>
            <p:spPr bwMode="auto">
              <a:xfrm>
                <a:off x="4256"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9" name="Line 343"/>
              <p:cNvSpPr>
                <a:spLocks noChangeShapeType="1"/>
              </p:cNvSpPr>
              <p:nvPr/>
            </p:nvSpPr>
            <p:spPr bwMode="auto">
              <a:xfrm>
                <a:off x="4256"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0" name="Line 344"/>
              <p:cNvSpPr>
                <a:spLocks noChangeShapeType="1"/>
              </p:cNvSpPr>
              <p:nvPr/>
            </p:nvSpPr>
            <p:spPr bwMode="auto">
              <a:xfrm>
                <a:off x="4256"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1" name="Rectangle 345"/>
              <p:cNvSpPr>
                <a:spLocks noChangeArrowheads="1"/>
              </p:cNvSpPr>
              <p:nvPr/>
            </p:nvSpPr>
            <p:spPr bwMode="auto">
              <a:xfrm>
                <a:off x="3504" y="1956"/>
                <a:ext cx="10" cy="52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2" name="Line 346"/>
              <p:cNvSpPr>
                <a:spLocks noChangeShapeType="1"/>
              </p:cNvSpPr>
              <p:nvPr/>
            </p:nvSpPr>
            <p:spPr bwMode="auto">
              <a:xfrm>
                <a:off x="3504" y="1956"/>
                <a:ext cx="0" cy="526"/>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3" name="Rectangle 347"/>
              <p:cNvSpPr>
                <a:spLocks noChangeArrowheads="1"/>
              </p:cNvSpPr>
              <p:nvPr/>
            </p:nvSpPr>
            <p:spPr bwMode="auto">
              <a:xfrm>
                <a:off x="4256" y="1956"/>
                <a:ext cx="9" cy="52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4" name="Line 348"/>
              <p:cNvSpPr>
                <a:spLocks noChangeShapeType="1"/>
              </p:cNvSpPr>
              <p:nvPr/>
            </p:nvSpPr>
            <p:spPr bwMode="auto">
              <a:xfrm>
                <a:off x="4256" y="1956"/>
                <a:ext cx="0" cy="526"/>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5" name="Rectangle 349"/>
              <p:cNvSpPr>
                <a:spLocks noChangeArrowheads="1"/>
              </p:cNvSpPr>
              <p:nvPr/>
            </p:nvSpPr>
            <p:spPr bwMode="auto">
              <a:xfrm>
                <a:off x="4284"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6" name="Line 350"/>
              <p:cNvSpPr>
                <a:spLocks noChangeShapeType="1"/>
              </p:cNvSpPr>
              <p:nvPr/>
            </p:nvSpPr>
            <p:spPr bwMode="auto">
              <a:xfrm>
                <a:off x="4284"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7" name="Line 351"/>
              <p:cNvSpPr>
                <a:spLocks noChangeShapeType="1"/>
              </p:cNvSpPr>
              <p:nvPr/>
            </p:nvSpPr>
            <p:spPr bwMode="auto">
              <a:xfrm>
                <a:off x="4284"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8" name="Rectangle 352"/>
              <p:cNvSpPr>
                <a:spLocks noChangeArrowheads="1"/>
              </p:cNvSpPr>
              <p:nvPr/>
            </p:nvSpPr>
            <p:spPr bwMode="auto">
              <a:xfrm>
                <a:off x="4284"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9" name="Line 353"/>
              <p:cNvSpPr>
                <a:spLocks noChangeShapeType="1"/>
              </p:cNvSpPr>
              <p:nvPr/>
            </p:nvSpPr>
            <p:spPr bwMode="auto">
              <a:xfrm>
                <a:off x="4284"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0" name="Line 354"/>
              <p:cNvSpPr>
                <a:spLocks noChangeShapeType="1"/>
              </p:cNvSpPr>
              <p:nvPr/>
            </p:nvSpPr>
            <p:spPr bwMode="auto">
              <a:xfrm>
                <a:off x="4284"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1" name="Rectangle 355"/>
              <p:cNvSpPr>
                <a:spLocks noChangeArrowheads="1"/>
              </p:cNvSpPr>
              <p:nvPr/>
            </p:nvSpPr>
            <p:spPr bwMode="auto">
              <a:xfrm>
                <a:off x="4293" y="1947"/>
                <a:ext cx="648"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2" name="Line 356"/>
              <p:cNvSpPr>
                <a:spLocks noChangeShapeType="1"/>
              </p:cNvSpPr>
              <p:nvPr/>
            </p:nvSpPr>
            <p:spPr bwMode="auto">
              <a:xfrm>
                <a:off x="4293" y="1947"/>
                <a:ext cx="648"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3" name="Rectangle 357"/>
              <p:cNvSpPr>
                <a:spLocks noChangeArrowheads="1"/>
              </p:cNvSpPr>
              <p:nvPr/>
            </p:nvSpPr>
            <p:spPr bwMode="auto">
              <a:xfrm>
                <a:off x="4941" y="1947"/>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4" name="Line 358"/>
              <p:cNvSpPr>
                <a:spLocks noChangeShapeType="1"/>
              </p:cNvSpPr>
              <p:nvPr/>
            </p:nvSpPr>
            <p:spPr bwMode="auto">
              <a:xfrm>
                <a:off x="4941" y="1947"/>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5" name="Line 359"/>
              <p:cNvSpPr>
                <a:spLocks noChangeShapeType="1"/>
              </p:cNvSpPr>
              <p:nvPr/>
            </p:nvSpPr>
            <p:spPr bwMode="auto">
              <a:xfrm>
                <a:off x="4941" y="1947"/>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6" name="Rectangle 360"/>
              <p:cNvSpPr>
                <a:spLocks noChangeArrowheads="1"/>
              </p:cNvSpPr>
              <p:nvPr/>
            </p:nvSpPr>
            <p:spPr bwMode="auto">
              <a:xfrm>
                <a:off x="4941" y="1947"/>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7" name="Line 361"/>
              <p:cNvSpPr>
                <a:spLocks noChangeShapeType="1"/>
              </p:cNvSpPr>
              <p:nvPr/>
            </p:nvSpPr>
            <p:spPr bwMode="auto">
              <a:xfrm>
                <a:off x="4941" y="1947"/>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8" name="Line 362"/>
              <p:cNvSpPr>
                <a:spLocks noChangeShapeType="1"/>
              </p:cNvSpPr>
              <p:nvPr/>
            </p:nvSpPr>
            <p:spPr bwMode="auto">
              <a:xfrm>
                <a:off x="4941"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9" name="Rectangle 363"/>
              <p:cNvSpPr>
                <a:spLocks noChangeArrowheads="1"/>
              </p:cNvSpPr>
              <p:nvPr/>
            </p:nvSpPr>
            <p:spPr bwMode="auto">
              <a:xfrm>
                <a:off x="4284" y="2482"/>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0" name="Line 364"/>
              <p:cNvSpPr>
                <a:spLocks noChangeShapeType="1"/>
              </p:cNvSpPr>
              <p:nvPr/>
            </p:nvSpPr>
            <p:spPr bwMode="auto">
              <a:xfrm>
                <a:off x="4284" y="248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1" name="Line 365"/>
              <p:cNvSpPr>
                <a:spLocks noChangeShapeType="1"/>
              </p:cNvSpPr>
              <p:nvPr/>
            </p:nvSpPr>
            <p:spPr bwMode="auto">
              <a:xfrm>
                <a:off x="4284" y="2482"/>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2" name="Rectangle 366"/>
              <p:cNvSpPr>
                <a:spLocks noChangeArrowheads="1"/>
              </p:cNvSpPr>
              <p:nvPr/>
            </p:nvSpPr>
            <p:spPr bwMode="auto">
              <a:xfrm>
                <a:off x="4284"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3" name="Line 367"/>
              <p:cNvSpPr>
                <a:spLocks noChangeShapeType="1"/>
              </p:cNvSpPr>
              <p:nvPr/>
            </p:nvSpPr>
            <p:spPr bwMode="auto">
              <a:xfrm>
                <a:off x="4284"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4" name="Line 368"/>
              <p:cNvSpPr>
                <a:spLocks noChangeShapeType="1"/>
              </p:cNvSpPr>
              <p:nvPr/>
            </p:nvSpPr>
            <p:spPr bwMode="auto">
              <a:xfrm>
                <a:off x="4284"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5" name="Rectangle 369"/>
              <p:cNvSpPr>
                <a:spLocks noChangeArrowheads="1"/>
              </p:cNvSpPr>
              <p:nvPr/>
            </p:nvSpPr>
            <p:spPr bwMode="auto">
              <a:xfrm>
                <a:off x="4293" y="2482"/>
                <a:ext cx="648"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6" name="Line 370"/>
              <p:cNvSpPr>
                <a:spLocks noChangeShapeType="1"/>
              </p:cNvSpPr>
              <p:nvPr/>
            </p:nvSpPr>
            <p:spPr bwMode="auto">
              <a:xfrm>
                <a:off x="4293" y="2482"/>
                <a:ext cx="648"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7" name="Rectangle 371"/>
              <p:cNvSpPr>
                <a:spLocks noChangeArrowheads="1"/>
              </p:cNvSpPr>
              <p:nvPr/>
            </p:nvSpPr>
            <p:spPr bwMode="auto">
              <a:xfrm>
                <a:off x="4941" y="2482"/>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8" name="Line 372"/>
              <p:cNvSpPr>
                <a:spLocks noChangeShapeType="1"/>
              </p:cNvSpPr>
              <p:nvPr/>
            </p:nvSpPr>
            <p:spPr bwMode="auto">
              <a:xfrm>
                <a:off x="4941" y="2482"/>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9" name="Line 373"/>
              <p:cNvSpPr>
                <a:spLocks noChangeShapeType="1"/>
              </p:cNvSpPr>
              <p:nvPr/>
            </p:nvSpPr>
            <p:spPr bwMode="auto">
              <a:xfrm>
                <a:off x="4941"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0" name="Rectangle 374"/>
              <p:cNvSpPr>
                <a:spLocks noChangeArrowheads="1"/>
              </p:cNvSpPr>
              <p:nvPr/>
            </p:nvSpPr>
            <p:spPr bwMode="auto">
              <a:xfrm>
                <a:off x="4941" y="2482"/>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1" name="Line 375"/>
              <p:cNvSpPr>
                <a:spLocks noChangeShapeType="1"/>
              </p:cNvSpPr>
              <p:nvPr/>
            </p:nvSpPr>
            <p:spPr bwMode="auto">
              <a:xfrm>
                <a:off x="4941" y="2482"/>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2" name="Line 376"/>
              <p:cNvSpPr>
                <a:spLocks noChangeShapeType="1"/>
              </p:cNvSpPr>
              <p:nvPr/>
            </p:nvSpPr>
            <p:spPr bwMode="auto">
              <a:xfrm>
                <a:off x="4941"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3" name="Rectangle 377"/>
              <p:cNvSpPr>
                <a:spLocks noChangeArrowheads="1"/>
              </p:cNvSpPr>
              <p:nvPr/>
            </p:nvSpPr>
            <p:spPr bwMode="auto">
              <a:xfrm>
                <a:off x="4284" y="1956"/>
                <a:ext cx="9" cy="52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4" name="Line 378"/>
              <p:cNvSpPr>
                <a:spLocks noChangeShapeType="1"/>
              </p:cNvSpPr>
              <p:nvPr/>
            </p:nvSpPr>
            <p:spPr bwMode="auto">
              <a:xfrm>
                <a:off x="4284" y="1956"/>
                <a:ext cx="0" cy="526"/>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5" name="Rectangle 379"/>
              <p:cNvSpPr>
                <a:spLocks noChangeArrowheads="1"/>
              </p:cNvSpPr>
              <p:nvPr/>
            </p:nvSpPr>
            <p:spPr bwMode="auto">
              <a:xfrm>
                <a:off x="4941" y="1956"/>
                <a:ext cx="10" cy="52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6" name="Line 380"/>
              <p:cNvSpPr>
                <a:spLocks noChangeShapeType="1"/>
              </p:cNvSpPr>
              <p:nvPr/>
            </p:nvSpPr>
            <p:spPr bwMode="auto">
              <a:xfrm>
                <a:off x="4941" y="1956"/>
                <a:ext cx="0" cy="526"/>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7" name="Rectangle 381"/>
              <p:cNvSpPr>
                <a:spLocks noChangeArrowheads="1"/>
              </p:cNvSpPr>
              <p:nvPr/>
            </p:nvSpPr>
            <p:spPr bwMode="auto">
              <a:xfrm>
                <a:off x="4971"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8" name="Line 382"/>
              <p:cNvSpPr>
                <a:spLocks noChangeShapeType="1"/>
              </p:cNvSpPr>
              <p:nvPr/>
            </p:nvSpPr>
            <p:spPr bwMode="auto">
              <a:xfrm>
                <a:off x="4971"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9" name="Line 383"/>
              <p:cNvSpPr>
                <a:spLocks noChangeShapeType="1"/>
              </p:cNvSpPr>
              <p:nvPr/>
            </p:nvSpPr>
            <p:spPr bwMode="auto">
              <a:xfrm>
                <a:off x="4971"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0" name="Rectangle 384"/>
              <p:cNvSpPr>
                <a:spLocks noChangeArrowheads="1"/>
              </p:cNvSpPr>
              <p:nvPr/>
            </p:nvSpPr>
            <p:spPr bwMode="auto">
              <a:xfrm>
                <a:off x="4971"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1" name="Line 385"/>
              <p:cNvSpPr>
                <a:spLocks noChangeShapeType="1"/>
              </p:cNvSpPr>
              <p:nvPr/>
            </p:nvSpPr>
            <p:spPr bwMode="auto">
              <a:xfrm>
                <a:off x="4971"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2" name="Line 386"/>
              <p:cNvSpPr>
                <a:spLocks noChangeShapeType="1"/>
              </p:cNvSpPr>
              <p:nvPr/>
            </p:nvSpPr>
            <p:spPr bwMode="auto">
              <a:xfrm>
                <a:off x="4971"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3" name="Rectangle 387"/>
              <p:cNvSpPr>
                <a:spLocks noChangeArrowheads="1"/>
              </p:cNvSpPr>
              <p:nvPr/>
            </p:nvSpPr>
            <p:spPr bwMode="auto">
              <a:xfrm>
                <a:off x="4980" y="1947"/>
                <a:ext cx="741"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4" name="Line 388"/>
              <p:cNvSpPr>
                <a:spLocks noChangeShapeType="1"/>
              </p:cNvSpPr>
              <p:nvPr/>
            </p:nvSpPr>
            <p:spPr bwMode="auto">
              <a:xfrm>
                <a:off x="4980" y="1947"/>
                <a:ext cx="741"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5" name="Rectangle 389"/>
              <p:cNvSpPr>
                <a:spLocks noChangeArrowheads="1"/>
              </p:cNvSpPr>
              <p:nvPr/>
            </p:nvSpPr>
            <p:spPr bwMode="auto">
              <a:xfrm>
                <a:off x="5721" y="1947"/>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6" name="Line 390"/>
              <p:cNvSpPr>
                <a:spLocks noChangeShapeType="1"/>
              </p:cNvSpPr>
              <p:nvPr/>
            </p:nvSpPr>
            <p:spPr bwMode="auto">
              <a:xfrm>
                <a:off x="5721" y="1947"/>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7" name="Line 391"/>
              <p:cNvSpPr>
                <a:spLocks noChangeShapeType="1"/>
              </p:cNvSpPr>
              <p:nvPr/>
            </p:nvSpPr>
            <p:spPr bwMode="auto">
              <a:xfrm>
                <a:off x="5721" y="1947"/>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8" name="Rectangle 392"/>
              <p:cNvSpPr>
                <a:spLocks noChangeArrowheads="1"/>
              </p:cNvSpPr>
              <p:nvPr/>
            </p:nvSpPr>
            <p:spPr bwMode="auto">
              <a:xfrm>
                <a:off x="5721" y="1947"/>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9" name="Line 393"/>
              <p:cNvSpPr>
                <a:spLocks noChangeShapeType="1"/>
              </p:cNvSpPr>
              <p:nvPr/>
            </p:nvSpPr>
            <p:spPr bwMode="auto">
              <a:xfrm>
                <a:off x="5721" y="1947"/>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0" name="Line 394"/>
              <p:cNvSpPr>
                <a:spLocks noChangeShapeType="1"/>
              </p:cNvSpPr>
              <p:nvPr/>
            </p:nvSpPr>
            <p:spPr bwMode="auto">
              <a:xfrm>
                <a:off x="5721" y="1947"/>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1" name="Rectangle 395"/>
              <p:cNvSpPr>
                <a:spLocks noChangeArrowheads="1"/>
              </p:cNvSpPr>
              <p:nvPr/>
            </p:nvSpPr>
            <p:spPr bwMode="auto">
              <a:xfrm>
                <a:off x="4971" y="2482"/>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2" name="Line 396"/>
              <p:cNvSpPr>
                <a:spLocks noChangeShapeType="1"/>
              </p:cNvSpPr>
              <p:nvPr/>
            </p:nvSpPr>
            <p:spPr bwMode="auto">
              <a:xfrm>
                <a:off x="4971" y="248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3" name="Line 397"/>
              <p:cNvSpPr>
                <a:spLocks noChangeShapeType="1"/>
              </p:cNvSpPr>
              <p:nvPr/>
            </p:nvSpPr>
            <p:spPr bwMode="auto">
              <a:xfrm>
                <a:off x="4971" y="2482"/>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4" name="Rectangle 398"/>
              <p:cNvSpPr>
                <a:spLocks noChangeArrowheads="1"/>
              </p:cNvSpPr>
              <p:nvPr/>
            </p:nvSpPr>
            <p:spPr bwMode="auto">
              <a:xfrm>
                <a:off x="4971"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5" name="Line 399"/>
              <p:cNvSpPr>
                <a:spLocks noChangeShapeType="1"/>
              </p:cNvSpPr>
              <p:nvPr/>
            </p:nvSpPr>
            <p:spPr bwMode="auto">
              <a:xfrm>
                <a:off x="4971"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6" name="Line 400"/>
              <p:cNvSpPr>
                <a:spLocks noChangeShapeType="1"/>
              </p:cNvSpPr>
              <p:nvPr/>
            </p:nvSpPr>
            <p:spPr bwMode="auto">
              <a:xfrm>
                <a:off x="4971"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7" name="Rectangle 401"/>
              <p:cNvSpPr>
                <a:spLocks noChangeArrowheads="1"/>
              </p:cNvSpPr>
              <p:nvPr/>
            </p:nvSpPr>
            <p:spPr bwMode="auto">
              <a:xfrm>
                <a:off x="4980" y="2482"/>
                <a:ext cx="741"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8" name="Line 402"/>
              <p:cNvSpPr>
                <a:spLocks noChangeShapeType="1"/>
              </p:cNvSpPr>
              <p:nvPr/>
            </p:nvSpPr>
            <p:spPr bwMode="auto">
              <a:xfrm>
                <a:off x="4980" y="2482"/>
                <a:ext cx="741"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9" name="Rectangle 403"/>
              <p:cNvSpPr>
                <a:spLocks noChangeArrowheads="1"/>
              </p:cNvSpPr>
              <p:nvPr/>
            </p:nvSpPr>
            <p:spPr bwMode="auto">
              <a:xfrm>
                <a:off x="5721"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0" name="Line 404"/>
              <p:cNvSpPr>
                <a:spLocks noChangeShapeType="1"/>
              </p:cNvSpPr>
              <p:nvPr/>
            </p:nvSpPr>
            <p:spPr bwMode="auto">
              <a:xfrm>
                <a:off x="5721"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1" name="Line 405"/>
              <p:cNvSpPr>
                <a:spLocks noChangeShapeType="1"/>
              </p:cNvSpPr>
              <p:nvPr/>
            </p:nvSpPr>
            <p:spPr bwMode="auto">
              <a:xfrm>
                <a:off x="5721"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 name="Group 607"/>
            <p:cNvGrpSpPr>
              <a:grpSpLocks/>
            </p:cNvGrpSpPr>
            <p:nvPr/>
          </p:nvGrpSpPr>
          <p:grpSpPr bwMode="auto">
            <a:xfrm>
              <a:off x="136" y="1956"/>
              <a:ext cx="5619" cy="1850"/>
              <a:chOff x="136" y="1956"/>
              <a:chExt cx="5619" cy="1850"/>
            </a:xfrm>
          </p:grpSpPr>
          <p:sp>
            <p:nvSpPr>
              <p:cNvPr id="4282" name="Rectangle 407"/>
              <p:cNvSpPr>
                <a:spLocks noChangeArrowheads="1"/>
              </p:cNvSpPr>
              <p:nvPr/>
            </p:nvSpPr>
            <p:spPr bwMode="auto">
              <a:xfrm>
                <a:off x="5721" y="2482"/>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83" name="Line 408"/>
              <p:cNvSpPr>
                <a:spLocks noChangeShapeType="1"/>
              </p:cNvSpPr>
              <p:nvPr/>
            </p:nvSpPr>
            <p:spPr bwMode="auto">
              <a:xfrm>
                <a:off x="5721" y="248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4" name="Line 409"/>
              <p:cNvSpPr>
                <a:spLocks noChangeShapeType="1"/>
              </p:cNvSpPr>
              <p:nvPr/>
            </p:nvSpPr>
            <p:spPr bwMode="auto">
              <a:xfrm>
                <a:off x="5721" y="2482"/>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5" name="Rectangle 410"/>
              <p:cNvSpPr>
                <a:spLocks noChangeArrowheads="1"/>
              </p:cNvSpPr>
              <p:nvPr/>
            </p:nvSpPr>
            <p:spPr bwMode="auto">
              <a:xfrm>
                <a:off x="4971" y="1956"/>
                <a:ext cx="9" cy="52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86" name="Line 411"/>
              <p:cNvSpPr>
                <a:spLocks noChangeShapeType="1"/>
              </p:cNvSpPr>
              <p:nvPr/>
            </p:nvSpPr>
            <p:spPr bwMode="auto">
              <a:xfrm>
                <a:off x="4971" y="1956"/>
                <a:ext cx="0" cy="526"/>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7" name="Rectangle 412"/>
              <p:cNvSpPr>
                <a:spLocks noChangeArrowheads="1"/>
              </p:cNvSpPr>
              <p:nvPr/>
            </p:nvSpPr>
            <p:spPr bwMode="auto">
              <a:xfrm>
                <a:off x="5721" y="1956"/>
                <a:ext cx="9" cy="52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88" name="Line 413"/>
              <p:cNvSpPr>
                <a:spLocks noChangeShapeType="1"/>
              </p:cNvSpPr>
              <p:nvPr/>
            </p:nvSpPr>
            <p:spPr bwMode="auto">
              <a:xfrm>
                <a:off x="5721" y="1956"/>
                <a:ext cx="0" cy="526"/>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9" name="Rectangle 414"/>
              <p:cNvSpPr>
                <a:spLocks noChangeArrowheads="1"/>
              </p:cNvSpPr>
              <p:nvPr/>
            </p:nvSpPr>
            <p:spPr bwMode="auto">
              <a:xfrm>
                <a:off x="5746" y="1986"/>
                <a:ext cx="9" cy="51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90" name="Line 415"/>
              <p:cNvSpPr>
                <a:spLocks noChangeShapeType="1"/>
              </p:cNvSpPr>
              <p:nvPr/>
            </p:nvSpPr>
            <p:spPr bwMode="auto">
              <a:xfrm>
                <a:off x="5746" y="1986"/>
                <a:ext cx="0" cy="515"/>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1" name="Rectangle 416"/>
              <p:cNvSpPr>
                <a:spLocks noChangeArrowheads="1"/>
              </p:cNvSpPr>
              <p:nvPr/>
            </p:nvSpPr>
            <p:spPr bwMode="auto">
              <a:xfrm>
                <a:off x="200" y="2578"/>
                <a:ext cx="119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フッ化物洗口を利用している人</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92" name="Rectangle 417"/>
              <p:cNvSpPr>
                <a:spLocks noChangeArrowheads="1"/>
              </p:cNvSpPr>
              <p:nvPr/>
            </p:nvSpPr>
            <p:spPr bwMode="auto">
              <a:xfrm>
                <a:off x="200" y="2811"/>
                <a:ext cx="33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の割合</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93" name="Rectangle 418"/>
              <p:cNvSpPr>
                <a:spLocks noChangeArrowheads="1"/>
              </p:cNvSpPr>
              <p:nvPr/>
            </p:nvSpPr>
            <p:spPr bwMode="auto">
              <a:xfrm>
                <a:off x="723" y="2811"/>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94" name="Rectangle 419"/>
              <p:cNvSpPr>
                <a:spLocks noChangeArrowheads="1"/>
              </p:cNvSpPr>
              <p:nvPr/>
            </p:nvSpPr>
            <p:spPr bwMode="auto">
              <a:xfrm>
                <a:off x="2627" y="2578"/>
                <a:ext cx="16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95" name="Rectangle 420"/>
              <p:cNvSpPr>
                <a:spLocks noChangeArrowheads="1"/>
              </p:cNvSpPr>
              <p:nvPr/>
            </p:nvSpPr>
            <p:spPr bwMode="auto">
              <a:xfrm>
                <a:off x="2802" y="2578"/>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96" name="Rectangle 421"/>
              <p:cNvSpPr>
                <a:spLocks noChangeArrowheads="1"/>
              </p:cNvSpPr>
              <p:nvPr/>
            </p:nvSpPr>
            <p:spPr bwMode="auto">
              <a:xfrm>
                <a:off x="3543" y="2578"/>
                <a:ext cx="5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50%</a:t>
                </a:r>
                <a:r>
                  <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以上</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97" name="Rectangle 422"/>
              <p:cNvSpPr>
                <a:spLocks noChangeArrowheads="1"/>
              </p:cNvSpPr>
              <p:nvPr/>
            </p:nvSpPr>
            <p:spPr bwMode="auto">
              <a:xfrm>
                <a:off x="3543" y="28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98" name="Rectangle 423"/>
              <p:cNvSpPr>
                <a:spLocks noChangeArrowheads="1"/>
              </p:cNvSpPr>
              <p:nvPr/>
            </p:nvSpPr>
            <p:spPr bwMode="auto">
              <a:xfrm>
                <a:off x="3718" y="2811"/>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99" name="Rectangle 424"/>
              <p:cNvSpPr>
                <a:spLocks noChangeArrowheads="1"/>
              </p:cNvSpPr>
              <p:nvPr/>
            </p:nvSpPr>
            <p:spPr bwMode="auto">
              <a:xfrm>
                <a:off x="4323" y="2578"/>
                <a:ext cx="16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300" name="Rectangle 425"/>
              <p:cNvSpPr>
                <a:spLocks noChangeArrowheads="1"/>
              </p:cNvSpPr>
              <p:nvPr/>
            </p:nvSpPr>
            <p:spPr bwMode="auto">
              <a:xfrm>
                <a:off x="4498" y="2578"/>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301" name="Rectangle 426"/>
              <p:cNvSpPr>
                <a:spLocks noChangeArrowheads="1"/>
              </p:cNvSpPr>
              <p:nvPr/>
            </p:nvSpPr>
            <p:spPr bwMode="auto">
              <a:xfrm>
                <a:off x="5008" y="2578"/>
                <a:ext cx="16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302" name="Rectangle 427"/>
              <p:cNvSpPr>
                <a:spLocks noChangeArrowheads="1"/>
              </p:cNvSpPr>
              <p:nvPr/>
            </p:nvSpPr>
            <p:spPr bwMode="auto">
              <a:xfrm>
                <a:off x="5183" y="2578"/>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303" name="Rectangle 428"/>
              <p:cNvSpPr>
                <a:spLocks noChangeArrowheads="1"/>
              </p:cNvSpPr>
              <p:nvPr/>
            </p:nvSpPr>
            <p:spPr bwMode="auto">
              <a:xfrm>
                <a:off x="136" y="2501"/>
                <a:ext cx="9" cy="4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04" name="Line 429"/>
              <p:cNvSpPr>
                <a:spLocks noChangeShapeType="1"/>
              </p:cNvSpPr>
              <p:nvPr/>
            </p:nvSpPr>
            <p:spPr bwMode="auto">
              <a:xfrm>
                <a:off x="136" y="2501"/>
                <a:ext cx="0" cy="4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5" name="Rectangle 430"/>
              <p:cNvSpPr>
                <a:spLocks noChangeArrowheads="1"/>
              </p:cNvSpPr>
              <p:nvPr/>
            </p:nvSpPr>
            <p:spPr bwMode="auto">
              <a:xfrm>
                <a:off x="5746" y="2501"/>
                <a:ext cx="9" cy="4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06" name="Line 431"/>
              <p:cNvSpPr>
                <a:spLocks noChangeShapeType="1"/>
              </p:cNvSpPr>
              <p:nvPr/>
            </p:nvSpPr>
            <p:spPr bwMode="auto">
              <a:xfrm>
                <a:off x="5746" y="2501"/>
                <a:ext cx="0" cy="4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7" name="Rectangle 432"/>
              <p:cNvSpPr>
                <a:spLocks noChangeArrowheads="1"/>
              </p:cNvSpPr>
              <p:nvPr/>
            </p:nvSpPr>
            <p:spPr bwMode="auto">
              <a:xfrm>
                <a:off x="161"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08" name="Line 433"/>
              <p:cNvSpPr>
                <a:spLocks noChangeShapeType="1"/>
              </p:cNvSpPr>
              <p:nvPr/>
            </p:nvSpPr>
            <p:spPr bwMode="auto">
              <a:xfrm>
                <a:off x="161"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9" name="Line 434"/>
              <p:cNvSpPr>
                <a:spLocks noChangeShapeType="1"/>
              </p:cNvSpPr>
              <p:nvPr/>
            </p:nvSpPr>
            <p:spPr bwMode="auto">
              <a:xfrm>
                <a:off x="161"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0" name="Rectangle 435"/>
              <p:cNvSpPr>
                <a:spLocks noChangeArrowheads="1"/>
              </p:cNvSpPr>
              <p:nvPr/>
            </p:nvSpPr>
            <p:spPr bwMode="auto">
              <a:xfrm>
                <a:off x="161"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11" name="Line 436"/>
              <p:cNvSpPr>
                <a:spLocks noChangeShapeType="1"/>
              </p:cNvSpPr>
              <p:nvPr/>
            </p:nvSpPr>
            <p:spPr bwMode="auto">
              <a:xfrm>
                <a:off x="161"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2" name="Line 437"/>
              <p:cNvSpPr>
                <a:spLocks noChangeShapeType="1"/>
              </p:cNvSpPr>
              <p:nvPr/>
            </p:nvSpPr>
            <p:spPr bwMode="auto">
              <a:xfrm>
                <a:off x="161"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3" name="Rectangle 438"/>
              <p:cNvSpPr>
                <a:spLocks noChangeArrowheads="1"/>
              </p:cNvSpPr>
              <p:nvPr/>
            </p:nvSpPr>
            <p:spPr bwMode="auto">
              <a:xfrm>
                <a:off x="170" y="2510"/>
                <a:ext cx="238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14" name="Line 439"/>
              <p:cNvSpPr>
                <a:spLocks noChangeShapeType="1"/>
              </p:cNvSpPr>
              <p:nvPr/>
            </p:nvSpPr>
            <p:spPr bwMode="auto">
              <a:xfrm>
                <a:off x="170" y="2510"/>
                <a:ext cx="238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5" name="Rectangle 440"/>
              <p:cNvSpPr>
                <a:spLocks noChangeArrowheads="1"/>
              </p:cNvSpPr>
              <p:nvPr/>
            </p:nvSpPr>
            <p:spPr bwMode="auto">
              <a:xfrm>
                <a:off x="2559" y="2510"/>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16" name="Line 441"/>
              <p:cNvSpPr>
                <a:spLocks noChangeShapeType="1"/>
              </p:cNvSpPr>
              <p:nvPr/>
            </p:nvSpPr>
            <p:spPr bwMode="auto">
              <a:xfrm>
                <a:off x="2559" y="2510"/>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7" name="Line 442"/>
              <p:cNvSpPr>
                <a:spLocks noChangeShapeType="1"/>
              </p:cNvSpPr>
              <p:nvPr/>
            </p:nvSpPr>
            <p:spPr bwMode="auto">
              <a:xfrm>
                <a:off x="2559" y="2510"/>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8" name="Rectangle 443"/>
              <p:cNvSpPr>
                <a:spLocks noChangeArrowheads="1"/>
              </p:cNvSpPr>
              <p:nvPr/>
            </p:nvSpPr>
            <p:spPr bwMode="auto">
              <a:xfrm>
                <a:off x="2559"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19" name="Line 444"/>
              <p:cNvSpPr>
                <a:spLocks noChangeShapeType="1"/>
              </p:cNvSpPr>
              <p:nvPr/>
            </p:nvSpPr>
            <p:spPr bwMode="auto">
              <a:xfrm>
                <a:off x="2559"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0" name="Line 445"/>
              <p:cNvSpPr>
                <a:spLocks noChangeShapeType="1"/>
              </p:cNvSpPr>
              <p:nvPr/>
            </p:nvSpPr>
            <p:spPr bwMode="auto">
              <a:xfrm>
                <a:off x="2559"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1" name="Rectangle 446"/>
              <p:cNvSpPr>
                <a:spLocks noChangeArrowheads="1"/>
              </p:cNvSpPr>
              <p:nvPr/>
            </p:nvSpPr>
            <p:spPr bwMode="auto">
              <a:xfrm>
                <a:off x="161" y="3044"/>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2" name="Line 447"/>
              <p:cNvSpPr>
                <a:spLocks noChangeShapeType="1"/>
              </p:cNvSpPr>
              <p:nvPr/>
            </p:nvSpPr>
            <p:spPr bwMode="auto">
              <a:xfrm>
                <a:off x="161" y="3044"/>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3" name="Line 448"/>
              <p:cNvSpPr>
                <a:spLocks noChangeShapeType="1"/>
              </p:cNvSpPr>
              <p:nvPr/>
            </p:nvSpPr>
            <p:spPr bwMode="auto">
              <a:xfrm>
                <a:off x="161" y="3044"/>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4" name="Rectangle 449"/>
              <p:cNvSpPr>
                <a:spLocks noChangeArrowheads="1"/>
              </p:cNvSpPr>
              <p:nvPr/>
            </p:nvSpPr>
            <p:spPr bwMode="auto">
              <a:xfrm>
                <a:off x="161"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5" name="Line 450"/>
              <p:cNvSpPr>
                <a:spLocks noChangeShapeType="1"/>
              </p:cNvSpPr>
              <p:nvPr/>
            </p:nvSpPr>
            <p:spPr bwMode="auto">
              <a:xfrm>
                <a:off x="161"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6" name="Line 451"/>
              <p:cNvSpPr>
                <a:spLocks noChangeShapeType="1"/>
              </p:cNvSpPr>
              <p:nvPr/>
            </p:nvSpPr>
            <p:spPr bwMode="auto">
              <a:xfrm>
                <a:off x="161"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7" name="Rectangle 452"/>
              <p:cNvSpPr>
                <a:spLocks noChangeArrowheads="1"/>
              </p:cNvSpPr>
              <p:nvPr/>
            </p:nvSpPr>
            <p:spPr bwMode="auto">
              <a:xfrm>
                <a:off x="170" y="3044"/>
                <a:ext cx="238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8" name="Line 453"/>
              <p:cNvSpPr>
                <a:spLocks noChangeShapeType="1"/>
              </p:cNvSpPr>
              <p:nvPr/>
            </p:nvSpPr>
            <p:spPr bwMode="auto">
              <a:xfrm>
                <a:off x="170" y="3044"/>
                <a:ext cx="238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9" name="Rectangle 454"/>
              <p:cNvSpPr>
                <a:spLocks noChangeArrowheads="1"/>
              </p:cNvSpPr>
              <p:nvPr/>
            </p:nvSpPr>
            <p:spPr bwMode="auto">
              <a:xfrm>
                <a:off x="2559"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0" name="Line 455"/>
              <p:cNvSpPr>
                <a:spLocks noChangeShapeType="1"/>
              </p:cNvSpPr>
              <p:nvPr/>
            </p:nvSpPr>
            <p:spPr bwMode="auto">
              <a:xfrm>
                <a:off x="2559"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1" name="Line 456"/>
              <p:cNvSpPr>
                <a:spLocks noChangeShapeType="1"/>
              </p:cNvSpPr>
              <p:nvPr/>
            </p:nvSpPr>
            <p:spPr bwMode="auto">
              <a:xfrm>
                <a:off x="2559"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2" name="Rectangle 457"/>
              <p:cNvSpPr>
                <a:spLocks noChangeArrowheads="1"/>
              </p:cNvSpPr>
              <p:nvPr/>
            </p:nvSpPr>
            <p:spPr bwMode="auto">
              <a:xfrm>
                <a:off x="2559"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3" name="Line 458"/>
              <p:cNvSpPr>
                <a:spLocks noChangeShapeType="1"/>
              </p:cNvSpPr>
              <p:nvPr/>
            </p:nvSpPr>
            <p:spPr bwMode="auto">
              <a:xfrm>
                <a:off x="2559"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4" name="Line 459"/>
              <p:cNvSpPr>
                <a:spLocks noChangeShapeType="1"/>
              </p:cNvSpPr>
              <p:nvPr/>
            </p:nvSpPr>
            <p:spPr bwMode="auto">
              <a:xfrm>
                <a:off x="2559"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5" name="Rectangle 460"/>
              <p:cNvSpPr>
                <a:spLocks noChangeArrowheads="1"/>
              </p:cNvSpPr>
              <p:nvPr/>
            </p:nvSpPr>
            <p:spPr bwMode="auto">
              <a:xfrm>
                <a:off x="161" y="2520"/>
                <a:ext cx="9" cy="52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6" name="Line 461"/>
              <p:cNvSpPr>
                <a:spLocks noChangeShapeType="1"/>
              </p:cNvSpPr>
              <p:nvPr/>
            </p:nvSpPr>
            <p:spPr bwMode="auto">
              <a:xfrm>
                <a:off x="161" y="2520"/>
                <a:ext cx="0" cy="524"/>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7" name="Rectangle 462"/>
              <p:cNvSpPr>
                <a:spLocks noChangeArrowheads="1"/>
              </p:cNvSpPr>
              <p:nvPr/>
            </p:nvSpPr>
            <p:spPr bwMode="auto">
              <a:xfrm>
                <a:off x="2559" y="2520"/>
                <a:ext cx="9" cy="52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8" name="Line 463"/>
              <p:cNvSpPr>
                <a:spLocks noChangeShapeType="1"/>
              </p:cNvSpPr>
              <p:nvPr/>
            </p:nvSpPr>
            <p:spPr bwMode="auto">
              <a:xfrm>
                <a:off x="2559" y="2520"/>
                <a:ext cx="0" cy="524"/>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9" name="Rectangle 464"/>
              <p:cNvSpPr>
                <a:spLocks noChangeArrowheads="1"/>
              </p:cNvSpPr>
              <p:nvPr/>
            </p:nvSpPr>
            <p:spPr bwMode="auto">
              <a:xfrm>
                <a:off x="136" y="2549"/>
                <a:ext cx="9" cy="51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0" name="Line 465"/>
              <p:cNvSpPr>
                <a:spLocks noChangeShapeType="1"/>
              </p:cNvSpPr>
              <p:nvPr/>
            </p:nvSpPr>
            <p:spPr bwMode="auto">
              <a:xfrm>
                <a:off x="136" y="2549"/>
                <a:ext cx="0" cy="514"/>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1" name="Rectangle 466"/>
              <p:cNvSpPr>
                <a:spLocks noChangeArrowheads="1"/>
              </p:cNvSpPr>
              <p:nvPr/>
            </p:nvSpPr>
            <p:spPr bwMode="auto">
              <a:xfrm>
                <a:off x="2588" y="2510"/>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2" name="Line 467"/>
              <p:cNvSpPr>
                <a:spLocks noChangeShapeType="1"/>
              </p:cNvSpPr>
              <p:nvPr/>
            </p:nvSpPr>
            <p:spPr bwMode="auto">
              <a:xfrm>
                <a:off x="2588" y="2510"/>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3" name="Line 468"/>
              <p:cNvSpPr>
                <a:spLocks noChangeShapeType="1"/>
              </p:cNvSpPr>
              <p:nvPr/>
            </p:nvSpPr>
            <p:spPr bwMode="auto">
              <a:xfrm>
                <a:off x="2588"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4" name="Rectangle 469"/>
              <p:cNvSpPr>
                <a:spLocks noChangeArrowheads="1"/>
              </p:cNvSpPr>
              <p:nvPr/>
            </p:nvSpPr>
            <p:spPr bwMode="auto">
              <a:xfrm>
                <a:off x="2588" y="2510"/>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5" name="Line 470"/>
              <p:cNvSpPr>
                <a:spLocks noChangeShapeType="1"/>
              </p:cNvSpPr>
              <p:nvPr/>
            </p:nvSpPr>
            <p:spPr bwMode="auto">
              <a:xfrm>
                <a:off x="2588" y="2510"/>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6" name="Line 471"/>
              <p:cNvSpPr>
                <a:spLocks noChangeShapeType="1"/>
              </p:cNvSpPr>
              <p:nvPr/>
            </p:nvSpPr>
            <p:spPr bwMode="auto">
              <a:xfrm>
                <a:off x="2588"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7" name="Rectangle 472"/>
              <p:cNvSpPr>
                <a:spLocks noChangeArrowheads="1"/>
              </p:cNvSpPr>
              <p:nvPr/>
            </p:nvSpPr>
            <p:spPr bwMode="auto">
              <a:xfrm>
                <a:off x="2598" y="2510"/>
                <a:ext cx="878"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8" name="Line 473"/>
              <p:cNvSpPr>
                <a:spLocks noChangeShapeType="1"/>
              </p:cNvSpPr>
              <p:nvPr/>
            </p:nvSpPr>
            <p:spPr bwMode="auto">
              <a:xfrm>
                <a:off x="2598" y="2510"/>
                <a:ext cx="878"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9" name="Rectangle 474"/>
              <p:cNvSpPr>
                <a:spLocks noChangeArrowheads="1"/>
              </p:cNvSpPr>
              <p:nvPr/>
            </p:nvSpPr>
            <p:spPr bwMode="auto">
              <a:xfrm>
                <a:off x="3476" y="2510"/>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0" name="Line 475"/>
              <p:cNvSpPr>
                <a:spLocks noChangeShapeType="1"/>
              </p:cNvSpPr>
              <p:nvPr/>
            </p:nvSpPr>
            <p:spPr bwMode="auto">
              <a:xfrm>
                <a:off x="3476" y="2510"/>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1" name="Line 476"/>
              <p:cNvSpPr>
                <a:spLocks noChangeShapeType="1"/>
              </p:cNvSpPr>
              <p:nvPr/>
            </p:nvSpPr>
            <p:spPr bwMode="auto">
              <a:xfrm>
                <a:off x="3476" y="2510"/>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2" name="Rectangle 477"/>
              <p:cNvSpPr>
                <a:spLocks noChangeArrowheads="1"/>
              </p:cNvSpPr>
              <p:nvPr/>
            </p:nvSpPr>
            <p:spPr bwMode="auto">
              <a:xfrm>
                <a:off x="3476" y="2510"/>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3" name="Line 478"/>
              <p:cNvSpPr>
                <a:spLocks noChangeShapeType="1"/>
              </p:cNvSpPr>
              <p:nvPr/>
            </p:nvSpPr>
            <p:spPr bwMode="auto">
              <a:xfrm>
                <a:off x="3476" y="2510"/>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4" name="Line 479"/>
              <p:cNvSpPr>
                <a:spLocks noChangeShapeType="1"/>
              </p:cNvSpPr>
              <p:nvPr/>
            </p:nvSpPr>
            <p:spPr bwMode="auto">
              <a:xfrm>
                <a:off x="3476"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5" name="Rectangle 480"/>
              <p:cNvSpPr>
                <a:spLocks noChangeArrowheads="1"/>
              </p:cNvSpPr>
              <p:nvPr/>
            </p:nvSpPr>
            <p:spPr bwMode="auto">
              <a:xfrm>
                <a:off x="2588" y="3044"/>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6" name="Line 481"/>
              <p:cNvSpPr>
                <a:spLocks noChangeShapeType="1"/>
              </p:cNvSpPr>
              <p:nvPr/>
            </p:nvSpPr>
            <p:spPr bwMode="auto">
              <a:xfrm>
                <a:off x="2588" y="3044"/>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7" name="Line 482"/>
              <p:cNvSpPr>
                <a:spLocks noChangeShapeType="1"/>
              </p:cNvSpPr>
              <p:nvPr/>
            </p:nvSpPr>
            <p:spPr bwMode="auto">
              <a:xfrm>
                <a:off x="2588" y="3044"/>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8" name="Rectangle 483"/>
              <p:cNvSpPr>
                <a:spLocks noChangeArrowheads="1"/>
              </p:cNvSpPr>
              <p:nvPr/>
            </p:nvSpPr>
            <p:spPr bwMode="auto">
              <a:xfrm>
                <a:off x="2588" y="3044"/>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9" name="Line 484"/>
              <p:cNvSpPr>
                <a:spLocks noChangeShapeType="1"/>
              </p:cNvSpPr>
              <p:nvPr/>
            </p:nvSpPr>
            <p:spPr bwMode="auto">
              <a:xfrm>
                <a:off x="2588" y="3044"/>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0" name="Line 485"/>
              <p:cNvSpPr>
                <a:spLocks noChangeShapeType="1"/>
              </p:cNvSpPr>
              <p:nvPr/>
            </p:nvSpPr>
            <p:spPr bwMode="auto">
              <a:xfrm>
                <a:off x="2588"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1" name="Rectangle 486"/>
              <p:cNvSpPr>
                <a:spLocks noChangeArrowheads="1"/>
              </p:cNvSpPr>
              <p:nvPr/>
            </p:nvSpPr>
            <p:spPr bwMode="auto">
              <a:xfrm>
                <a:off x="2598" y="3044"/>
                <a:ext cx="878"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2" name="Line 487"/>
              <p:cNvSpPr>
                <a:spLocks noChangeShapeType="1"/>
              </p:cNvSpPr>
              <p:nvPr/>
            </p:nvSpPr>
            <p:spPr bwMode="auto">
              <a:xfrm>
                <a:off x="2598" y="3044"/>
                <a:ext cx="878"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3" name="Rectangle 488"/>
              <p:cNvSpPr>
                <a:spLocks noChangeArrowheads="1"/>
              </p:cNvSpPr>
              <p:nvPr/>
            </p:nvSpPr>
            <p:spPr bwMode="auto">
              <a:xfrm>
                <a:off x="3476" y="3044"/>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4" name="Line 489"/>
              <p:cNvSpPr>
                <a:spLocks noChangeShapeType="1"/>
              </p:cNvSpPr>
              <p:nvPr/>
            </p:nvSpPr>
            <p:spPr bwMode="auto">
              <a:xfrm>
                <a:off x="3476" y="3044"/>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5" name="Line 490"/>
              <p:cNvSpPr>
                <a:spLocks noChangeShapeType="1"/>
              </p:cNvSpPr>
              <p:nvPr/>
            </p:nvSpPr>
            <p:spPr bwMode="auto">
              <a:xfrm>
                <a:off x="3476"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6" name="Rectangle 491"/>
              <p:cNvSpPr>
                <a:spLocks noChangeArrowheads="1"/>
              </p:cNvSpPr>
              <p:nvPr/>
            </p:nvSpPr>
            <p:spPr bwMode="auto">
              <a:xfrm>
                <a:off x="3476" y="3044"/>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7" name="Line 492"/>
              <p:cNvSpPr>
                <a:spLocks noChangeShapeType="1"/>
              </p:cNvSpPr>
              <p:nvPr/>
            </p:nvSpPr>
            <p:spPr bwMode="auto">
              <a:xfrm>
                <a:off x="3476" y="3044"/>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8" name="Line 493"/>
              <p:cNvSpPr>
                <a:spLocks noChangeShapeType="1"/>
              </p:cNvSpPr>
              <p:nvPr/>
            </p:nvSpPr>
            <p:spPr bwMode="auto">
              <a:xfrm>
                <a:off x="3476"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9" name="Rectangle 494"/>
              <p:cNvSpPr>
                <a:spLocks noChangeArrowheads="1"/>
              </p:cNvSpPr>
              <p:nvPr/>
            </p:nvSpPr>
            <p:spPr bwMode="auto">
              <a:xfrm>
                <a:off x="2588" y="2520"/>
                <a:ext cx="10" cy="52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0" name="Line 495"/>
              <p:cNvSpPr>
                <a:spLocks noChangeShapeType="1"/>
              </p:cNvSpPr>
              <p:nvPr/>
            </p:nvSpPr>
            <p:spPr bwMode="auto">
              <a:xfrm>
                <a:off x="2588" y="2520"/>
                <a:ext cx="0" cy="524"/>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1" name="Rectangle 496"/>
              <p:cNvSpPr>
                <a:spLocks noChangeArrowheads="1"/>
              </p:cNvSpPr>
              <p:nvPr/>
            </p:nvSpPr>
            <p:spPr bwMode="auto">
              <a:xfrm>
                <a:off x="3476" y="2520"/>
                <a:ext cx="10" cy="52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2" name="Line 497"/>
              <p:cNvSpPr>
                <a:spLocks noChangeShapeType="1"/>
              </p:cNvSpPr>
              <p:nvPr/>
            </p:nvSpPr>
            <p:spPr bwMode="auto">
              <a:xfrm>
                <a:off x="3476" y="2520"/>
                <a:ext cx="0" cy="524"/>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3" name="Rectangle 498"/>
              <p:cNvSpPr>
                <a:spLocks noChangeArrowheads="1"/>
              </p:cNvSpPr>
              <p:nvPr/>
            </p:nvSpPr>
            <p:spPr bwMode="auto">
              <a:xfrm>
                <a:off x="3504" y="2510"/>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4" name="Line 499"/>
              <p:cNvSpPr>
                <a:spLocks noChangeShapeType="1"/>
              </p:cNvSpPr>
              <p:nvPr/>
            </p:nvSpPr>
            <p:spPr bwMode="auto">
              <a:xfrm>
                <a:off x="3504" y="2510"/>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5" name="Line 500"/>
              <p:cNvSpPr>
                <a:spLocks noChangeShapeType="1"/>
              </p:cNvSpPr>
              <p:nvPr/>
            </p:nvSpPr>
            <p:spPr bwMode="auto">
              <a:xfrm>
                <a:off x="3504"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6" name="Rectangle 501"/>
              <p:cNvSpPr>
                <a:spLocks noChangeArrowheads="1"/>
              </p:cNvSpPr>
              <p:nvPr/>
            </p:nvSpPr>
            <p:spPr bwMode="auto">
              <a:xfrm>
                <a:off x="3504" y="2510"/>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7" name="Line 502"/>
              <p:cNvSpPr>
                <a:spLocks noChangeShapeType="1"/>
              </p:cNvSpPr>
              <p:nvPr/>
            </p:nvSpPr>
            <p:spPr bwMode="auto">
              <a:xfrm>
                <a:off x="3504" y="2510"/>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8" name="Line 503"/>
              <p:cNvSpPr>
                <a:spLocks noChangeShapeType="1"/>
              </p:cNvSpPr>
              <p:nvPr/>
            </p:nvSpPr>
            <p:spPr bwMode="auto">
              <a:xfrm>
                <a:off x="3504"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9" name="Rectangle 504"/>
              <p:cNvSpPr>
                <a:spLocks noChangeArrowheads="1"/>
              </p:cNvSpPr>
              <p:nvPr/>
            </p:nvSpPr>
            <p:spPr bwMode="auto">
              <a:xfrm>
                <a:off x="3514" y="2510"/>
                <a:ext cx="742"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0" name="Line 505"/>
              <p:cNvSpPr>
                <a:spLocks noChangeShapeType="1"/>
              </p:cNvSpPr>
              <p:nvPr/>
            </p:nvSpPr>
            <p:spPr bwMode="auto">
              <a:xfrm>
                <a:off x="3514" y="2510"/>
                <a:ext cx="742"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1" name="Rectangle 506"/>
              <p:cNvSpPr>
                <a:spLocks noChangeArrowheads="1"/>
              </p:cNvSpPr>
              <p:nvPr/>
            </p:nvSpPr>
            <p:spPr bwMode="auto">
              <a:xfrm>
                <a:off x="4256" y="2510"/>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2" name="Line 507"/>
              <p:cNvSpPr>
                <a:spLocks noChangeShapeType="1"/>
              </p:cNvSpPr>
              <p:nvPr/>
            </p:nvSpPr>
            <p:spPr bwMode="auto">
              <a:xfrm>
                <a:off x="4256" y="2510"/>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3" name="Line 508"/>
              <p:cNvSpPr>
                <a:spLocks noChangeShapeType="1"/>
              </p:cNvSpPr>
              <p:nvPr/>
            </p:nvSpPr>
            <p:spPr bwMode="auto">
              <a:xfrm>
                <a:off x="4256" y="2510"/>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4" name="Rectangle 509"/>
              <p:cNvSpPr>
                <a:spLocks noChangeArrowheads="1"/>
              </p:cNvSpPr>
              <p:nvPr/>
            </p:nvSpPr>
            <p:spPr bwMode="auto">
              <a:xfrm>
                <a:off x="4256"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5" name="Line 510"/>
              <p:cNvSpPr>
                <a:spLocks noChangeShapeType="1"/>
              </p:cNvSpPr>
              <p:nvPr/>
            </p:nvSpPr>
            <p:spPr bwMode="auto">
              <a:xfrm>
                <a:off x="4256"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6" name="Line 511"/>
              <p:cNvSpPr>
                <a:spLocks noChangeShapeType="1"/>
              </p:cNvSpPr>
              <p:nvPr/>
            </p:nvSpPr>
            <p:spPr bwMode="auto">
              <a:xfrm>
                <a:off x="4256"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7" name="Rectangle 512"/>
              <p:cNvSpPr>
                <a:spLocks noChangeArrowheads="1"/>
              </p:cNvSpPr>
              <p:nvPr/>
            </p:nvSpPr>
            <p:spPr bwMode="auto">
              <a:xfrm>
                <a:off x="3504" y="3044"/>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8" name="Line 513"/>
              <p:cNvSpPr>
                <a:spLocks noChangeShapeType="1"/>
              </p:cNvSpPr>
              <p:nvPr/>
            </p:nvSpPr>
            <p:spPr bwMode="auto">
              <a:xfrm>
                <a:off x="3504" y="3044"/>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9" name="Line 514"/>
              <p:cNvSpPr>
                <a:spLocks noChangeShapeType="1"/>
              </p:cNvSpPr>
              <p:nvPr/>
            </p:nvSpPr>
            <p:spPr bwMode="auto">
              <a:xfrm>
                <a:off x="3504" y="3044"/>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0" name="Rectangle 515"/>
              <p:cNvSpPr>
                <a:spLocks noChangeArrowheads="1"/>
              </p:cNvSpPr>
              <p:nvPr/>
            </p:nvSpPr>
            <p:spPr bwMode="auto">
              <a:xfrm>
                <a:off x="3504" y="3044"/>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1" name="Line 516"/>
              <p:cNvSpPr>
                <a:spLocks noChangeShapeType="1"/>
              </p:cNvSpPr>
              <p:nvPr/>
            </p:nvSpPr>
            <p:spPr bwMode="auto">
              <a:xfrm>
                <a:off x="3504" y="3044"/>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2" name="Line 517"/>
              <p:cNvSpPr>
                <a:spLocks noChangeShapeType="1"/>
              </p:cNvSpPr>
              <p:nvPr/>
            </p:nvSpPr>
            <p:spPr bwMode="auto">
              <a:xfrm>
                <a:off x="3504"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3" name="Rectangle 518"/>
              <p:cNvSpPr>
                <a:spLocks noChangeArrowheads="1"/>
              </p:cNvSpPr>
              <p:nvPr/>
            </p:nvSpPr>
            <p:spPr bwMode="auto">
              <a:xfrm>
                <a:off x="3514" y="3044"/>
                <a:ext cx="742"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4" name="Line 519"/>
              <p:cNvSpPr>
                <a:spLocks noChangeShapeType="1"/>
              </p:cNvSpPr>
              <p:nvPr/>
            </p:nvSpPr>
            <p:spPr bwMode="auto">
              <a:xfrm>
                <a:off x="3514" y="3044"/>
                <a:ext cx="742"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5" name="Rectangle 520"/>
              <p:cNvSpPr>
                <a:spLocks noChangeArrowheads="1"/>
              </p:cNvSpPr>
              <p:nvPr/>
            </p:nvSpPr>
            <p:spPr bwMode="auto">
              <a:xfrm>
                <a:off x="4256"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6" name="Line 521"/>
              <p:cNvSpPr>
                <a:spLocks noChangeShapeType="1"/>
              </p:cNvSpPr>
              <p:nvPr/>
            </p:nvSpPr>
            <p:spPr bwMode="auto">
              <a:xfrm>
                <a:off x="4256"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7" name="Line 522"/>
              <p:cNvSpPr>
                <a:spLocks noChangeShapeType="1"/>
              </p:cNvSpPr>
              <p:nvPr/>
            </p:nvSpPr>
            <p:spPr bwMode="auto">
              <a:xfrm>
                <a:off x="4256"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8" name="Rectangle 523"/>
              <p:cNvSpPr>
                <a:spLocks noChangeArrowheads="1"/>
              </p:cNvSpPr>
              <p:nvPr/>
            </p:nvSpPr>
            <p:spPr bwMode="auto">
              <a:xfrm>
                <a:off x="4256"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9" name="Line 524"/>
              <p:cNvSpPr>
                <a:spLocks noChangeShapeType="1"/>
              </p:cNvSpPr>
              <p:nvPr/>
            </p:nvSpPr>
            <p:spPr bwMode="auto">
              <a:xfrm>
                <a:off x="4256"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0" name="Line 525"/>
              <p:cNvSpPr>
                <a:spLocks noChangeShapeType="1"/>
              </p:cNvSpPr>
              <p:nvPr/>
            </p:nvSpPr>
            <p:spPr bwMode="auto">
              <a:xfrm>
                <a:off x="4256"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1" name="Rectangle 526"/>
              <p:cNvSpPr>
                <a:spLocks noChangeArrowheads="1"/>
              </p:cNvSpPr>
              <p:nvPr/>
            </p:nvSpPr>
            <p:spPr bwMode="auto">
              <a:xfrm>
                <a:off x="3504" y="2520"/>
                <a:ext cx="10" cy="52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2" name="Line 527"/>
              <p:cNvSpPr>
                <a:spLocks noChangeShapeType="1"/>
              </p:cNvSpPr>
              <p:nvPr/>
            </p:nvSpPr>
            <p:spPr bwMode="auto">
              <a:xfrm>
                <a:off x="3504" y="2520"/>
                <a:ext cx="0" cy="524"/>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3" name="Rectangle 528"/>
              <p:cNvSpPr>
                <a:spLocks noChangeArrowheads="1"/>
              </p:cNvSpPr>
              <p:nvPr/>
            </p:nvSpPr>
            <p:spPr bwMode="auto">
              <a:xfrm>
                <a:off x="4256" y="2520"/>
                <a:ext cx="9" cy="52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 name="Line 529"/>
              <p:cNvSpPr>
                <a:spLocks noChangeShapeType="1"/>
              </p:cNvSpPr>
              <p:nvPr/>
            </p:nvSpPr>
            <p:spPr bwMode="auto">
              <a:xfrm>
                <a:off x="4256" y="2520"/>
                <a:ext cx="0" cy="524"/>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5" name="Rectangle 530"/>
              <p:cNvSpPr>
                <a:spLocks noChangeArrowheads="1"/>
              </p:cNvSpPr>
              <p:nvPr/>
            </p:nvSpPr>
            <p:spPr bwMode="auto">
              <a:xfrm>
                <a:off x="4284"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 name="Line 531"/>
              <p:cNvSpPr>
                <a:spLocks noChangeShapeType="1"/>
              </p:cNvSpPr>
              <p:nvPr/>
            </p:nvSpPr>
            <p:spPr bwMode="auto">
              <a:xfrm>
                <a:off x="4284"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 name="Line 532"/>
              <p:cNvSpPr>
                <a:spLocks noChangeShapeType="1"/>
              </p:cNvSpPr>
              <p:nvPr/>
            </p:nvSpPr>
            <p:spPr bwMode="auto">
              <a:xfrm>
                <a:off x="4284"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 name="Rectangle 533"/>
              <p:cNvSpPr>
                <a:spLocks noChangeArrowheads="1"/>
              </p:cNvSpPr>
              <p:nvPr/>
            </p:nvSpPr>
            <p:spPr bwMode="auto">
              <a:xfrm>
                <a:off x="4284"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 name="Line 534"/>
              <p:cNvSpPr>
                <a:spLocks noChangeShapeType="1"/>
              </p:cNvSpPr>
              <p:nvPr/>
            </p:nvSpPr>
            <p:spPr bwMode="auto">
              <a:xfrm>
                <a:off x="4284"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 name="Line 535"/>
              <p:cNvSpPr>
                <a:spLocks noChangeShapeType="1"/>
              </p:cNvSpPr>
              <p:nvPr/>
            </p:nvSpPr>
            <p:spPr bwMode="auto">
              <a:xfrm>
                <a:off x="4284"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 name="Rectangle 536"/>
              <p:cNvSpPr>
                <a:spLocks noChangeArrowheads="1"/>
              </p:cNvSpPr>
              <p:nvPr/>
            </p:nvSpPr>
            <p:spPr bwMode="auto">
              <a:xfrm>
                <a:off x="4293" y="2510"/>
                <a:ext cx="648"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 name="Line 537"/>
              <p:cNvSpPr>
                <a:spLocks noChangeShapeType="1"/>
              </p:cNvSpPr>
              <p:nvPr/>
            </p:nvSpPr>
            <p:spPr bwMode="auto">
              <a:xfrm>
                <a:off x="4293" y="2510"/>
                <a:ext cx="648"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3" name="Rectangle 538"/>
              <p:cNvSpPr>
                <a:spLocks noChangeArrowheads="1"/>
              </p:cNvSpPr>
              <p:nvPr/>
            </p:nvSpPr>
            <p:spPr bwMode="auto">
              <a:xfrm>
                <a:off x="4941" y="2510"/>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4" name="Line 539"/>
              <p:cNvSpPr>
                <a:spLocks noChangeShapeType="1"/>
              </p:cNvSpPr>
              <p:nvPr/>
            </p:nvSpPr>
            <p:spPr bwMode="auto">
              <a:xfrm>
                <a:off x="4941" y="2510"/>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5" name="Line 540"/>
              <p:cNvSpPr>
                <a:spLocks noChangeShapeType="1"/>
              </p:cNvSpPr>
              <p:nvPr/>
            </p:nvSpPr>
            <p:spPr bwMode="auto">
              <a:xfrm>
                <a:off x="4941" y="2510"/>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6" name="Rectangle 541"/>
              <p:cNvSpPr>
                <a:spLocks noChangeArrowheads="1"/>
              </p:cNvSpPr>
              <p:nvPr/>
            </p:nvSpPr>
            <p:spPr bwMode="auto">
              <a:xfrm>
                <a:off x="4941" y="2510"/>
                <a:ext cx="10"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7" name="Line 542"/>
              <p:cNvSpPr>
                <a:spLocks noChangeShapeType="1"/>
              </p:cNvSpPr>
              <p:nvPr/>
            </p:nvSpPr>
            <p:spPr bwMode="auto">
              <a:xfrm>
                <a:off x="4941" y="2510"/>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8" name="Line 543"/>
              <p:cNvSpPr>
                <a:spLocks noChangeShapeType="1"/>
              </p:cNvSpPr>
              <p:nvPr/>
            </p:nvSpPr>
            <p:spPr bwMode="auto">
              <a:xfrm>
                <a:off x="4941"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9" name="Rectangle 544"/>
              <p:cNvSpPr>
                <a:spLocks noChangeArrowheads="1"/>
              </p:cNvSpPr>
              <p:nvPr/>
            </p:nvSpPr>
            <p:spPr bwMode="auto">
              <a:xfrm>
                <a:off x="4284" y="3044"/>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0" name="Line 545"/>
              <p:cNvSpPr>
                <a:spLocks noChangeShapeType="1"/>
              </p:cNvSpPr>
              <p:nvPr/>
            </p:nvSpPr>
            <p:spPr bwMode="auto">
              <a:xfrm>
                <a:off x="4284" y="3044"/>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1" name="Line 546"/>
              <p:cNvSpPr>
                <a:spLocks noChangeShapeType="1"/>
              </p:cNvSpPr>
              <p:nvPr/>
            </p:nvSpPr>
            <p:spPr bwMode="auto">
              <a:xfrm>
                <a:off x="4284" y="3044"/>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2" name="Rectangle 547"/>
              <p:cNvSpPr>
                <a:spLocks noChangeArrowheads="1"/>
              </p:cNvSpPr>
              <p:nvPr/>
            </p:nvSpPr>
            <p:spPr bwMode="auto">
              <a:xfrm>
                <a:off x="4284"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3" name="Line 548"/>
              <p:cNvSpPr>
                <a:spLocks noChangeShapeType="1"/>
              </p:cNvSpPr>
              <p:nvPr/>
            </p:nvSpPr>
            <p:spPr bwMode="auto">
              <a:xfrm>
                <a:off x="4284"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4" name="Line 549"/>
              <p:cNvSpPr>
                <a:spLocks noChangeShapeType="1"/>
              </p:cNvSpPr>
              <p:nvPr/>
            </p:nvSpPr>
            <p:spPr bwMode="auto">
              <a:xfrm>
                <a:off x="4284"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5" name="Rectangle 550"/>
              <p:cNvSpPr>
                <a:spLocks noChangeArrowheads="1"/>
              </p:cNvSpPr>
              <p:nvPr/>
            </p:nvSpPr>
            <p:spPr bwMode="auto">
              <a:xfrm>
                <a:off x="4293" y="3044"/>
                <a:ext cx="648"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6" name="Line 551"/>
              <p:cNvSpPr>
                <a:spLocks noChangeShapeType="1"/>
              </p:cNvSpPr>
              <p:nvPr/>
            </p:nvSpPr>
            <p:spPr bwMode="auto">
              <a:xfrm>
                <a:off x="4293" y="3044"/>
                <a:ext cx="648"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7" name="Rectangle 552"/>
              <p:cNvSpPr>
                <a:spLocks noChangeArrowheads="1"/>
              </p:cNvSpPr>
              <p:nvPr/>
            </p:nvSpPr>
            <p:spPr bwMode="auto">
              <a:xfrm>
                <a:off x="4941" y="3044"/>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8" name="Line 553"/>
              <p:cNvSpPr>
                <a:spLocks noChangeShapeType="1"/>
              </p:cNvSpPr>
              <p:nvPr/>
            </p:nvSpPr>
            <p:spPr bwMode="auto">
              <a:xfrm>
                <a:off x="4941" y="3044"/>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9" name="Line 554"/>
              <p:cNvSpPr>
                <a:spLocks noChangeShapeType="1"/>
              </p:cNvSpPr>
              <p:nvPr/>
            </p:nvSpPr>
            <p:spPr bwMode="auto">
              <a:xfrm>
                <a:off x="4941"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0" name="Rectangle 555"/>
              <p:cNvSpPr>
                <a:spLocks noChangeArrowheads="1"/>
              </p:cNvSpPr>
              <p:nvPr/>
            </p:nvSpPr>
            <p:spPr bwMode="auto">
              <a:xfrm>
                <a:off x="4941" y="3044"/>
                <a:ext cx="10"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1" name="Line 556"/>
              <p:cNvSpPr>
                <a:spLocks noChangeShapeType="1"/>
              </p:cNvSpPr>
              <p:nvPr/>
            </p:nvSpPr>
            <p:spPr bwMode="auto">
              <a:xfrm>
                <a:off x="4941" y="3044"/>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2" name="Line 557"/>
              <p:cNvSpPr>
                <a:spLocks noChangeShapeType="1"/>
              </p:cNvSpPr>
              <p:nvPr/>
            </p:nvSpPr>
            <p:spPr bwMode="auto">
              <a:xfrm>
                <a:off x="4941"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3" name="Rectangle 558"/>
              <p:cNvSpPr>
                <a:spLocks noChangeArrowheads="1"/>
              </p:cNvSpPr>
              <p:nvPr/>
            </p:nvSpPr>
            <p:spPr bwMode="auto">
              <a:xfrm>
                <a:off x="4284" y="2520"/>
                <a:ext cx="9" cy="52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4" name="Line 559"/>
              <p:cNvSpPr>
                <a:spLocks noChangeShapeType="1"/>
              </p:cNvSpPr>
              <p:nvPr/>
            </p:nvSpPr>
            <p:spPr bwMode="auto">
              <a:xfrm>
                <a:off x="4284" y="2520"/>
                <a:ext cx="0" cy="524"/>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5" name="Rectangle 560"/>
              <p:cNvSpPr>
                <a:spLocks noChangeArrowheads="1"/>
              </p:cNvSpPr>
              <p:nvPr/>
            </p:nvSpPr>
            <p:spPr bwMode="auto">
              <a:xfrm>
                <a:off x="4941" y="2520"/>
                <a:ext cx="10" cy="52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6" name="Line 561"/>
              <p:cNvSpPr>
                <a:spLocks noChangeShapeType="1"/>
              </p:cNvSpPr>
              <p:nvPr/>
            </p:nvSpPr>
            <p:spPr bwMode="auto">
              <a:xfrm>
                <a:off x="4941" y="2520"/>
                <a:ext cx="0" cy="524"/>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7" name="Rectangle 562"/>
              <p:cNvSpPr>
                <a:spLocks noChangeArrowheads="1"/>
              </p:cNvSpPr>
              <p:nvPr/>
            </p:nvSpPr>
            <p:spPr bwMode="auto">
              <a:xfrm>
                <a:off x="4971"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8" name="Line 563"/>
              <p:cNvSpPr>
                <a:spLocks noChangeShapeType="1"/>
              </p:cNvSpPr>
              <p:nvPr/>
            </p:nvSpPr>
            <p:spPr bwMode="auto">
              <a:xfrm>
                <a:off x="4971"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9" name="Line 564"/>
              <p:cNvSpPr>
                <a:spLocks noChangeShapeType="1"/>
              </p:cNvSpPr>
              <p:nvPr/>
            </p:nvSpPr>
            <p:spPr bwMode="auto">
              <a:xfrm>
                <a:off x="4971"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0" name="Rectangle 565"/>
              <p:cNvSpPr>
                <a:spLocks noChangeArrowheads="1"/>
              </p:cNvSpPr>
              <p:nvPr/>
            </p:nvSpPr>
            <p:spPr bwMode="auto">
              <a:xfrm>
                <a:off x="4971"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1" name="Line 566"/>
              <p:cNvSpPr>
                <a:spLocks noChangeShapeType="1"/>
              </p:cNvSpPr>
              <p:nvPr/>
            </p:nvSpPr>
            <p:spPr bwMode="auto">
              <a:xfrm>
                <a:off x="4971"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2" name="Line 567"/>
              <p:cNvSpPr>
                <a:spLocks noChangeShapeType="1"/>
              </p:cNvSpPr>
              <p:nvPr/>
            </p:nvSpPr>
            <p:spPr bwMode="auto">
              <a:xfrm>
                <a:off x="4971"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3" name="Rectangle 568"/>
              <p:cNvSpPr>
                <a:spLocks noChangeArrowheads="1"/>
              </p:cNvSpPr>
              <p:nvPr/>
            </p:nvSpPr>
            <p:spPr bwMode="auto">
              <a:xfrm>
                <a:off x="4980" y="2510"/>
                <a:ext cx="741"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4" name="Line 569"/>
              <p:cNvSpPr>
                <a:spLocks noChangeShapeType="1"/>
              </p:cNvSpPr>
              <p:nvPr/>
            </p:nvSpPr>
            <p:spPr bwMode="auto">
              <a:xfrm>
                <a:off x="4980" y="2510"/>
                <a:ext cx="741"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5" name="Rectangle 570"/>
              <p:cNvSpPr>
                <a:spLocks noChangeArrowheads="1"/>
              </p:cNvSpPr>
              <p:nvPr/>
            </p:nvSpPr>
            <p:spPr bwMode="auto">
              <a:xfrm>
                <a:off x="5721" y="2510"/>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6" name="Line 571"/>
              <p:cNvSpPr>
                <a:spLocks noChangeShapeType="1"/>
              </p:cNvSpPr>
              <p:nvPr/>
            </p:nvSpPr>
            <p:spPr bwMode="auto">
              <a:xfrm>
                <a:off x="5721" y="2510"/>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7" name="Line 572"/>
              <p:cNvSpPr>
                <a:spLocks noChangeShapeType="1"/>
              </p:cNvSpPr>
              <p:nvPr/>
            </p:nvSpPr>
            <p:spPr bwMode="auto">
              <a:xfrm>
                <a:off x="5721" y="2510"/>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8" name="Rectangle 573"/>
              <p:cNvSpPr>
                <a:spLocks noChangeArrowheads="1"/>
              </p:cNvSpPr>
              <p:nvPr/>
            </p:nvSpPr>
            <p:spPr bwMode="auto">
              <a:xfrm>
                <a:off x="5721" y="2510"/>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9" name="Line 574"/>
              <p:cNvSpPr>
                <a:spLocks noChangeShapeType="1"/>
              </p:cNvSpPr>
              <p:nvPr/>
            </p:nvSpPr>
            <p:spPr bwMode="auto">
              <a:xfrm>
                <a:off x="5721" y="2510"/>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0" name="Line 575"/>
              <p:cNvSpPr>
                <a:spLocks noChangeShapeType="1"/>
              </p:cNvSpPr>
              <p:nvPr/>
            </p:nvSpPr>
            <p:spPr bwMode="auto">
              <a:xfrm>
                <a:off x="5721" y="2510"/>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1" name="Rectangle 576"/>
              <p:cNvSpPr>
                <a:spLocks noChangeArrowheads="1"/>
              </p:cNvSpPr>
              <p:nvPr/>
            </p:nvSpPr>
            <p:spPr bwMode="auto">
              <a:xfrm>
                <a:off x="4971" y="3044"/>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2" name="Line 577"/>
              <p:cNvSpPr>
                <a:spLocks noChangeShapeType="1"/>
              </p:cNvSpPr>
              <p:nvPr/>
            </p:nvSpPr>
            <p:spPr bwMode="auto">
              <a:xfrm>
                <a:off x="4971" y="3044"/>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3" name="Line 578"/>
              <p:cNvSpPr>
                <a:spLocks noChangeShapeType="1"/>
              </p:cNvSpPr>
              <p:nvPr/>
            </p:nvSpPr>
            <p:spPr bwMode="auto">
              <a:xfrm>
                <a:off x="4971" y="3044"/>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4" name="Rectangle 579"/>
              <p:cNvSpPr>
                <a:spLocks noChangeArrowheads="1"/>
              </p:cNvSpPr>
              <p:nvPr/>
            </p:nvSpPr>
            <p:spPr bwMode="auto">
              <a:xfrm>
                <a:off x="4971"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5" name="Line 580"/>
              <p:cNvSpPr>
                <a:spLocks noChangeShapeType="1"/>
              </p:cNvSpPr>
              <p:nvPr/>
            </p:nvSpPr>
            <p:spPr bwMode="auto">
              <a:xfrm>
                <a:off x="4971"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6" name="Line 581"/>
              <p:cNvSpPr>
                <a:spLocks noChangeShapeType="1"/>
              </p:cNvSpPr>
              <p:nvPr/>
            </p:nvSpPr>
            <p:spPr bwMode="auto">
              <a:xfrm>
                <a:off x="4971"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7" name="Rectangle 582"/>
              <p:cNvSpPr>
                <a:spLocks noChangeArrowheads="1"/>
              </p:cNvSpPr>
              <p:nvPr/>
            </p:nvSpPr>
            <p:spPr bwMode="auto">
              <a:xfrm>
                <a:off x="4980" y="3044"/>
                <a:ext cx="741"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8" name="Line 583"/>
              <p:cNvSpPr>
                <a:spLocks noChangeShapeType="1"/>
              </p:cNvSpPr>
              <p:nvPr/>
            </p:nvSpPr>
            <p:spPr bwMode="auto">
              <a:xfrm>
                <a:off x="4980" y="3044"/>
                <a:ext cx="741"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9" name="Rectangle 584"/>
              <p:cNvSpPr>
                <a:spLocks noChangeArrowheads="1"/>
              </p:cNvSpPr>
              <p:nvPr/>
            </p:nvSpPr>
            <p:spPr bwMode="auto">
              <a:xfrm>
                <a:off x="5721"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0" name="Line 585"/>
              <p:cNvSpPr>
                <a:spLocks noChangeShapeType="1"/>
              </p:cNvSpPr>
              <p:nvPr/>
            </p:nvSpPr>
            <p:spPr bwMode="auto">
              <a:xfrm>
                <a:off x="5721"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1" name="Line 586"/>
              <p:cNvSpPr>
                <a:spLocks noChangeShapeType="1"/>
              </p:cNvSpPr>
              <p:nvPr/>
            </p:nvSpPr>
            <p:spPr bwMode="auto">
              <a:xfrm>
                <a:off x="5721"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2" name="Rectangle 587"/>
              <p:cNvSpPr>
                <a:spLocks noChangeArrowheads="1"/>
              </p:cNvSpPr>
              <p:nvPr/>
            </p:nvSpPr>
            <p:spPr bwMode="auto">
              <a:xfrm>
                <a:off x="5721" y="3044"/>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3" name="Line 588"/>
              <p:cNvSpPr>
                <a:spLocks noChangeShapeType="1"/>
              </p:cNvSpPr>
              <p:nvPr/>
            </p:nvSpPr>
            <p:spPr bwMode="auto">
              <a:xfrm>
                <a:off x="5721" y="3044"/>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4" name="Line 589"/>
              <p:cNvSpPr>
                <a:spLocks noChangeShapeType="1"/>
              </p:cNvSpPr>
              <p:nvPr/>
            </p:nvSpPr>
            <p:spPr bwMode="auto">
              <a:xfrm>
                <a:off x="5721" y="3044"/>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5" name="Rectangle 590"/>
              <p:cNvSpPr>
                <a:spLocks noChangeArrowheads="1"/>
              </p:cNvSpPr>
              <p:nvPr/>
            </p:nvSpPr>
            <p:spPr bwMode="auto">
              <a:xfrm>
                <a:off x="4971" y="2520"/>
                <a:ext cx="9" cy="52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6" name="Line 591"/>
              <p:cNvSpPr>
                <a:spLocks noChangeShapeType="1"/>
              </p:cNvSpPr>
              <p:nvPr/>
            </p:nvSpPr>
            <p:spPr bwMode="auto">
              <a:xfrm>
                <a:off x="4971" y="2520"/>
                <a:ext cx="0" cy="524"/>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7" name="Rectangle 592"/>
              <p:cNvSpPr>
                <a:spLocks noChangeArrowheads="1"/>
              </p:cNvSpPr>
              <p:nvPr/>
            </p:nvSpPr>
            <p:spPr bwMode="auto">
              <a:xfrm>
                <a:off x="5721" y="2520"/>
                <a:ext cx="9" cy="52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8" name="Line 593"/>
              <p:cNvSpPr>
                <a:spLocks noChangeShapeType="1"/>
              </p:cNvSpPr>
              <p:nvPr/>
            </p:nvSpPr>
            <p:spPr bwMode="auto">
              <a:xfrm>
                <a:off x="5721" y="2520"/>
                <a:ext cx="0" cy="524"/>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9" name="Rectangle 594"/>
              <p:cNvSpPr>
                <a:spLocks noChangeArrowheads="1"/>
              </p:cNvSpPr>
              <p:nvPr/>
            </p:nvSpPr>
            <p:spPr bwMode="auto">
              <a:xfrm>
                <a:off x="5746" y="2549"/>
                <a:ext cx="9" cy="51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0" name="Line 595"/>
              <p:cNvSpPr>
                <a:spLocks noChangeShapeType="1"/>
              </p:cNvSpPr>
              <p:nvPr/>
            </p:nvSpPr>
            <p:spPr bwMode="auto">
              <a:xfrm>
                <a:off x="5746" y="2549"/>
                <a:ext cx="0" cy="514"/>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1" name="Rectangle 596"/>
              <p:cNvSpPr>
                <a:spLocks noChangeArrowheads="1"/>
              </p:cNvSpPr>
              <p:nvPr/>
            </p:nvSpPr>
            <p:spPr bwMode="auto">
              <a:xfrm>
                <a:off x="200" y="3140"/>
                <a:ext cx="114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過去１年に個別的歯口清掃指</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72" name="Rectangle 597"/>
              <p:cNvSpPr>
                <a:spLocks noChangeArrowheads="1"/>
              </p:cNvSpPr>
              <p:nvPr/>
            </p:nvSpPr>
            <p:spPr bwMode="auto">
              <a:xfrm>
                <a:off x="200" y="3373"/>
                <a:ext cx="155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導を</a:t>
                </a:r>
                <a:r>
                  <a:rPr kumimoji="1" lang="ja-JP" altLang="en-US"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受けた人の割合</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73" name="Rectangle 598"/>
              <p:cNvSpPr>
                <a:spLocks noChangeArrowheads="1"/>
              </p:cNvSpPr>
              <p:nvPr/>
            </p:nvSpPr>
            <p:spPr bwMode="auto">
              <a:xfrm>
                <a:off x="524" y="337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74" name="Rectangle 599"/>
              <p:cNvSpPr>
                <a:spLocks noChangeArrowheads="1"/>
              </p:cNvSpPr>
              <p:nvPr/>
            </p:nvSpPr>
            <p:spPr bwMode="auto">
              <a:xfrm>
                <a:off x="200" y="36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75" name="Rectangle 600"/>
              <p:cNvSpPr>
                <a:spLocks noChangeArrowheads="1"/>
              </p:cNvSpPr>
              <p:nvPr/>
            </p:nvSpPr>
            <p:spPr bwMode="auto">
              <a:xfrm>
                <a:off x="1398" y="3606"/>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76" name="Rectangle 601"/>
              <p:cNvSpPr>
                <a:spLocks noChangeArrowheads="1"/>
              </p:cNvSpPr>
              <p:nvPr/>
            </p:nvSpPr>
            <p:spPr bwMode="auto">
              <a:xfrm>
                <a:off x="2627" y="3140"/>
                <a:ext cx="16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77" name="Rectangle 602"/>
              <p:cNvSpPr>
                <a:spLocks noChangeArrowheads="1"/>
              </p:cNvSpPr>
              <p:nvPr/>
            </p:nvSpPr>
            <p:spPr bwMode="auto">
              <a:xfrm>
                <a:off x="2802" y="3140"/>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78" name="Rectangle 603"/>
              <p:cNvSpPr>
                <a:spLocks noChangeArrowheads="1"/>
              </p:cNvSpPr>
              <p:nvPr/>
            </p:nvSpPr>
            <p:spPr bwMode="auto">
              <a:xfrm>
                <a:off x="3543" y="3140"/>
                <a:ext cx="5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30%</a:t>
                </a:r>
                <a:r>
                  <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以上</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79" name="Rectangle 604"/>
              <p:cNvSpPr>
                <a:spLocks noChangeArrowheads="1"/>
              </p:cNvSpPr>
              <p:nvPr/>
            </p:nvSpPr>
            <p:spPr bwMode="auto">
              <a:xfrm>
                <a:off x="3543" y="33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80" name="Rectangle 605"/>
              <p:cNvSpPr>
                <a:spLocks noChangeArrowheads="1"/>
              </p:cNvSpPr>
              <p:nvPr/>
            </p:nvSpPr>
            <p:spPr bwMode="auto">
              <a:xfrm>
                <a:off x="3718" y="337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81" name="Rectangle 606"/>
              <p:cNvSpPr>
                <a:spLocks noChangeArrowheads="1"/>
              </p:cNvSpPr>
              <p:nvPr/>
            </p:nvSpPr>
            <p:spPr bwMode="auto">
              <a:xfrm>
                <a:off x="4323" y="3140"/>
                <a:ext cx="41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12.8%</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8" name="Group 808"/>
            <p:cNvGrpSpPr>
              <a:grpSpLocks/>
            </p:cNvGrpSpPr>
            <p:nvPr/>
          </p:nvGrpSpPr>
          <p:grpSpPr bwMode="auto">
            <a:xfrm>
              <a:off x="136" y="3063"/>
              <a:ext cx="5619" cy="815"/>
              <a:chOff x="136" y="3063"/>
              <a:chExt cx="5619" cy="815"/>
            </a:xfrm>
          </p:grpSpPr>
          <p:sp>
            <p:nvSpPr>
              <p:cNvPr id="17" name="Rectangle 608"/>
              <p:cNvSpPr>
                <a:spLocks noChangeArrowheads="1"/>
              </p:cNvSpPr>
              <p:nvPr/>
            </p:nvSpPr>
            <p:spPr bwMode="auto">
              <a:xfrm>
                <a:off x="4323" y="33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609"/>
              <p:cNvSpPr>
                <a:spLocks noChangeArrowheads="1"/>
              </p:cNvSpPr>
              <p:nvPr/>
            </p:nvSpPr>
            <p:spPr bwMode="auto">
              <a:xfrm>
                <a:off x="4616" y="337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610"/>
              <p:cNvSpPr>
                <a:spLocks noChangeArrowheads="1"/>
              </p:cNvSpPr>
              <p:nvPr/>
            </p:nvSpPr>
            <p:spPr bwMode="auto">
              <a:xfrm>
                <a:off x="5008" y="3140"/>
                <a:ext cx="5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30%</a:t>
                </a:r>
                <a:r>
                  <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以上</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611"/>
              <p:cNvSpPr>
                <a:spLocks noChangeArrowheads="1"/>
              </p:cNvSpPr>
              <p:nvPr/>
            </p:nvSpPr>
            <p:spPr bwMode="auto">
              <a:xfrm>
                <a:off x="5008" y="33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612"/>
              <p:cNvSpPr>
                <a:spLocks noChangeArrowheads="1"/>
              </p:cNvSpPr>
              <p:nvPr/>
            </p:nvSpPr>
            <p:spPr bwMode="auto">
              <a:xfrm>
                <a:off x="5183" y="3373"/>
                <a:ext cx="12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2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613"/>
              <p:cNvSpPr>
                <a:spLocks noChangeArrowheads="1"/>
              </p:cNvSpPr>
              <p:nvPr/>
            </p:nvSpPr>
            <p:spPr bwMode="auto">
              <a:xfrm>
                <a:off x="136" y="3063"/>
                <a:ext cx="9" cy="4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614"/>
              <p:cNvSpPr>
                <a:spLocks noChangeShapeType="1"/>
              </p:cNvSpPr>
              <p:nvPr/>
            </p:nvSpPr>
            <p:spPr bwMode="auto">
              <a:xfrm>
                <a:off x="136" y="3063"/>
                <a:ext cx="0" cy="4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615"/>
              <p:cNvSpPr>
                <a:spLocks noChangeArrowheads="1"/>
              </p:cNvSpPr>
              <p:nvPr/>
            </p:nvSpPr>
            <p:spPr bwMode="auto">
              <a:xfrm>
                <a:off x="5746" y="3063"/>
                <a:ext cx="9" cy="4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616"/>
              <p:cNvSpPr>
                <a:spLocks noChangeShapeType="1"/>
              </p:cNvSpPr>
              <p:nvPr/>
            </p:nvSpPr>
            <p:spPr bwMode="auto">
              <a:xfrm>
                <a:off x="5746" y="3063"/>
                <a:ext cx="0" cy="4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617"/>
              <p:cNvSpPr>
                <a:spLocks noChangeArrowheads="1"/>
              </p:cNvSpPr>
              <p:nvPr/>
            </p:nvSpPr>
            <p:spPr bwMode="auto">
              <a:xfrm>
                <a:off x="161"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618"/>
              <p:cNvSpPr>
                <a:spLocks noChangeShapeType="1"/>
              </p:cNvSpPr>
              <p:nvPr/>
            </p:nvSpPr>
            <p:spPr bwMode="auto">
              <a:xfrm>
                <a:off x="161"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619"/>
              <p:cNvSpPr>
                <a:spLocks noChangeShapeType="1"/>
              </p:cNvSpPr>
              <p:nvPr/>
            </p:nvSpPr>
            <p:spPr bwMode="auto">
              <a:xfrm>
                <a:off x="161"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620"/>
              <p:cNvSpPr>
                <a:spLocks noChangeArrowheads="1"/>
              </p:cNvSpPr>
              <p:nvPr/>
            </p:nvSpPr>
            <p:spPr bwMode="auto">
              <a:xfrm>
                <a:off x="161"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621"/>
              <p:cNvSpPr>
                <a:spLocks noChangeShapeType="1"/>
              </p:cNvSpPr>
              <p:nvPr/>
            </p:nvSpPr>
            <p:spPr bwMode="auto">
              <a:xfrm>
                <a:off x="161"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622"/>
              <p:cNvSpPr>
                <a:spLocks noChangeShapeType="1"/>
              </p:cNvSpPr>
              <p:nvPr/>
            </p:nvSpPr>
            <p:spPr bwMode="auto">
              <a:xfrm>
                <a:off x="161"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96" name="Rectangle 623"/>
              <p:cNvSpPr>
                <a:spLocks noChangeArrowheads="1"/>
              </p:cNvSpPr>
              <p:nvPr/>
            </p:nvSpPr>
            <p:spPr bwMode="auto">
              <a:xfrm>
                <a:off x="170" y="3072"/>
                <a:ext cx="238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97" name="Line 624"/>
              <p:cNvSpPr>
                <a:spLocks noChangeShapeType="1"/>
              </p:cNvSpPr>
              <p:nvPr/>
            </p:nvSpPr>
            <p:spPr bwMode="auto">
              <a:xfrm>
                <a:off x="170" y="3072"/>
                <a:ext cx="238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98" name="Rectangle 625"/>
              <p:cNvSpPr>
                <a:spLocks noChangeArrowheads="1"/>
              </p:cNvSpPr>
              <p:nvPr/>
            </p:nvSpPr>
            <p:spPr bwMode="auto">
              <a:xfrm>
                <a:off x="2559" y="3072"/>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99" name="Line 626"/>
              <p:cNvSpPr>
                <a:spLocks noChangeShapeType="1"/>
              </p:cNvSpPr>
              <p:nvPr/>
            </p:nvSpPr>
            <p:spPr bwMode="auto">
              <a:xfrm>
                <a:off x="2559" y="307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1" name="Line 627"/>
              <p:cNvSpPr>
                <a:spLocks noChangeShapeType="1"/>
              </p:cNvSpPr>
              <p:nvPr/>
            </p:nvSpPr>
            <p:spPr bwMode="auto">
              <a:xfrm>
                <a:off x="2559" y="3072"/>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2" name="Rectangle 628"/>
              <p:cNvSpPr>
                <a:spLocks noChangeArrowheads="1"/>
              </p:cNvSpPr>
              <p:nvPr/>
            </p:nvSpPr>
            <p:spPr bwMode="auto">
              <a:xfrm>
                <a:off x="2559"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03" name="Line 629"/>
              <p:cNvSpPr>
                <a:spLocks noChangeShapeType="1"/>
              </p:cNvSpPr>
              <p:nvPr/>
            </p:nvSpPr>
            <p:spPr bwMode="auto">
              <a:xfrm>
                <a:off x="2559"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4" name="Line 630"/>
              <p:cNvSpPr>
                <a:spLocks noChangeShapeType="1"/>
              </p:cNvSpPr>
              <p:nvPr/>
            </p:nvSpPr>
            <p:spPr bwMode="auto">
              <a:xfrm>
                <a:off x="2559"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5" name="Rectangle 631"/>
              <p:cNvSpPr>
                <a:spLocks noChangeArrowheads="1"/>
              </p:cNvSpPr>
              <p:nvPr/>
            </p:nvSpPr>
            <p:spPr bwMode="auto">
              <a:xfrm>
                <a:off x="161" y="3839"/>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06" name="Line 632"/>
              <p:cNvSpPr>
                <a:spLocks noChangeShapeType="1"/>
              </p:cNvSpPr>
              <p:nvPr/>
            </p:nvSpPr>
            <p:spPr bwMode="auto">
              <a:xfrm>
                <a:off x="161" y="3839"/>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7" name="Line 633"/>
              <p:cNvSpPr>
                <a:spLocks noChangeShapeType="1"/>
              </p:cNvSpPr>
              <p:nvPr/>
            </p:nvSpPr>
            <p:spPr bwMode="auto">
              <a:xfrm>
                <a:off x="161" y="383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8" name="Rectangle 634"/>
              <p:cNvSpPr>
                <a:spLocks noChangeArrowheads="1"/>
              </p:cNvSpPr>
              <p:nvPr/>
            </p:nvSpPr>
            <p:spPr bwMode="auto">
              <a:xfrm>
                <a:off x="161"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09" name="Line 635"/>
              <p:cNvSpPr>
                <a:spLocks noChangeShapeType="1"/>
              </p:cNvSpPr>
              <p:nvPr/>
            </p:nvSpPr>
            <p:spPr bwMode="auto">
              <a:xfrm>
                <a:off x="161"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0" name="Line 636"/>
              <p:cNvSpPr>
                <a:spLocks noChangeShapeType="1"/>
              </p:cNvSpPr>
              <p:nvPr/>
            </p:nvSpPr>
            <p:spPr bwMode="auto">
              <a:xfrm>
                <a:off x="161"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1" name="Rectangle 637"/>
              <p:cNvSpPr>
                <a:spLocks noChangeArrowheads="1"/>
              </p:cNvSpPr>
              <p:nvPr/>
            </p:nvSpPr>
            <p:spPr bwMode="auto">
              <a:xfrm>
                <a:off x="170" y="3839"/>
                <a:ext cx="238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12" name="Line 638"/>
              <p:cNvSpPr>
                <a:spLocks noChangeShapeType="1"/>
              </p:cNvSpPr>
              <p:nvPr/>
            </p:nvSpPr>
            <p:spPr bwMode="auto">
              <a:xfrm>
                <a:off x="170" y="3839"/>
                <a:ext cx="238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3" name="Rectangle 639"/>
              <p:cNvSpPr>
                <a:spLocks noChangeArrowheads="1"/>
              </p:cNvSpPr>
              <p:nvPr/>
            </p:nvSpPr>
            <p:spPr bwMode="auto">
              <a:xfrm>
                <a:off x="2559"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14" name="Line 640"/>
              <p:cNvSpPr>
                <a:spLocks noChangeShapeType="1"/>
              </p:cNvSpPr>
              <p:nvPr/>
            </p:nvSpPr>
            <p:spPr bwMode="auto">
              <a:xfrm>
                <a:off x="2559"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5" name="Line 641"/>
              <p:cNvSpPr>
                <a:spLocks noChangeShapeType="1"/>
              </p:cNvSpPr>
              <p:nvPr/>
            </p:nvSpPr>
            <p:spPr bwMode="auto">
              <a:xfrm>
                <a:off x="2559"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6" name="Rectangle 642"/>
              <p:cNvSpPr>
                <a:spLocks noChangeArrowheads="1"/>
              </p:cNvSpPr>
              <p:nvPr/>
            </p:nvSpPr>
            <p:spPr bwMode="auto">
              <a:xfrm>
                <a:off x="2559"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17" name="Line 643"/>
              <p:cNvSpPr>
                <a:spLocks noChangeShapeType="1"/>
              </p:cNvSpPr>
              <p:nvPr/>
            </p:nvSpPr>
            <p:spPr bwMode="auto">
              <a:xfrm>
                <a:off x="2559"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8" name="Line 644"/>
              <p:cNvSpPr>
                <a:spLocks noChangeShapeType="1"/>
              </p:cNvSpPr>
              <p:nvPr/>
            </p:nvSpPr>
            <p:spPr bwMode="auto">
              <a:xfrm>
                <a:off x="2559"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9" name="Rectangle 645"/>
              <p:cNvSpPr>
                <a:spLocks noChangeArrowheads="1"/>
              </p:cNvSpPr>
              <p:nvPr/>
            </p:nvSpPr>
            <p:spPr bwMode="auto">
              <a:xfrm>
                <a:off x="161" y="3081"/>
                <a:ext cx="9" cy="75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20" name="Line 646"/>
              <p:cNvSpPr>
                <a:spLocks noChangeShapeType="1"/>
              </p:cNvSpPr>
              <p:nvPr/>
            </p:nvSpPr>
            <p:spPr bwMode="auto">
              <a:xfrm>
                <a:off x="161" y="3081"/>
                <a:ext cx="0" cy="75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1" name="Rectangle 647"/>
              <p:cNvSpPr>
                <a:spLocks noChangeArrowheads="1"/>
              </p:cNvSpPr>
              <p:nvPr/>
            </p:nvSpPr>
            <p:spPr bwMode="auto">
              <a:xfrm>
                <a:off x="2559" y="3081"/>
                <a:ext cx="9" cy="75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22" name="Line 648"/>
              <p:cNvSpPr>
                <a:spLocks noChangeShapeType="1"/>
              </p:cNvSpPr>
              <p:nvPr/>
            </p:nvSpPr>
            <p:spPr bwMode="auto">
              <a:xfrm>
                <a:off x="2559" y="3081"/>
                <a:ext cx="0" cy="75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3" name="Rectangle 649"/>
              <p:cNvSpPr>
                <a:spLocks noChangeArrowheads="1"/>
              </p:cNvSpPr>
              <p:nvPr/>
            </p:nvSpPr>
            <p:spPr bwMode="auto">
              <a:xfrm>
                <a:off x="136" y="3111"/>
                <a:ext cx="9" cy="757"/>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24" name="Line 650"/>
              <p:cNvSpPr>
                <a:spLocks noChangeShapeType="1"/>
              </p:cNvSpPr>
              <p:nvPr/>
            </p:nvSpPr>
            <p:spPr bwMode="auto">
              <a:xfrm>
                <a:off x="136" y="3111"/>
                <a:ext cx="0" cy="757"/>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5" name="Rectangle 651"/>
              <p:cNvSpPr>
                <a:spLocks noChangeArrowheads="1"/>
              </p:cNvSpPr>
              <p:nvPr/>
            </p:nvSpPr>
            <p:spPr bwMode="auto">
              <a:xfrm>
                <a:off x="136" y="3868"/>
                <a:ext cx="9" cy="1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26" name="Line 652"/>
              <p:cNvSpPr>
                <a:spLocks noChangeShapeType="1"/>
              </p:cNvSpPr>
              <p:nvPr/>
            </p:nvSpPr>
            <p:spPr bwMode="auto">
              <a:xfrm>
                <a:off x="136" y="3868"/>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7" name="Line 653"/>
              <p:cNvSpPr>
                <a:spLocks noChangeShapeType="1"/>
              </p:cNvSpPr>
              <p:nvPr/>
            </p:nvSpPr>
            <p:spPr bwMode="auto">
              <a:xfrm>
                <a:off x="136" y="3868"/>
                <a:ext cx="0" cy="1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8" name="Rectangle 654"/>
              <p:cNvSpPr>
                <a:spLocks noChangeArrowheads="1"/>
              </p:cNvSpPr>
              <p:nvPr/>
            </p:nvSpPr>
            <p:spPr bwMode="auto">
              <a:xfrm>
                <a:off x="136" y="3868"/>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29" name="Line 655"/>
              <p:cNvSpPr>
                <a:spLocks noChangeShapeType="1"/>
              </p:cNvSpPr>
              <p:nvPr/>
            </p:nvSpPr>
            <p:spPr bwMode="auto">
              <a:xfrm>
                <a:off x="136" y="3868"/>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0" name="Line 656"/>
              <p:cNvSpPr>
                <a:spLocks noChangeShapeType="1"/>
              </p:cNvSpPr>
              <p:nvPr/>
            </p:nvSpPr>
            <p:spPr bwMode="auto">
              <a:xfrm>
                <a:off x="136" y="3868"/>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1" name="Rectangle 657"/>
              <p:cNvSpPr>
                <a:spLocks noChangeArrowheads="1"/>
              </p:cNvSpPr>
              <p:nvPr/>
            </p:nvSpPr>
            <p:spPr bwMode="auto">
              <a:xfrm>
                <a:off x="145" y="3868"/>
                <a:ext cx="2434"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32" name="Line 658"/>
              <p:cNvSpPr>
                <a:spLocks noChangeShapeType="1"/>
              </p:cNvSpPr>
              <p:nvPr/>
            </p:nvSpPr>
            <p:spPr bwMode="auto">
              <a:xfrm>
                <a:off x="145" y="3868"/>
                <a:ext cx="2434"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3" name="Rectangle 659"/>
              <p:cNvSpPr>
                <a:spLocks noChangeArrowheads="1"/>
              </p:cNvSpPr>
              <p:nvPr/>
            </p:nvSpPr>
            <p:spPr bwMode="auto">
              <a:xfrm>
                <a:off x="2588" y="3072"/>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34" name="Line 660"/>
              <p:cNvSpPr>
                <a:spLocks noChangeShapeType="1"/>
              </p:cNvSpPr>
              <p:nvPr/>
            </p:nvSpPr>
            <p:spPr bwMode="auto">
              <a:xfrm>
                <a:off x="2588" y="3072"/>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5" name="Line 661"/>
              <p:cNvSpPr>
                <a:spLocks noChangeShapeType="1"/>
              </p:cNvSpPr>
              <p:nvPr/>
            </p:nvSpPr>
            <p:spPr bwMode="auto">
              <a:xfrm>
                <a:off x="2588"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6" name="Rectangle 662"/>
              <p:cNvSpPr>
                <a:spLocks noChangeArrowheads="1"/>
              </p:cNvSpPr>
              <p:nvPr/>
            </p:nvSpPr>
            <p:spPr bwMode="auto">
              <a:xfrm>
                <a:off x="2588" y="3072"/>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37" name="Line 663"/>
              <p:cNvSpPr>
                <a:spLocks noChangeShapeType="1"/>
              </p:cNvSpPr>
              <p:nvPr/>
            </p:nvSpPr>
            <p:spPr bwMode="auto">
              <a:xfrm>
                <a:off x="2588" y="3072"/>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8" name="Line 664"/>
              <p:cNvSpPr>
                <a:spLocks noChangeShapeType="1"/>
              </p:cNvSpPr>
              <p:nvPr/>
            </p:nvSpPr>
            <p:spPr bwMode="auto">
              <a:xfrm>
                <a:off x="2588"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9" name="Rectangle 665"/>
              <p:cNvSpPr>
                <a:spLocks noChangeArrowheads="1"/>
              </p:cNvSpPr>
              <p:nvPr/>
            </p:nvSpPr>
            <p:spPr bwMode="auto">
              <a:xfrm>
                <a:off x="2598" y="3072"/>
                <a:ext cx="878"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40" name="Line 666"/>
              <p:cNvSpPr>
                <a:spLocks noChangeShapeType="1"/>
              </p:cNvSpPr>
              <p:nvPr/>
            </p:nvSpPr>
            <p:spPr bwMode="auto">
              <a:xfrm>
                <a:off x="2598" y="3072"/>
                <a:ext cx="878"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1" name="Rectangle 667"/>
              <p:cNvSpPr>
                <a:spLocks noChangeArrowheads="1"/>
              </p:cNvSpPr>
              <p:nvPr/>
            </p:nvSpPr>
            <p:spPr bwMode="auto">
              <a:xfrm>
                <a:off x="3476" y="3072"/>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42" name="Line 668"/>
              <p:cNvSpPr>
                <a:spLocks noChangeShapeType="1"/>
              </p:cNvSpPr>
              <p:nvPr/>
            </p:nvSpPr>
            <p:spPr bwMode="auto">
              <a:xfrm>
                <a:off x="3476" y="3072"/>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3" name="Line 669"/>
              <p:cNvSpPr>
                <a:spLocks noChangeShapeType="1"/>
              </p:cNvSpPr>
              <p:nvPr/>
            </p:nvSpPr>
            <p:spPr bwMode="auto">
              <a:xfrm>
                <a:off x="3476" y="3072"/>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4" name="Rectangle 670"/>
              <p:cNvSpPr>
                <a:spLocks noChangeArrowheads="1"/>
              </p:cNvSpPr>
              <p:nvPr/>
            </p:nvSpPr>
            <p:spPr bwMode="auto">
              <a:xfrm>
                <a:off x="3476" y="3072"/>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45" name="Line 671"/>
              <p:cNvSpPr>
                <a:spLocks noChangeShapeType="1"/>
              </p:cNvSpPr>
              <p:nvPr/>
            </p:nvSpPr>
            <p:spPr bwMode="auto">
              <a:xfrm>
                <a:off x="3476" y="3072"/>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6" name="Line 672"/>
              <p:cNvSpPr>
                <a:spLocks noChangeShapeType="1"/>
              </p:cNvSpPr>
              <p:nvPr/>
            </p:nvSpPr>
            <p:spPr bwMode="auto">
              <a:xfrm>
                <a:off x="3476"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7" name="Rectangle 673"/>
              <p:cNvSpPr>
                <a:spLocks noChangeArrowheads="1"/>
              </p:cNvSpPr>
              <p:nvPr/>
            </p:nvSpPr>
            <p:spPr bwMode="auto">
              <a:xfrm>
                <a:off x="2588" y="3839"/>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48" name="Line 674"/>
              <p:cNvSpPr>
                <a:spLocks noChangeShapeType="1"/>
              </p:cNvSpPr>
              <p:nvPr/>
            </p:nvSpPr>
            <p:spPr bwMode="auto">
              <a:xfrm>
                <a:off x="2588" y="3839"/>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9" name="Line 675"/>
              <p:cNvSpPr>
                <a:spLocks noChangeShapeType="1"/>
              </p:cNvSpPr>
              <p:nvPr/>
            </p:nvSpPr>
            <p:spPr bwMode="auto">
              <a:xfrm>
                <a:off x="2588" y="383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0" name="Rectangle 676"/>
              <p:cNvSpPr>
                <a:spLocks noChangeArrowheads="1"/>
              </p:cNvSpPr>
              <p:nvPr/>
            </p:nvSpPr>
            <p:spPr bwMode="auto">
              <a:xfrm>
                <a:off x="2588" y="383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51" name="Line 677"/>
              <p:cNvSpPr>
                <a:spLocks noChangeShapeType="1"/>
              </p:cNvSpPr>
              <p:nvPr/>
            </p:nvSpPr>
            <p:spPr bwMode="auto">
              <a:xfrm>
                <a:off x="2588" y="383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2" name="Line 678"/>
              <p:cNvSpPr>
                <a:spLocks noChangeShapeType="1"/>
              </p:cNvSpPr>
              <p:nvPr/>
            </p:nvSpPr>
            <p:spPr bwMode="auto">
              <a:xfrm>
                <a:off x="2588"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3" name="Rectangle 679"/>
              <p:cNvSpPr>
                <a:spLocks noChangeArrowheads="1"/>
              </p:cNvSpPr>
              <p:nvPr/>
            </p:nvSpPr>
            <p:spPr bwMode="auto">
              <a:xfrm>
                <a:off x="2598" y="3839"/>
                <a:ext cx="878"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54" name="Line 680"/>
              <p:cNvSpPr>
                <a:spLocks noChangeShapeType="1"/>
              </p:cNvSpPr>
              <p:nvPr/>
            </p:nvSpPr>
            <p:spPr bwMode="auto">
              <a:xfrm>
                <a:off x="2598" y="3839"/>
                <a:ext cx="878"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5" name="Rectangle 681"/>
              <p:cNvSpPr>
                <a:spLocks noChangeArrowheads="1"/>
              </p:cNvSpPr>
              <p:nvPr/>
            </p:nvSpPr>
            <p:spPr bwMode="auto">
              <a:xfrm>
                <a:off x="3476" y="383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56" name="Line 682"/>
              <p:cNvSpPr>
                <a:spLocks noChangeShapeType="1"/>
              </p:cNvSpPr>
              <p:nvPr/>
            </p:nvSpPr>
            <p:spPr bwMode="auto">
              <a:xfrm>
                <a:off x="3476" y="383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7" name="Line 683"/>
              <p:cNvSpPr>
                <a:spLocks noChangeShapeType="1"/>
              </p:cNvSpPr>
              <p:nvPr/>
            </p:nvSpPr>
            <p:spPr bwMode="auto">
              <a:xfrm>
                <a:off x="3476"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8" name="Rectangle 684"/>
              <p:cNvSpPr>
                <a:spLocks noChangeArrowheads="1"/>
              </p:cNvSpPr>
              <p:nvPr/>
            </p:nvSpPr>
            <p:spPr bwMode="auto">
              <a:xfrm>
                <a:off x="3476" y="383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59" name="Line 685"/>
              <p:cNvSpPr>
                <a:spLocks noChangeShapeType="1"/>
              </p:cNvSpPr>
              <p:nvPr/>
            </p:nvSpPr>
            <p:spPr bwMode="auto">
              <a:xfrm>
                <a:off x="3476" y="383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0" name="Line 686"/>
              <p:cNvSpPr>
                <a:spLocks noChangeShapeType="1"/>
              </p:cNvSpPr>
              <p:nvPr/>
            </p:nvSpPr>
            <p:spPr bwMode="auto">
              <a:xfrm>
                <a:off x="3476"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1" name="Rectangle 687"/>
              <p:cNvSpPr>
                <a:spLocks noChangeArrowheads="1"/>
              </p:cNvSpPr>
              <p:nvPr/>
            </p:nvSpPr>
            <p:spPr bwMode="auto">
              <a:xfrm>
                <a:off x="2588" y="3081"/>
                <a:ext cx="10" cy="75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62" name="Line 688"/>
              <p:cNvSpPr>
                <a:spLocks noChangeShapeType="1"/>
              </p:cNvSpPr>
              <p:nvPr/>
            </p:nvSpPr>
            <p:spPr bwMode="auto">
              <a:xfrm>
                <a:off x="2588" y="3081"/>
                <a:ext cx="0" cy="75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3" name="Rectangle 689"/>
              <p:cNvSpPr>
                <a:spLocks noChangeArrowheads="1"/>
              </p:cNvSpPr>
              <p:nvPr/>
            </p:nvSpPr>
            <p:spPr bwMode="auto">
              <a:xfrm>
                <a:off x="3476" y="3081"/>
                <a:ext cx="10" cy="75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64" name="Line 690"/>
              <p:cNvSpPr>
                <a:spLocks noChangeShapeType="1"/>
              </p:cNvSpPr>
              <p:nvPr/>
            </p:nvSpPr>
            <p:spPr bwMode="auto">
              <a:xfrm>
                <a:off x="3476" y="3081"/>
                <a:ext cx="0" cy="75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5" name="Rectangle 691"/>
              <p:cNvSpPr>
                <a:spLocks noChangeArrowheads="1"/>
              </p:cNvSpPr>
              <p:nvPr/>
            </p:nvSpPr>
            <p:spPr bwMode="auto">
              <a:xfrm>
                <a:off x="2579" y="3868"/>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66" name="Line 692"/>
              <p:cNvSpPr>
                <a:spLocks noChangeShapeType="1"/>
              </p:cNvSpPr>
              <p:nvPr/>
            </p:nvSpPr>
            <p:spPr bwMode="auto">
              <a:xfrm>
                <a:off x="2579" y="3868"/>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7" name="Line 693"/>
              <p:cNvSpPr>
                <a:spLocks noChangeShapeType="1"/>
              </p:cNvSpPr>
              <p:nvPr/>
            </p:nvSpPr>
            <p:spPr bwMode="auto">
              <a:xfrm>
                <a:off x="2579" y="3868"/>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8" name="Rectangle 694"/>
              <p:cNvSpPr>
                <a:spLocks noChangeArrowheads="1"/>
              </p:cNvSpPr>
              <p:nvPr/>
            </p:nvSpPr>
            <p:spPr bwMode="auto">
              <a:xfrm>
                <a:off x="2588" y="3868"/>
                <a:ext cx="907"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69" name="Line 695"/>
              <p:cNvSpPr>
                <a:spLocks noChangeShapeType="1"/>
              </p:cNvSpPr>
              <p:nvPr/>
            </p:nvSpPr>
            <p:spPr bwMode="auto">
              <a:xfrm>
                <a:off x="2588" y="3868"/>
                <a:ext cx="907"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0" name="Rectangle 696"/>
              <p:cNvSpPr>
                <a:spLocks noChangeArrowheads="1"/>
              </p:cNvSpPr>
              <p:nvPr/>
            </p:nvSpPr>
            <p:spPr bwMode="auto">
              <a:xfrm>
                <a:off x="3504" y="3072"/>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71" name="Line 697"/>
              <p:cNvSpPr>
                <a:spLocks noChangeShapeType="1"/>
              </p:cNvSpPr>
              <p:nvPr/>
            </p:nvSpPr>
            <p:spPr bwMode="auto">
              <a:xfrm>
                <a:off x="3504" y="3072"/>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2" name="Line 698"/>
              <p:cNvSpPr>
                <a:spLocks noChangeShapeType="1"/>
              </p:cNvSpPr>
              <p:nvPr/>
            </p:nvSpPr>
            <p:spPr bwMode="auto">
              <a:xfrm>
                <a:off x="3504"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3" name="Rectangle 699"/>
              <p:cNvSpPr>
                <a:spLocks noChangeArrowheads="1"/>
              </p:cNvSpPr>
              <p:nvPr/>
            </p:nvSpPr>
            <p:spPr bwMode="auto">
              <a:xfrm>
                <a:off x="3504" y="3072"/>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74" name="Line 700"/>
              <p:cNvSpPr>
                <a:spLocks noChangeShapeType="1"/>
              </p:cNvSpPr>
              <p:nvPr/>
            </p:nvSpPr>
            <p:spPr bwMode="auto">
              <a:xfrm>
                <a:off x="3504" y="3072"/>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5" name="Line 701"/>
              <p:cNvSpPr>
                <a:spLocks noChangeShapeType="1"/>
              </p:cNvSpPr>
              <p:nvPr/>
            </p:nvSpPr>
            <p:spPr bwMode="auto">
              <a:xfrm>
                <a:off x="3504"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6" name="Rectangle 702"/>
              <p:cNvSpPr>
                <a:spLocks noChangeArrowheads="1"/>
              </p:cNvSpPr>
              <p:nvPr/>
            </p:nvSpPr>
            <p:spPr bwMode="auto">
              <a:xfrm>
                <a:off x="3514" y="3072"/>
                <a:ext cx="742"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77" name="Line 703"/>
              <p:cNvSpPr>
                <a:spLocks noChangeShapeType="1"/>
              </p:cNvSpPr>
              <p:nvPr/>
            </p:nvSpPr>
            <p:spPr bwMode="auto">
              <a:xfrm>
                <a:off x="3514" y="3072"/>
                <a:ext cx="742"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8" name="Rectangle 704"/>
              <p:cNvSpPr>
                <a:spLocks noChangeArrowheads="1"/>
              </p:cNvSpPr>
              <p:nvPr/>
            </p:nvSpPr>
            <p:spPr bwMode="auto">
              <a:xfrm>
                <a:off x="4256" y="3072"/>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79" name="Line 705"/>
              <p:cNvSpPr>
                <a:spLocks noChangeShapeType="1"/>
              </p:cNvSpPr>
              <p:nvPr/>
            </p:nvSpPr>
            <p:spPr bwMode="auto">
              <a:xfrm>
                <a:off x="4256" y="307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0" name="Line 706"/>
              <p:cNvSpPr>
                <a:spLocks noChangeShapeType="1"/>
              </p:cNvSpPr>
              <p:nvPr/>
            </p:nvSpPr>
            <p:spPr bwMode="auto">
              <a:xfrm>
                <a:off x="4256" y="3072"/>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1" name="Rectangle 707"/>
              <p:cNvSpPr>
                <a:spLocks noChangeArrowheads="1"/>
              </p:cNvSpPr>
              <p:nvPr/>
            </p:nvSpPr>
            <p:spPr bwMode="auto">
              <a:xfrm>
                <a:off x="4256"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82" name="Line 708"/>
              <p:cNvSpPr>
                <a:spLocks noChangeShapeType="1"/>
              </p:cNvSpPr>
              <p:nvPr/>
            </p:nvSpPr>
            <p:spPr bwMode="auto">
              <a:xfrm>
                <a:off x="4256"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3" name="Line 709"/>
              <p:cNvSpPr>
                <a:spLocks noChangeShapeType="1"/>
              </p:cNvSpPr>
              <p:nvPr/>
            </p:nvSpPr>
            <p:spPr bwMode="auto">
              <a:xfrm>
                <a:off x="4256"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4" name="Rectangle 710"/>
              <p:cNvSpPr>
                <a:spLocks noChangeArrowheads="1"/>
              </p:cNvSpPr>
              <p:nvPr/>
            </p:nvSpPr>
            <p:spPr bwMode="auto">
              <a:xfrm>
                <a:off x="3504" y="3839"/>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85" name="Line 711"/>
              <p:cNvSpPr>
                <a:spLocks noChangeShapeType="1"/>
              </p:cNvSpPr>
              <p:nvPr/>
            </p:nvSpPr>
            <p:spPr bwMode="auto">
              <a:xfrm>
                <a:off x="3504" y="3839"/>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6" name="Line 712"/>
              <p:cNvSpPr>
                <a:spLocks noChangeShapeType="1"/>
              </p:cNvSpPr>
              <p:nvPr/>
            </p:nvSpPr>
            <p:spPr bwMode="auto">
              <a:xfrm>
                <a:off x="3504" y="383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7" name="Rectangle 713"/>
              <p:cNvSpPr>
                <a:spLocks noChangeArrowheads="1"/>
              </p:cNvSpPr>
              <p:nvPr/>
            </p:nvSpPr>
            <p:spPr bwMode="auto">
              <a:xfrm>
                <a:off x="3504" y="383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88" name="Line 714"/>
              <p:cNvSpPr>
                <a:spLocks noChangeShapeType="1"/>
              </p:cNvSpPr>
              <p:nvPr/>
            </p:nvSpPr>
            <p:spPr bwMode="auto">
              <a:xfrm>
                <a:off x="3504" y="383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9" name="Line 715"/>
              <p:cNvSpPr>
                <a:spLocks noChangeShapeType="1"/>
              </p:cNvSpPr>
              <p:nvPr/>
            </p:nvSpPr>
            <p:spPr bwMode="auto">
              <a:xfrm>
                <a:off x="3504"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0" name="Rectangle 716"/>
              <p:cNvSpPr>
                <a:spLocks noChangeArrowheads="1"/>
              </p:cNvSpPr>
              <p:nvPr/>
            </p:nvSpPr>
            <p:spPr bwMode="auto">
              <a:xfrm>
                <a:off x="3514" y="3839"/>
                <a:ext cx="742"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91" name="Line 717"/>
              <p:cNvSpPr>
                <a:spLocks noChangeShapeType="1"/>
              </p:cNvSpPr>
              <p:nvPr/>
            </p:nvSpPr>
            <p:spPr bwMode="auto">
              <a:xfrm>
                <a:off x="3514" y="3839"/>
                <a:ext cx="742"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2" name="Rectangle 718"/>
              <p:cNvSpPr>
                <a:spLocks noChangeArrowheads="1"/>
              </p:cNvSpPr>
              <p:nvPr/>
            </p:nvSpPr>
            <p:spPr bwMode="auto">
              <a:xfrm>
                <a:off x="4256"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93" name="Line 719"/>
              <p:cNvSpPr>
                <a:spLocks noChangeShapeType="1"/>
              </p:cNvSpPr>
              <p:nvPr/>
            </p:nvSpPr>
            <p:spPr bwMode="auto">
              <a:xfrm>
                <a:off x="4256"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4" name="Line 720"/>
              <p:cNvSpPr>
                <a:spLocks noChangeShapeType="1"/>
              </p:cNvSpPr>
              <p:nvPr/>
            </p:nvSpPr>
            <p:spPr bwMode="auto">
              <a:xfrm>
                <a:off x="4256"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5" name="Rectangle 721"/>
              <p:cNvSpPr>
                <a:spLocks noChangeArrowheads="1"/>
              </p:cNvSpPr>
              <p:nvPr/>
            </p:nvSpPr>
            <p:spPr bwMode="auto">
              <a:xfrm>
                <a:off x="4256"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96" name="Line 722"/>
              <p:cNvSpPr>
                <a:spLocks noChangeShapeType="1"/>
              </p:cNvSpPr>
              <p:nvPr/>
            </p:nvSpPr>
            <p:spPr bwMode="auto">
              <a:xfrm>
                <a:off x="4256"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7" name="Line 723"/>
              <p:cNvSpPr>
                <a:spLocks noChangeShapeType="1"/>
              </p:cNvSpPr>
              <p:nvPr/>
            </p:nvSpPr>
            <p:spPr bwMode="auto">
              <a:xfrm>
                <a:off x="4256"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8" name="Rectangle 724"/>
              <p:cNvSpPr>
                <a:spLocks noChangeArrowheads="1"/>
              </p:cNvSpPr>
              <p:nvPr/>
            </p:nvSpPr>
            <p:spPr bwMode="auto">
              <a:xfrm>
                <a:off x="3504" y="3081"/>
                <a:ext cx="10" cy="75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99" name="Line 725"/>
              <p:cNvSpPr>
                <a:spLocks noChangeShapeType="1"/>
              </p:cNvSpPr>
              <p:nvPr/>
            </p:nvSpPr>
            <p:spPr bwMode="auto">
              <a:xfrm>
                <a:off x="3504" y="3081"/>
                <a:ext cx="0" cy="75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0" name="Rectangle 726"/>
              <p:cNvSpPr>
                <a:spLocks noChangeArrowheads="1"/>
              </p:cNvSpPr>
              <p:nvPr/>
            </p:nvSpPr>
            <p:spPr bwMode="auto">
              <a:xfrm>
                <a:off x="4256" y="3081"/>
                <a:ext cx="9" cy="75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01" name="Line 727"/>
              <p:cNvSpPr>
                <a:spLocks noChangeShapeType="1"/>
              </p:cNvSpPr>
              <p:nvPr/>
            </p:nvSpPr>
            <p:spPr bwMode="auto">
              <a:xfrm>
                <a:off x="4256" y="3081"/>
                <a:ext cx="0" cy="75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2" name="Rectangle 728"/>
              <p:cNvSpPr>
                <a:spLocks noChangeArrowheads="1"/>
              </p:cNvSpPr>
              <p:nvPr/>
            </p:nvSpPr>
            <p:spPr bwMode="auto">
              <a:xfrm>
                <a:off x="3495" y="3868"/>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03" name="Line 729"/>
              <p:cNvSpPr>
                <a:spLocks noChangeShapeType="1"/>
              </p:cNvSpPr>
              <p:nvPr/>
            </p:nvSpPr>
            <p:spPr bwMode="auto">
              <a:xfrm>
                <a:off x="3495" y="3868"/>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4" name="Line 730"/>
              <p:cNvSpPr>
                <a:spLocks noChangeShapeType="1"/>
              </p:cNvSpPr>
              <p:nvPr/>
            </p:nvSpPr>
            <p:spPr bwMode="auto">
              <a:xfrm>
                <a:off x="3495" y="3868"/>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5" name="Rectangle 731"/>
              <p:cNvSpPr>
                <a:spLocks noChangeArrowheads="1"/>
              </p:cNvSpPr>
              <p:nvPr/>
            </p:nvSpPr>
            <p:spPr bwMode="auto">
              <a:xfrm>
                <a:off x="3504" y="3868"/>
                <a:ext cx="771"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06" name="Line 732"/>
              <p:cNvSpPr>
                <a:spLocks noChangeShapeType="1"/>
              </p:cNvSpPr>
              <p:nvPr/>
            </p:nvSpPr>
            <p:spPr bwMode="auto">
              <a:xfrm>
                <a:off x="3504" y="3868"/>
                <a:ext cx="771"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7" name="Rectangle 733"/>
              <p:cNvSpPr>
                <a:spLocks noChangeArrowheads="1"/>
              </p:cNvSpPr>
              <p:nvPr/>
            </p:nvSpPr>
            <p:spPr bwMode="auto">
              <a:xfrm>
                <a:off x="4284"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08" name="Line 734"/>
              <p:cNvSpPr>
                <a:spLocks noChangeShapeType="1"/>
              </p:cNvSpPr>
              <p:nvPr/>
            </p:nvSpPr>
            <p:spPr bwMode="auto">
              <a:xfrm>
                <a:off x="4284"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9" name="Line 735"/>
              <p:cNvSpPr>
                <a:spLocks noChangeShapeType="1"/>
              </p:cNvSpPr>
              <p:nvPr/>
            </p:nvSpPr>
            <p:spPr bwMode="auto">
              <a:xfrm>
                <a:off x="4284"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0" name="Rectangle 736"/>
              <p:cNvSpPr>
                <a:spLocks noChangeArrowheads="1"/>
              </p:cNvSpPr>
              <p:nvPr/>
            </p:nvSpPr>
            <p:spPr bwMode="auto">
              <a:xfrm>
                <a:off x="4284"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11" name="Line 737"/>
              <p:cNvSpPr>
                <a:spLocks noChangeShapeType="1"/>
              </p:cNvSpPr>
              <p:nvPr/>
            </p:nvSpPr>
            <p:spPr bwMode="auto">
              <a:xfrm>
                <a:off x="4284"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2" name="Line 738"/>
              <p:cNvSpPr>
                <a:spLocks noChangeShapeType="1"/>
              </p:cNvSpPr>
              <p:nvPr/>
            </p:nvSpPr>
            <p:spPr bwMode="auto">
              <a:xfrm>
                <a:off x="4284"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3" name="Rectangle 739"/>
              <p:cNvSpPr>
                <a:spLocks noChangeArrowheads="1"/>
              </p:cNvSpPr>
              <p:nvPr/>
            </p:nvSpPr>
            <p:spPr bwMode="auto">
              <a:xfrm>
                <a:off x="4293" y="3072"/>
                <a:ext cx="648"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14" name="Line 740"/>
              <p:cNvSpPr>
                <a:spLocks noChangeShapeType="1"/>
              </p:cNvSpPr>
              <p:nvPr/>
            </p:nvSpPr>
            <p:spPr bwMode="auto">
              <a:xfrm>
                <a:off x="4293" y="3072"/>
                <a:ext cx="648"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5" name="Rectangle 741"/>
              <p:cNvSpPr>
                <a:spLocks noChangeArrowheads="1"/>
              </p:cNvSpPr>
              <p:nvPr/>
            </p:nvSpPr>
            <p:spPr bwMode="auto">
              <a:xfrm>
                <a:off x="4941" y="3072"/>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16" name="Line 742"/>
              <p:cNvSpPr>
                <a:spLocks noChangeShapeType="1"/>
              </p:cNvSpPr>
              <p:nvPr/>
            </p:nvSpPr>
            <p:spPr bwMode="auto">
              <a:xfrm>
                <a:off x="4941" y="3072"/>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7" name="Line 743"/>
              <p:cNvSpPr>
                <a:spLocks noChangeShapeType="1"/>
              </p:cNvSpPr>
              <p:nvPr/>
            </p:nvSpPr>
            <p:spPr bwMode="auto">
              <a:xfrm>
                <a:off x="4941" y="3072"/>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8" name="Rectangle 744"/>
              <p:cNvSpPr>
                <a:spLocks noChangeArrowheads="1"/>
              </p:cNvSpPr>
              <p:nvPr/>
            </p:nvSpPr>
            <p:spPr bwMode="auto">
              <a:xfrm>
                <a:off x="4941" y="3072"/>
                <a:ext cx="10"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19" name="Line 745"/>
              <p:cNvSpPr>
                <a:spLocks noChangeShapeType="1"/>
              </p:cNvSpPr>
              <p:nvPr/>
            </p:nvSpPr>
            <p:spPr bwMode="auto">
              <a:xfrm>
                <a:off x="4941" y="3072"/>
                <a:ext cx="10"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0" name="Line 746"/>
              <p:cNvSpPr>
                <a:spLocks noChangeShapeType="1"/>
              </p:cNvSpPr>
              <p:nvPr/>
            </p:nvSpPr>
            <p:spPr bwMode="auto">
              <a:xfrm>
                <a:off x="4941"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1" name="Rectangle 747"/>
              <p:cNvSpPr>
                <a:spLocks noChangeArrowheads="1"/>
              </p:cNvSpPr>
              <p:nvPr/>
            </p:nvSpPr>
            <p:spPr bwMode="auto">
              <a:xfrm>
                <a:off x="4284" y="3839"/>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22" name="Line 748"/>
              <p:cNvSpPr>
                <a:spLocks noChangeShapeType="1"/>
              </p:cNvSpPr>
              <p:nvPr/>
            </p:nvSpPr>
            <p:spPr bwMode="auto">
              <a:xfrm>
                <a:off x="4284" y="3839"/>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3" name="Line 749"/>
              <p:cNvSpPr>
                <a:spLocks noChangeShapeType="1"/>
              </p:cNvSpPr>
              <p:nvPr/>
            </p:nvSpPr>
            <p:spPr bwMode="auto">
              <a:xfrm>
                <a:off x="4284" y="383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4" name="Rectangle 750"/>
              <p:cNvSpPr>
                <a:spLocks noChangeArrowheads="1"/>
              </p:cNvSpPr>
              <p:nvPr/>
            </p:nvSpPr>
            <p:spPr bwMode="auto">
              <a:xfrm>
                <a:off x="4284"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25" name="Line 751"/>
              <p:cNvSpPr>
                <a:spLocks noChangeShapeType="1"/>
              </p:cNvSpPr>
              <p:nvPr/>
            </p:nvSpPr>
            <p:spPr bwMode="auto">
              <a:xfrm>
                <a:off x="4284"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6" name="Line 752"/>
              <p:cNvSpPr>
                <a:spLocks noChangeShapeType="1"/>
              </p:cNvSpPr>
              <p:nvPr/>
            </p:nvSpPr>
            <p:spPr bwMode="auto">
              <a:xfrm>
                <a:off x="4284"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7" name="Rectangle 753"/>
              <p:cNvSpPr>
                <a:spLocks noChangeArrowheads="1"/>
              </p:cNvSpPr>
              <p:nvPr/>
            </p:nvSpPr>
            <p:spPr bwMode="auto">
              <a:xfrm>
                <a:off x="4293" y="3839"/>
                <a:ext cx="648"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28" name="Line 754"/>
              <p:cNvSpPr>
                <a:spLocks noChangeShapeType="1"/>
              </p:cNvSpPr>
              <p:nvPr/>
            </p:nvSpPr>
            <p:spPr bwMode="auto">
              <a:xfrm>
                <a:off x="4293" y="3839"/>
                <a:ext cx="648"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9" name="Rectangle 755"/>
              <p:cNvSpPr>
                <a:spLocks noChangeArrowheads="1"/>
              </p:cNvSpPr>
              <p:nvPr/>
            </p:nvSpPr>
            <p:spPr bwMode="auto">
              <a:xfrm>
                <a:off x="4941" y="383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30" name="Line 756"/>
              <p:cNvSpPr>
                <a:spLocks noChangeShapeType="1"/>
              </p:cNvSpPr>
              <p:nvPr/>
            </p:nvSpPr>
            <p:spPr bwMode="auto">
              <a:xfrm>
                <a:off x="4941" y="383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1" name="Line 757"/>
              <p:cNvSpPr>
                <a:spLocks noChangeShapeType="1"/>
              </p:cNvSpPr>
              <p:nvPr/>
            </p:nvSpPr>
            <p:spPr bwMode="auto">
              <a:xfrm>
                <a:off x="4941"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2" name="Rectangle 758"/>
              <p:cNvSpPr>
                <a:spLocks noChangeArrowheads="1"/>
              </p:cNvSpPr>
              <p:nvPr/>
            </p:nvSpPr>
            <p:spPr bwMode="auto">
              <a:xfrm>
                <a:off x="4941" y="3839"/>
                <a:ext cx="10"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33" name="Line 759"/>
              <p:cNvSpPr>
                <a:spLocks noChangeShapeType="1"/>
              </p:cNvSpPr>
              <p:nvPr/>
            </p:nvSpPr>
            <p:spPr bwMode="auto">
              <a:xfrm>
                <a:off x="4941" y="3839"/>
                <a:ext cx="10"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4" name="Line 760"/>
              <p:cNvSpPr>
                <a:spLocks noChangeShapeType="1"/>
              </p:cNvSpPr>
              <p:nvPr/>
            </p:nvSpPr>
            <p:spPr bwMode="auto">
              <a:xfrm>
                <a:off x="4941"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5" name="Rectangle 761"/>
              <p:cNvSpPr>
                <a:spLocks noChangeArrowheads="1"/>
              </p:cNvSpPr>
              <p:nvPr/>
            </p:nvSpPr>
            <p:spPr bwMode="auto">
              <a:xfrm>
                <a:off x="4284" y="3081"/>
                <a:ext cx="9" cy="75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36" name="Line 762"/>
              <p:cNvSpPr>
                <a:spLocks noChangeShapeType="1"/>
              </p:cNvSpPr>
              <p:nvPr/>
            </p:nvSpPr>
            <p:spPr bwMode="auto">
              <a:xfrm>
                <a:off x="4284" y="3081"/>
                <a:ext cx="0" cy="75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7" name="Rectangle 763"/>
              <p:cNvSpPr>
                <a:spLocks noChangeArrowheads="1"/>
              </p:cNvSpPr>
              <p:nvPr/>
            </p:nvSpPr>
            <p:spPr bwMode="auto">
              <a:xfrm>
                <a:off x="4941" y="3081"/>
                <a:ext cx="10" cy="75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38" name="Line 764"/>
              <p:cNvSpPr>
                <a:spLocks noChangeShapeType="1"/>
              </p:cNvSpPr>
              <p:nvPr/>
            </p:nvSpPr>
            <p:spPr bwMode="auto">
              <a:xfrm>
                <a:off x="4941" y="3081"/>
                <a:ext cx="0" cy="75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9" name="Rectangle 765"/>
              <p:cNvSpPr>
                <a:spLocks noChangeArrowheads="1"/>
              </p:cNvSpPr>
              <p:nvPr/>
            </p:nvSpPr>
            <p:spPr bwMode="auto">
              <a:xfrm>
                <a:off x="4275" y="3868"/>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40" name="Line 766"/>
              <p:cNvSpPr>
                <a:spLocks noChangeShapeType="1"/>
              </p:cNvSpPr>
              <p:nvPr/>
            </p:nvSpPr>
            <p:spPr bwMode="auto">
              <a:xfrm>
                <a:off x="4275" y="3868"/>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1" name="Line 767"/>
              <p:cNvSpPr>
                <a:spLocks noChangeShapeType="1"/>
              </p:cNvSpPr>
              <p:nvPr/>
            </p:nvSpPr>
            <p:spPr bwMode="auto">
              <a:xfrm>
                <a:off x="4275" y="3868"/>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2" name="Rectangle 768"/>
              <p:cNvSpPr>
                <a:spLocks noChangeArrowheads="1"/>
              </p:cNvSpPr>
              <p:nvPr/>
            </p:nvSpPr>
            <p:spPr bwMode="auto">
              <a:xfrm>
                <a:off x="4284" y="3868"/>
                <a:ext cx="676"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43" name="Line 769"/>
              <p:cNvSpPr>
                <a:spLocks noChangeShapeType="1"/>
              </p:cNvSpPr>
              <p:nvPr/>
            </p:nvSpPr>
            <p:spPr bwMode="auto">
              <a:xfrm>
                <a:off x="4284" y="3868"/>
                <a:ext cx="676"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4" name="Rectangle 770"/>
              <p:cNvSpPr>
                <a:spLocks noChangeArrowheads="1"/>
              </p:cNvSpPr>
              <p:nvPr/>
            </p:nvSpPr>
            <p:spPr bwMode="auto">
              <a:xfrm>
                <a:off x="4971"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45" name="Line 771"/>
              <p:cNvSpPr>
                <a:spLocks noChangeShapeType="1"/>
              </p:cNvSpPr>
              <p:nvPr/>
            </p:nvSpPr>
            <p:spPr bwMode="auto">
              <a:xfrm>
                <a:off x="4971"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6" name="Line 772"/>
              <p:cNvSpPr>
                <a:spLocks noChangeShapeType="1"/>
              </p:cNvSpPr>
              <p:nvPr/>
            </p:nvSpPr>
            <p:spPr bwMode="auto">
              <a:xfrm>
                <a:off x="4971"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7" name="Rectangle 773"/>
              <p:cNvSpPr>
                <a:spLocks noChangeArrowheads="1"/>
              </p:cNvSpPr>
              <p:nvPr/>
            </p:nvSpPr>
            <p:spPr bwMode="auto">
              <a:xfrm>
                <a:off x="4971"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48" name="Line 774"/>
              <p:cNvSpPr>
                <a:spLocks noChangeShapeType="1"/>
              </p:cNvSpPr>
              <p:nvPr/>
            </p:nvSpPr>
            <p:spPr bwMode="auto">
              <a:xfrm>
                <a:off x="4971"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9" name="Line 775"/>
              <p:cNvSpPr>
                <a:spLocks noChangeShapeType="1"/>
              </p:cNvSpPr>
              <p:nvPr/>
            </p:nvSpPr>
            <p:spPr bwMode="auto">
              <a:xfrm>
                <a:off x="4971"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0" name="Rectangle 776"/>
              <p:cNvSpPr>
                <a:spLocks noChangeArrowheads="1"/>
              </p:cNvSpPr>
              <p:nvPr/>
            </p:nvSpPr>
            <p:spPr bwMode="auto">
              <a:xfrm>
                <a:off x="4980" y="3072"/>
                <a:ext cx="741"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51" name="Line 777"/>
              <p:cNvSpPr>
                <a:spLocks noChangeShapeType="1"/>
              </p:cNvSpPr>
              <p:nvPr/>
            </p:nvSpPr>
            <p:spPr bwMode="auto">
              <a:xfrm>
                <a:off x="4980" y="3072"/>
                <a:ext cx="741"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2" name="Rectangle 778"/>
              <p:cNvSpPr>
                <a:spLocks noChangeArrowheads="1"/>
              </p:cNvSpPr>
              <p:nvPr/>
            </p:nvSpPr>
            <p:spPr bwMode="auto">
              <a:xfrm>
                <a:off x="5721" y="3072"/>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53" name="Line 779"/>
              <p:cNvSpPr>
                <a:spLocks noChangeShapeType="1"/>
              </p:cNvSpPr>
              <p:nvPr/>
            </p:nvSpPr>
            <p:spPr bwMode="auto">
              <a:xfrm>
                <a:off x="5721" y="3072"/>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4" name="Line 780"/>
              <p:cNvSpPr>
                <a:spLocks noChangeShapeType="1"/>
              </p:cNvSpPr>
              <p:nvPr/>
            </p:nvSpPr>
            <p:spPr bwMode="auto">
              <a:xfrm>
                <a:off x="5721" y="3072"/>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5" name="Rectangle 781"/>
              <p:cNvSpPr>
                <a:spLocks noChangeArrowheads="1"/>
              </p:cNvSpPr>
              <p:nvPr/>
            </p:nvSpPr>
            <p:spPr bwMode="auto">
              <a:xfrm>
                <a:off x="5721" y="3072"/>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56" name="Line 782"/>
              <p:cNvSpPr>
                <a:spLocks noChangeShapeType="1"/>
              </p:cNvSpPr>
              <p:nvPr/>
            </p:nvSpPr>
            <p:spPr bwMode="auto">
              <a:xfrm>
                <a:off x="5721" y="3072"/>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7" name="Line 783"/>
              <p:cNvSpPr>
                <a:spLocks noChangeShapeType="1"/>
              </p:cNvSpPr>
              <p:nvPr/>
            </p:nvSpPr>
            <p:spPr bwMode="auto">
              <a:xfrm>
                <a:off x="5721" y="3072"/>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8" name="Rectangle 784"/>
              <p:cNvSpPr>
                <a:spLocks noChangeArrowheads="1"/>
              </p:cNvSpPr>
              <p:nvPr/>
            </p:nvSpPr>
            <p:spPr bwMode="auto">
              <a:xfrm>
                <a:off x="4971" y="3839"/>
                <a:ext cx="9" cy="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59" name="Line 785"/>
              <p:cNvSpPr>
                <a:spLocks noChangeShapeType="1"/>
              </p:cNvSpPr>
              <p:nvPr/>
            </p:nvSpPr>
            <p:spPr bwMode="auto">
              <a:xfrm>
                <a:off x="4971" y="3839"/>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0" name="Line 786"/>
              <p:cNvSpPr>
                <a:spLocks noChangeShapeType="1"/>
              </p:cNvSpPr>
              <p:nvPr/>
            </p:nvSpPr>
            <p:spPr bwMode="auto">
              <a:xfrm>
                <a:off x="4971" y="3839"/>
                <a:ext cx="0" cy="9"/>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1" name="Rectangle 787"/>
              <p:cNvSpPr>
                <a:spLocks noChangeArrowheads="1"/>
              </p:cNvSpPr>
              <p:nvPr/>
            </p:nvSpPr>
            <p:spPr bwMode="auto">
              <a:xfrm>
                <a:off x="4971"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62" name="Line 788"/>
              <p:cNvSpPr>
                <a:spLocks noChangeShapeType="1"/>
              </p:cNvSpPr>
              <p:nvPr/>
            </p:nvSpPr>
            <p:spPr bwMode="auto">
              <a:xfrm>
                <a:off x="4971"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3" name="Line 789"/>
              <p:cNvSpPr>
                <a:spLocks noChangeShapeType="1"/>
              </p:cNvSpPr>
              <p:nvPr/>
            </p:nvSpPr>
            <p:spPr bwMode="auto">
              <a:xfrm>
                <a:off x="4971"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4" name="Rectangle 790"/>
              <p:cNvSpPr>
                <a:spLocks noChangeArrowheads="1"/>
              </p:cNvSpPr>
              <p:nvPr/>
            </p:nvSpPr>
            <p:spPr bwMode="auto">
              <a:xfrm>
                <a:off x="4980" y="3839"/>
                <a:ext cx="741"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65" name="Line 791"/>
              <p:cNvSpPr>
                <a:spLocks noChangeShapeType="1"/>
              </p:cNvSpPr>
              <p:nvPr/>
            </p:nvSpPr>
            <p:spPr bwMode="auto">
              <a:xfrm>
                <a:off x="4980" y="3839"/>
                <a:ext cx="741"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6" name="Rectangle 792"/>
              <p:cNvSpPr>
                <a:spLocks noChangeArrowheads="1"/>
              </p:cNvSpPr>
              <p:nvPr/>
            </p:nvSpPr>
            <p:spPr bwMode="auto">
              <a:xfrm>
                <a:off x="5721"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67" name="Line 793"/>
              <p:cNvSpPr>
                <a:spLocks noChangeShapeType="1"/>
              </p:cNvSpPr>
              <p:nvPr/>
            </p:nvSpPr>
            <p:spPr bwMode="auto">
              <a:xfrm>
                <a:off x="5721"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8" name="Line 794"/>
              <p:cNvSpPr>
                <a:spLocks noChangeShapeType="1"/>
              </p:cNvSpPr>
              <p:nvPr/>
            </p:nvSpPr>
            <p:spPr bwMode="auto">
              <a:xfrm>
                <a:off x="5721"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9" name="Rectangle 795"/>
              <p:cNvSpPr>
                <a:spLocks noChangeArrowheads="1"/>
              </p:cNvSpPr>
              <p:nvPr/>
            </p:nvSpPr>
            <p:spPr bwMode="auto">
              <a:xfrm>
                <a:off x="5721" y="3839"/>
                <a:ext cx="9"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70" name="Line 796"/>
              <p:cNvSpPr>
                <a:spLocks noChangeShapeType="1"/>
              </p:cNvSpPr>
              <p:nvPr/>
            </p:nvSpPr>
            <p:spPr bwMode="auto">
              <a:xfrm>
                <a:off x="5721" y="3839"/>
                <a:ext cx="9" cy="0"/>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1" name="Line 797"/>
              <p:cNvSpPr>
                <a:spLocks noChangeShapeType="1"/>
              </p:cNvSpPr>
              <p:nvPr/>
            </p:nvSpPr>
            <p:spPr bwMode="auto">
              <a:xfrm>
                <a:off x="5721" y="3839"/>
                <a:ext cx="0" cy="9"/>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2" name="Rectangle 798"/>
              <p:cNvSpPr>
                <a:spLocks noChangeArrowheads="1"/>
              </p:cNvSpPr>
              <p:nvPr/>
            </p:nvSpPr>
            <p:spPr bwMode="auto">
              <a:xfrm>
                <a:off x="4971" y="3081"/>
                <a:ext cx="9" cy="75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73" name="Line 799"/>
              <p:cNvSpPr>
                <a:spLocks noChangeShapeType="1"/>
              </p:cNvSpPr>
              <p:nvPr/>
            </p:nvSpPr>
            <p:spPr bwMode="auto">
              <a:xfrm>
                <a:off x="4971" y="3081"/>
                <a:ext cx="0" cy="758"/>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4" name="Rectangle 800"/>
              <p:cNvSpPr>
                <a:spLocks noChangeArrowheads="1"/>
              </p:cNvSpPr>
              <p:nvPr/>
            </p:nvSpPr>
            <p:spPr bwMode="auto">
              <a:xfrm>
                <a:off x="5721" y="3081"/>
                <a:ext cx="9" cy="75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75" name="Line 801"/>
              <p:cNvSpPr>
                <a:spLocks noChangeShapeType="1"/>
              </p:cNvSpPr>
              <p:nvPr/>
            </p:nvSpPr>
            <p:spPr bwMode="auto">
              <a:xfrm>
                <a:off x="5721" y="3081"/>
                <a:ext cx="0" cy="758"/>
              </a:xfrm>
              <a:prstGeom prst="line">
                <a:avLst/>
              </a:prstGeom>
              <a:noFill/>
              <a:ln w="0">
                <a:solidFill>
                  <a:srgbClr val="F0F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6" name="Rectangle 802"/>
              <p:cNvSpPr>
                <a:spLocks noChangeArrowheads="1"/>
              </p:cNvSpPr>
              <p:nvPr/>
            </p:nvSpPr>
            <p:spPr bwMode="auto">
              <a:xfrm>
                <a:off x="4960" y="3868"/>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77" name="Line 803"/>
              <p:cNvSpPr>
                <a:spLocks noChangeShapeType="1"/>
              </p:cNvSpPr>
              <p:nvPr/>
            </p:nvSpPr>
            <p:spPr bwMode="auto">
              <a:xfrm>
                <a:off x="4960" y="3868"/>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8" name="Line 804"/>
              <p:cNvSpPr>
                <a:spLocks noChangeShapeType="1"/>
              </p:cNvSpPr>
              <p:nvPr/>
            </p:nvSpPr>
            <p:spPr bwMode="auto">
              <a:xfrm>
                <a:off x="4960" y="3868"/>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9" name="Rectangle 805"/>
              <p:cNvSpPr>
                <a:spLocks noChangeArrowheads="1"/>
              </p:cNvSpPr>
              <p:nvPr/>
            </p:nvSpPr>
            <p:spPr bwMode="auto">
              <a:xfrm>
                <a:off x="4969" y="3868"/>
                <a:ext cx="777"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80" name="Line 806"/>
              <p:cNvSpPr>
                <a:spLocks noChangeShapeType="1"/>
              </p:cNvSpPr>
              <p:nvPr/>
            </p:nvSpPr>
            <p:spPr bwMode="auto">
              <a:xfrm>
                <a:off x="4969" y="3868"/>
                <a:ext cx="777"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1" name="Rectangle 807"/>
              <p:cNvSpPr>
                <a:spLocks noChangeArrowheads="1"/>
              </p:cNvSpPr>
              <p:nvPr/>
            </p:nvSpPr>
            <p:spPr bwMode="auto">
              <a:xfrm>
                <a:off x="5746" y="3111"/>
                <a:ext cx="9" cy="757"/>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Line 809"/>
            <p:cNvSpPr>
              <a:spLocks noChangeShapeType="1"/>
            </p:cNvSpPr>
            <p:nvPr/>
          </p:nvSpPr>
          <p:spPr bwMode="auto">
            <a:xfrm>
              <a:off x="5746" y="3111"/>
              <a:ext cx="0" cy="757"/>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810"/>
            <p:cNvSpPr>
              <a:spLocks noChangeArrowheads="1"/>
            </p:cNvSpPr>
            <p:nvPr/>
          </p:nvSpPr>
          <p:spPr bwMode="auto">
            <a:xfrm>
              <a:off x="5746" y="3868"/>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Line 811"/>
            <p:cNvSpPr>
              <a:spLocks noChangeShapeType="1"/>
            </p:cNvSpPr>
            <p:nvPr/>
          </p:nvSpPr>
          <p:spPr bwMode="auto">
            <a:xfrm>
              <a:off x="5746" y="3868"/>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Line 812"/>
            <p:cNvSpPr>
              <a:spLocks noChangeShapeType="1"/>
            </p:cNvSpPr>
            <p:nvPr/>
          </p:nvSpPr>
          <p:spPr bwMode="auto">
            <a:xfrm>
              <a:off x="5746" y="3868"/>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813"/>
            <p:cNvSpPr>
              <a:spLocks noChangeArrowheads="1"/>
            </p:cNvSpPr>
            <p:nvPr/>
          </p:nvSpPr>
          <p:spPr bwMode="auto">
            <a:xfrm>
              <a:off x="5746" y="3868"/>
              <a:ext cx="9" cy="10"/>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814"/>
            <p:cNvSpPr>
              <a:spLocks noChangeShapeType="1"/>
            </p:cNvSpPr>
            <p:nvPr/>
          </p:nvSpPr>
          <p:spPr bwMode="auto">
            <a:xfrm>
              <a:off x="5746" y="3868"/>
              <a:ext cx="9" cy="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Line 815"/>
            <p:cNvSpPr>
              <a:spLocks noChangeShapeType="1"/>
            </p:cNvSpPr>
            <p:nvPr/>
          </p:nvSpPr>
          <p:spPr bwMode="auto">
            <a:xfrm>
              <a:off x="5746" y="3868"/>
              <a:ext cx="0" cy="10"/>
            </a:xfrm>
            <a:prstGeom prst="line">
              <a:avLst/>
            </a:prstGeom>
            <a:noFill/>
            <a:ln w="0">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816"/>
            <p:cNvSpPr>
              <a:spLocks noChangeArrowheads="1"/>
            </p:cNvSpPr>
            <p:nvPr/>
          </p:nvSpPr>
          <p:spPr bwMode="auto">
            <a:xfrm>
              <a:off x="200" y="3912"/>
              <a:ext cx="10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700" b="0" i="0" u="none" strike="noStrike" cap="none" normalizeH="0" baseline="0" smtClean="0">
                  <a:ln>
                    <a:noFill/>
                  </a:ln>
                  <a:solidFill>
                    <a:srgbClr val="000000"/>
                  </a:solidFill>
                  <a:effectLst/>
                  <a:latin typeface="Century" pitchFamily="18"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3399018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784976" cy="1143000"/>
          </a:xfrm>
        </p:spPr>
        <p:txBody>
          <a:bodyPr/>
          <a:lstStyle/>
          <a:p>
            <a:pPr algn="l"/>
            <a:r>
              <a:rPr kumimoji="1" lang="ja-JP" altLang="en-US" sz="3200" dirty="0" smtClean="0"/>
              <a:t>アンケート調査の結果およびそこからわかること</a:t>
            </a:r>
            <a:endParaRPr kumimoji="1" lang="ja-JP" altLang="en-US" sz="3200" dirty="0"/>
          </a:p>
        </p:txBody>
      </p:sp>
      <p:sp>
        <p:nvSpPr>
          <p:cNvPr id="4" name="テキスト ボックス 3"/>
          <p:cNvSpPr txBox="1"/>
          <p:nvPr/>
        </p:nvSpPr>
        <p:spPr>
          <a:xfrm>
            <a:off x="539552" y="2749693"/>
            <a:ext cx="7704857" cy="2554545"/>
          </a:xfrm>
          <a:prstGeom prst="rect">
            <a:avLst/>
          </a:prstGeom>
          <a:noFill/>
        </p:spPr>
        <p:txBody>
          <a:bodyPr wrap="square" rtlCol="0">
            <a:spAutoFit/>
          </a:bodyPr>
          <a:lstStyle/>
          <a:p>
            <a:r>
              <a:rPr kumimoji="1" lang="ja-JP" altLang="en-US" sz="3200" dirty="0" smtClean="0"/>
              <a:t>生徒、児童の生活について尋ね</a:t>
            </a:r>
            <a:endParaRPr kumimoji="1" lang="en-US" altLang="ja-JP" sz="3200" dirty="0" smtClean="0"/>
          </a:p>
          <a:p>
            <a:r>
              <a:rPr kumimoji="1" lang="ja-JP" altLang="en-US" sz="3200" dirty="0" smtClean="0"/>
              <a:t>その違いが、むし歯予防の知識において差異として現れるか調べてみた。</a:t>
            </a:r>
            <a:endParaRPr kumimoji="1" lang="en-US" altLang="ja-JP" sz="3200" dirty="0" smtClean="0"/>
          </a:p>
          <a:p>
            <a:endParaRPr lang="en-US" altLang="ja-JP" sz="3200" dirty="0"/>
          </a:p>
          <a:p>
            <a:r>
              <a:rPr kumimoji="1" lang="ja-JP" altLang="en-US" sz="3200" dirty="0" smtClean="0"/>
              <a:t>結果についてみていきましょう。</a:t>
            </a:r>
            <a:endParaRPr kumimoji="1" lang="ja-JP" altLang="en-US" sz="3200" dirty="0"/>
          </a:p>
        </p:txBody>
      </p:sp>
    </p:spTree>
    <p:extLst>
      <p:ext uri="{BB962C8B-B14F-4D97-AF65-F5344CB8AC3E}">
        <p14:creationId xmlns:p14="http://schemas.microsoft.com/office/powerpoint/2010/main" val="2900680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55576" y="404664"/>
            <a:ext cx="7632848" cy="1224136"/>
          </a:xfrm>
        </p:spPr>
        <p:txBody>
          <a:bodyPr/>
          <a:lstStyle/>
          <a:p>
            <a:pPr algn="l"/>
            <a:r>
              <a:rPr kumimoji="1" lang="ja-JP" altLang="en-US" sz="2800" dirty="0" smtClean="0"/>
              <a:t>あなたの生活について教えてください。</a:t>
            </a:r>
            <a:r>
              <a:rPr lang="ja-JP" altLang="en-US" sz="2800" dirty="0"/>
              <a:t>　</a:t>
            </a:r>
            <a:r>
              <a:rPr lang="ja-JP" altLang="en-US" sz="2800" dirty="0" smtClean="0"/>
              <a:t>　</a:t>
            </a:r>
            <a:r>
              <a:rPr kumimoji="1" lang="en-US" altLang="ja-JP" sz="2800" dirty="0" smtClean="0"/>
              <a:t/>
            </a:r>
            <a:br>
              <a:rPr kumimoji="1" lang="en-US" altLang="ja-JP" sz="2800" dirty="0" smtClean="0"/>
            </a:br>
            <a:r>
              <a:rPr kumimoji="1" lang="ja-JP" altLang="en-US" sz="2800" dirty="0" smtClean="0"/>
              <a:t>設問１　歯みがきは</a:t>
            </a:r>
            <a:r>
              <a:rPr kumimoji="1" lang="en-US" altLang="ja-JP" sz="2800" dirty="0" smtClean="0"/>
              <a:t>1</a:t>
            </a:r>
            <a:r>
              <a:rPr kumimoji="1" lang="ja-JP" altLang="en-US" sz="2800" dirty="0" smtClean="0"/>
              <a:t>日何回行いますか？</a:t>
            </a:r>
            <a:endParaRPr kumimoji="1" lang="ja-JP" altLang="en-US" sz="2800" dirty="0"/>
          </a:p>
        </p:txBody>
      </p:sp>
      <p:graphicFrame>
        <p:nvGraphicFramePr>
          <p:cNvPr id="7" name="コンテンツ プレースホルダー 6"/>
          <p:cNvGraphicFramePr>
            <a:graphicFrameLocks noGrp="1"/>
          </p:cNvGraphicFramePr>
          <p:nvPr>
            <p:ph sz="quarter" idx="13"/>
            <p:extLst>
              <p:ext uri="{D42A27DB-BD31-4B8C-83A1-F6EECF244321}">
                <p14:modId xmlns:p14="http://schemas.microsoft.com/office/powerpoint/2010/main" val="652431170"/>
              </p:ext>
            </p:extLst>
          </p:nvPr>
        </p:nvGraphicFramePr>
        <p:xfrm>
          <a:off x="107504" y="1412776"/>
          <a:ext cx="4426570" cy="4915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コンテンツ プレースホルダー 7"/>
          <p:cNvGraphicFramePr>
            <a:graphicFrameLocks noGrp="1"/>
          </p:cNvGraphicFramePr>
          <p:nvPr>
            <p:ph sz="quarter" idx="14"/>
            <p:extLst>
              <p:ext uri="{D42A27DB-BD31-4B8C-83A1-F6EECF244321}">
                <p14:modId xmlns:p14="http://schemas.microsoft.com/office/powerpoint/2010/main" val="69127886"/>
              </p:ext>
            </p:extLst>
          </p:nvPr>
        </p:nvGraphicFramePr>
        <p:xfrm>
          <a:off x="4572000" y="1412776"/>
          <a:ext cx="4248472" cy="49151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7582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332656"/>
            <a:ext cx="6512511" cy="1150064"/>
          </a:xfrm>
        </p:spPr>
        <p:txBody>
          <a:bodyPr/>
          <a:lstStyle/>
          <a:p>
            <a:pPr algn="l"/>
            <a:r>
              <a:rPr kumimoji="1" lang="ja-JP" altLang="en-US" sz="2800" dirty="0" smtClean="0"/>
              <a:t>設問２　歯磨剤は使用しますか？</a:t>
            </a:r>
            <a:r>
              <a:rPr kumimoji="1" lang="en-US" altLang="ja-JP" sz="2800" dirty="0" smtClean="0"/>
              <a:t/>
            </a:r>
            <a:br>
              <a:rPr kumimoji="1" lang="en-US" altLang="ja-JP" sz="2800" dirty="0" smtClean="0"/>
            </a:br>
            <a:endParaRPr kumimoji="1" lang="ja-JP" altLang="en-US" sz="2800" dirty="0"/>
          </a:p>
        </p:txBody>
      </p:sp>
      <p:graphicFrame>
        <p:nvGraphicFramePr>
          <p:cNvPr id="5" name="コンテンツ プレースホルダー 4"/>
          <p:cNvGraphicFramePr>
            <a:graphicFrameLocks noGrp="1"/>
          </p:cNvGraphicFramePr>
          <p:nvPr>
            <p:ph sz="quarter" idx="13"/>
            <p:extLst>
              <p:ext uri="{D42A27DB-BD31-4B8C-83A1-F6EECF244321}">
                <p14:modId xmlns:p14="http://schemas.microsoft.com/office/powerpoint/2010/main" val="3382599122"/>
              </p:ext>
            </p:extLst>
          </p:nvPr>
        </p:nvGraphicFramePr>
        <p:xfrm>
          <a:off x="179512" y="1268760"/>
          <a:ext cx="4498975" cy="4843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コンテンツ プレースホルダー 5"/>
          <p:cNvGraphicFramePr>
            <a:graphicFrameLocks noGrp="1"/>
          </p:cNvGraphicFramePr>
          <p:nvPr>
            <p:ph sz="quarter" idx="14"/>
            <p:extLst>
              <p:ext uri="{D42A27DB-BD31-4B8C-83A1-F6EECF244321}">
                <p14:modId xmlns:p14="http://schemas.microsoft.com/office/powerpoint/2010/main" val="2897834274"/>
              </p:ext>
            </p:extLst>
          </p:nvPr>
        </p:nvGraphicFramePr>
        <p:xfrm>
          <a:off x="4788024" y="1268760"/>
          <a:ext cx="4248472" cy="48098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17769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TC101859861[[fn=トレードショー]]</Template>
  <TotalTime>1058</TotalTime>
  <Words>2134</Words>
  <Application>Microsoft Office PowerPoint</Application>
  <PresentationFormat>画面に合わせる (4:3)</PresentationFormat>
  <Paragraphs>769</Paragraphs>
  <Slides>38</Slides>
  <Notes>38</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スリップストリーム</vt:lpstr>
      <vt:lpstr>学校保健会研究発表  演題　糖分摂取とむし歯の関係に対する知識のアンケート法による分析  　　　　　　　　　　　　　　　　　　　　平成24年　1月　19日　 </vt:lpstr>
      <vt:lpstr>はじめに</vt:lpstr>
      <vt:lpstr>目的　方法</vt:lpstr>
      <vt:lpstr>元気県ぐんま２１</vt:lpstr>
      <vt:lpstr>PowerPoint プレゼンテーション</vt:lpstr>
      <vt:lpstr>元気県ぐんま２１開始時現状（平成13年）と目標（22年）</vt:lpstr>
      <vt:lpstr>アンケート調査の結果およびそこからわかること</vt:lpstr>
      <vt:lpstr>あなたの生活について教えてください。　　 設問１　歯みがきは1日何回行いますか？</vt:lpstr>
      <vt:lpstr>設問２　歯磨剤は使用しますか？ </vt:lpstr>
      <vt:lpstr>設問３　あなたや、あなたの家族はお口の健康に関心がありますか。</vt:lpstr>
      <vt:lpstr>設問４　甘い食べ物や飲み物は自宅にありますか？</vt:lpstr>
      <vt:lpstr>設問５　あなたは水分補給でどんなものをよく飲みますか？</vt:lpstr>
      <vt:lpstr>次に実際に児童、生徒が行った問題を考えてみましょう。</vt:lpstr>
      <vt:lpstr>小学6年生正解率　　5.3% 中学3年生正解率　　14.1%　　　</vt:lpstr>
      <vt:lpstr>小学6年生正解率　　　8.2%　 中学3年生正解率　　　8.5%</vt:lpstr>
      <vt:lpstr>Keyesの輪</vt:lpstr>
      <vt:lpstr>小学6年生正解率　　91.0% 中学3年生正解率　　96.3%</vt:lpstr>
      <vt:lpstr>PowerPoint プレゼンテーション</vt:lpstr>
      <vt:lpstr>日常の口腔内の変化による 脱灰・再石灰化モデル</vt:lpstr>
      <vt:lpstr>小学6年生正解率　　71.7% 中学3年生正解率　　76.3%</vt:lpstr>
      <vt:lpstr>PowerPoint プレゼンテーション</vt:lpstr>
      <vt:lpstr>PowerPoint プレゼンテーション</vt:lpstr>
      <vt:lpstr>小学6年生正解率　　52.5% 中学3年生正解率　　42.2%</vt:lpstr>
      <vt:lpstr>キシリトールは何%</vt:lpstr>
      <vt:lpstr>小学6年生正解率　　13.9% 中学3年生正解率　　22.6%</vt:lpstr>
      <vt:lpstr>小学6年生正解率　　86.1% 中学3年生正解率　　88.1%　</vt:lpstr>
      <vt:lpstr>炭水化物について</vt:lpstr>
      <vt:lpstr>市販されているさまざまな商品</vt:lpstr>
      <vt:lpstr>PowerPoint プレゼンテーション</vt:lpstr>
      <vt:lpstr>PowerPoint プレゼンテーション</vt:lpstr>
      <vt:lpstr>学年別正解率</vt:lpstr>
      <vt:lpstr>地域別正解率</vt:lpstr>
      <vt:lpstr>結果　</vt:lpstr>
      <vt:lpstr>年間の一人当たりの砂糖消費量（単位Kg）</vt:lpstr>
      <vt:lpstr>PowerPoint プレゼンテーション</vt:lpstr>
      <vt:lpstr>まとめ</vt:lpstr>
      <vt:lpstr>PowerPoint プレゼンテーション</vt:lpstr>
      <vt:lpstr>御清聴ありがとうございました。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学校保健会研究発表  演題　糖分摂取とむし歯の関係に対する知識のアンケート法による分析</dc:title>
  <dc:creator>saitoh</dc:creator>
  <cp:lastModifiedBy>萩原吉則</cp:lastModifiedBy>
  <cp:revision>107</cp:revision>
  <dcterms:created xsi:type="dcterms:W3CDTF">2011-11-26T13:42:39Z</dcterms:created>
  <dcterms:modified xsi:type="dcterms:W3CDTF">2012-01-22T14:07:59Z</dcterms:modified>
</cp:coreProperties>
</file>