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3.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14.xml" ContentType="application/vnd.openxmlformats-officedocument.presentationml.notesSlide+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drawings/drawing4.xml" ContentType="application/vnd.openxmlformats-officedocument.drawingml.chartshape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34" r:id="rId1"/>
  </p:sldMasterIdLst>
  <p:notesMasterIdLst>
    <p:notesMasterId r:id="rId20"/>
  </p:notesMasterIdLst>
  <p:handoutMasterIdLst>
    <p:handoutMasterId r:id="rId21"/>
  </p:handoutMasterIdLst>
  <p:sldIdLst>
    <p:sldId id="256" r:id="rId2"/>
    <p:sldId id="257" r:id="rId3"/>
    <p:sldId id="261" r:id="rId4"/>
    <p:sldId id="270" r:id="rId5"/>
    <p:sldId id="258" r:id="rId6"/>
    <p:sldId id="259" r:id="rId7"/>
    <p:sldId id="278" r:id="rId8"/>
    <p:sldId id="262" r:id="rId9"/>
    <p:sldId id="279" r:id="rId10"/>
    <p:sldId id="263" r:id="rId11"/>
    <p:sldId id="273" r:id="rId12"/>
    <p:sldId id="275" r:id="rId13"/>
    <p:sldId id="274" r:id="rId14"/>
    <p:sldId id="277" r:id="rId15"/>
    <p:sldId id="276" r:id="rId16"/>
    <p:sldId id="272" r:id="rId17"/>
    <p:sldId id="267" r:id="rId18"/>
    <p:sldId id="266" r:id="rId19"/>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201406" initials="2"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FF9999"/>
    <a:srgbClr val="F8FFCD"/>
    <a:srgbClr val="D2FED2"/>
    <a:srgbClr val="B1FDB1"/>
    <a:srgbClr val="FFE5FF"/>
    <a:srgbClr val="FFCCFF"/>
    <a:srgbClr val="FF6699"/>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71" autoAdjust="0"/>
    <p:restoredTop sz="70324" autoAdjust="0"/>
  </p:normalViewPr>
  <p:slideViewPr>
    <p:cSldViewPr snapToGrid="0">
      <p:cViewPr>
        <p:scale>
          <a:sx n="85" d="100"/>
          <a:sy n="85" d="100"/>
        </p:scale>
        <p:origin x="-294" y="-72"/>
      </p:cViewPr>
      <p:guideLst>
        <p:guide orient="horz" pos="2160"/>
        <p:guide pos="384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100" d="100"/>
        <a:sy n="100" d="100"/>
      </p:scale>
      <p:origin x="0" y="-5142"/>
    </p:cViewPr>
  </p:sorterViewPr>
  <p:notesViewPr>
    <p:cSldViewPr snapToGrid="0">
      <p:cViewPr>
        <p:scale>
          <a:sx n="112" d="100"/>
          <a:sy n="112" d="100"/>
        </p:scale>
        <p:origin x="1686" y="-28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201406\Desktop\&#9733;H26&#29976;&#27005;&#30010;&#27503;&#21608;&#30149;&#12481;&#12455;&#12483;&#12463;.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201406\Desktop\&#9733;H26&#29976;&#27005;&#30010;&#27503;&#21608;&#30149;&#12481;&#12455;&#12483;&#12463;.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D:\&#9733;H26&#29976;&#27005;&#30010;&#27503;&#21608;&#30149;&#12481;&#12455;&#12483;&#12463;%20(&#22238;&#24489;&#28168;&#12415;).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D:\&#9733;H26&#29976;&#27005;&#30010;&#27503;&#21608;&#30149;&#12481;&#12455;&#12483;&#12463;%20(&#22238;&#24489;&#28168;&#1241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ja-JP" altLang="en-US" sz="2600" b="1" u="sng" dirty="0" smtClean="0">
                <a:solidFill>
                  <a:srgbClr val="0070C0"/>
                </a:solidFill>
              </a:rPr>
              <a:t>アンケート</a:t>
            </a:r>
            <a:r>
              <a:rPr lang="ja-JP" altLang="en-US" sz="2600" b="1" u="sng" dirty="0">
                <a:solidFill>
                  <a:srgbClr val="0070C0"/>
                </a:solidFill>
              </a:rPr>
              <a:t>実施人数</a:t>
            </a:r>
            <a:r>
              <a:rPr lang="ja-JP" altLang="en-US" sz="2600" b="1" u="sng" dirty="0">
                <a:solidFill>
                  <a:sysClr val="windowText" lastClr="000000"/>
                </a:solidFill>
              </a:rPr>
              <a:t>に</a:t>
            </a:r>
            <a:r>
              <a:rPr lang="ja-JP" altLang="en-US" sz="2600" b="1" u="sng" dirty="0" smtClean="0">
                <a:solidFill>
                  <a:sysClr val="windowText" lastClr="000000"/>
                </a:solidFill>
              </a:rPr>
              <a:t>対する</a:t>
            </a:r>
            <a:r>
              <a:rPr lang="ja-JP" altLang="en-US" sz="2600" b="1" u="sng" dirty="0" smtClean="0">
                <a:solidFill>
                  <a:srgbClr val="FF6699"/>
                </a:solidFill>
              </a:rPr>
              <a:t>歯科</a:t>
            </a:r>
            <a:r>
              <a:rPr lang="ja-JP" altLang="en-US" sz="2600" b="1" u="sng" dirty="0">
                <a:solidFill>
                  <a:srgbClr val="FF6699"/>
                </a:solidFill>
              </a:rPr>
              <a:t>医院受診者数</a:t>
            </a:r>
            <a:r>
              <a:rPr lang="ja-JP" altLang="en-US" sz="2600" b="1" u="sng" dirty="0">
                <a:solidFill>
                  <a:sysClr val="windowText" lastClr="000000"/>
                </a:solidFill>
              </a:rPr>
              <a:t>と受診率</a:t>
            </a:r>
          </a:p>
        </c:rich>
      </c:tx>
      <c:layout>
        <c:manualLayout>
          <c:xMode val="edge"/>
          <c:yMode val="edge"/>
          <c:x val="0.1584032294876184"/>
          <c:y val="1.8849247959466145E-2"/>
        </c:manualLayout>
      </c:layout>
      <c:overlay val="0"/>
      <c:spPr>
        <a:noFill/>
        <a:ln>
          <a:noFill/>
        </a:ln>
        <a:effectLst/>
      </c:spPr>
    </c:title>
    <c:autoTitleDeleted val="0"/>
    <c:plotArea>
      <c:layout>
        <c:manualLayout>
          <c:layoutTarget val="inner"/>
          <c:xMode val="edge"/>
          <c:yMode val="edge"/>
          <c:x val="6.9860133901569921E-2"/>
          <c:y val="0.13801045618285582"/>
          <c:w val="0.83681147067063288"/>
          <c:h val="0.6867524466830317"/>
        </c:manualLayout>
      </c:layout>
      <c:barChart>
        <c:barDir val="col"/>
        <c:grouping val="clustered"/>
        <c:varyColors val="0"/>
        <c:ser>
          <c:idx val="2"/>
          <c:order val="0"/>
          <c:tx>
            <c:strRef>
              <c:f>集計!$AE$5</c:f>
              <c:strCache>
                <c:ptCount val="1"/>
                <c:pt idx="0">
                  <c:v>アンケート実施人数</c:v>
                </c:pt>
              </c:strCache>
            </c:strRef>
          </c:tx>
          <c:spPr>
            <a:solidFill>
              <a:schemeClr val="accent1"/>
            </a:solidFill>
            <a:ln>
              <a:solidFill>
                <a:schemeClr val="tx1"/>
              </a:solidFill>
            </a:ln>
            <a:effectLst/>
          </c:spPr>
          <c:invertIfNegative val="0"/>
          <c:dLbls>
            <c:dLbl>
              <c:idx val="0"/>
              <c:layout>
                <c:manualLayout>
                  <c:x val="0"/>
                  <c:y val="7.0853390289776483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
                  <c:y val="0.13923826188393118"/>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集計!$Z$6:$Z$11</c:f>
              <c:strCache>
                <c:ptCount val="6"/>
                <c:pt idx="0">
                  <c:v>40歳代</c:v>
                </c:pt>
                <c:pt idx="1">
                  <c:v>50歳代</c:v>
                </c:pt>
                <c:pt idx="2">
                  <c:v>60歳代</c:v>
                </c:pt>
                <c:pt idx="3">
                  <c:v>70歳代</c:v>
                </c:pt>
                <c:pt idx="4">
                  <c:v>80歳代</c:v>
                </c:pt>
                <c:pt idx="5">
                  <c:v>90歳代</c:v>
                </c:pt>
              </c:strCache>
            </c:strRef>
          </c:cat>
          <c:val>
            <c:numRef>
              <c:f>集計!$AE$6:$AE$11</c:f>
              <c:numCache>
                <c:formatCode>General</c:formatCode>
                <c:ptCount val="6"/>
                <c:pt idx="0">
                  <c:v>119</c:v>
                </c:pt>
                <c:pt idx="1">
                  <c:v>164</c:v>
                </c:pt>
                <c:pt idx="2">
                  <c:v>620</c:v>
                </c:pt>
                <c:pt idx="3">
                  <c:v>553</c:v>
                </c:pt>
                <c:pt idx="4">
                  <c:v>195</c:v>
                </c:pt>
                <c:pt idx="5">
                  <c:v>7</c:v>
                </c:pt>
              </c:numCache>
            </c:numRef>
          </c:val>
        </c:ser>
        <c:ser>
          <c:idx val="1"/>
          <c:order val="1"/>
          <c:tx>
            <c:strRef>
              <c:f>集計!$AB$5</c:f>
              <c:strCache>
                <c:ptCount val="1"/>
              </c:strCache>
            </c:strRef>
          </c:tx>
          <c:spPr>
            <a:solidFill>
              <a:schemeClr val="accent2"/>
            </a:solidFill>
            <a:ln>
              <a:noFill/>
            </a:ln>
            <a:effectLst/>
          </c:spPr>
          <c:invertIfNegative val="0"/>
          <c:cat>
            <c:strRef>
              <c:f>集計!$Z$6:$Z$11</c:f>
              <c:strCache>
                <c:ptCount val="6"/>
                <c:pt idx="0">
                  <c:v>40歳代</c:v>
                </c:pt>
                <c:pt idx="1">
                  <c:v>50歳代</c:v>
                </c:pt>
                <c:pt idx="2">
                  <c:v>60歳代</c:v>
                </c:pt>
                <c:pt idx="3">
                  <c:v>70歳代</c:v>
                </c:pt>
                <c:pt idx="4">
                  <c:v>80歳代</c:v>
                </c:pt>
                <c:pt idx="5">
                  <c:v>90歳代</c:v>
                </c:pt>
              </c:strCache>
            </c:strRef>
          </c:cat>
          <c:val>
            <c:numRef>
              <c:f>集計!$AB$6:$AB$11</c:f>
              <c:numCache>
                <c:formatCode>General</c:formatCode>
                <c:ptCount val="6"/>
              </c:numCache>
            </c:numRef>
          </c:val>
        </c:ser>
        <c:ser>
          <c:idx val="0"/>
          <c:order val="2"/>
          <c:tx>
            <c:strRef>
              <c:f>集計!$AA$5</c:f>
              <c:strCache>
                <c:ptCount val="1"/>
                <c:pt idx="0">
                  <c:v>歯科医院受診者数</c:v>
                </c:pt>
              </c:strCache>
            </c:strRef>
          </c:tx>
          <c:spPr>
            <a:solidFill>
              <a:srgbClr val="FF6699">
                <a:alpha val="85882"/>
              </a:srgbClr>
            </a:solidFill>
            <a:ln>
              <a:solidFill>
                <a:schemeClr val="tx1"/>
              </a:solidFill>
            </a:ln>
            <a:effectLst/>
          </c:spPr>
          <c:invertIfNegative val="0"/>
          <c:dLbls>
            <c:dLbl>
              <c:idx val="4"/>
              <c:layout>
                <c:manualLayout>
                  <c:x val="-1.2077294685990338E-3"/>
                  <c:y val="8.5384253106488839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集計!$Z$6:$Z$11</c:f>
              <c:strCache>
                <c:ptCount val="6"/>
                <c:pt idx="0">
                  <c:v>40歳代</c:v>
                </c:pt>
                <c:pt idx="1">
                  <c:v>50歳代</c:v>
                </c:pt>
                <c:pt idx="2">
                  <c:v>60歳代</c:v>
                </c:pt>
                <c:pt idx="3">
                  <c:v>70歳代</c:v>
                </c:pt>
                <c:pt idx="4">
                  <c:v>80歳代</c:v>
                </c:pt>
                <c:pt idx="5">
                  <c:v>90歳代</c:v>
                </c:pt>
              </c:strCache>
            </c:strRef>
          </c:cat>
          <c:val>
            <c:numRef>
              <c:f>集計!$AA$6:$AA$11</c:f>
              <c:numCache>
                <c:formatCode>General</c:formatCode>
                <c:ptCount val="6"/>
                <c:pt idx="0">
                  <c:v>4</c:v>
                </c:pt>
                <c:pt idx="1">
                  <c:v>11</c:v>
                </c:pt>
                <c:pt idx="2">
                  <c:v>56</c:v>
                </c:pt>
                <c:pt idx="3">
                  <c:v>62</c:v>
                </c:pt>
                <c:pt idx="4">
                  <c:v>22</c:v>
                </c:pt>
                <c:pt idx="5">
                  <c:v>2</c:v>
                </c:pt>
              </c:numCache>
            </c:numRef>
          </c:val>
        </c:ser>
        <c:dLbls>
          <c:showLegendKey val="0"/>
          <c:showVal val="0"/>
          <c:showCatName val="0"/>
          <c:showSerName val="0"/>
          <c:showPercent val="0"/>
          <c:showBubbleSize val="0"/>
        </c:dLbls>
        <c:gapWidth val="68"/>
        <c:overlap val="50"/>
        <c:axId val="193390848"/>
        <c:axId val="193937408"/>
      </c:barChart>
      <c:lineChart>
        <c:grouping val="standard"/>
        <c:varyColors val="0"/>
        <c:ser>
          <c:idx val="3"/>
          <c:order val="3"/>
          <c:tx>
            <c:strRef>
              <c:f>集計!$AF$5</c:f>
              <c:strCache>
                <c:ptCount val="1"/>
              </c:strCache>
            </c:strRef>
          </c:tx>
          <c:spPr>
            <a:ln w="28575" cap="rnd">
              <a:solidFill>
                <a:schemeClr val="accent4"/>
              </a:solidFill>
              <a:round/>
            </a:ln>
            <a:effectLst/>
          </c:spPr>
          <c:marker>
            <c:symbol val="none"/>
          </c:marker>
          <c:cat>
            <c:strRef>
              <c:f>集計!$Z$6:$Z$11</c:f>
              <c:strCache>
                <c:ptCount val="6"/>
                <c:pt idx="0">
                  <c:v>40歳代</c:v>
                </c:pt>
                <c:pt idx="1">
                  <c:v>50歳代</c:v>
                </c:pt>
                <c:pt idx="2">
                  <c:v>60歳代</c:v>
                </c:pt>
                <c:pt idx="3">
                  <c:v>70歳代</c:v>
                </c:pt>
                <c:pt idx="4">
                  <c:v>80歳代</c:v>
                </c:pt>
                <c:pt idx="5">
                  <c:v>90歳代</c:v>
                </c:pt>
              </c:strCache>
            </c:strRef>
          </c:cat>
          <c:val>
            <c:numRef>
              <c:f>集計!$AF$6:$AF$11</c:f>
              <c:numCache>
                <c:formatCode>General</c:formatCode>
                <c:ptCount val="6"/>
              </c:numCache>
            </c:numRef>
          </c:val>
          <c:smooth val="0"/>
        </c:ser>
        <c:ser>
          <c:idx val="4"/>
          <c:order val="4"/>
          <c:tx>
            <c:strRef>
              <c:f>集計!$AG$5</c:f>
              <c:strCache>
                <c:ptCount val="1"/>
                <c:pt idx="0">
                  <c:v>歯科医院受診率</c:v>
                </c:pt>
              </c:strCache>
            </c:strRef>
          </c:tx>
          <c:spPr>
            <a:ln w="28575" cap="rnd">
              <a:solidFill>
                <a:schemeClr val="tx1"/>
              </a:solidFill>
              <a:round/>
            </a:ln>
            <a:effectLst/>
          </c:spPr>
          <c:marker>
            <c:symbol val="circle"/>
            <c:size val="7"/>
            <c:spPr>
              <a:solidFill>
                <a:schemeClr val="tx1">
                  <a:alpha val="93000"/>
                </a:schemeClr>
              </a:solidFill>
              <a:ln>
                <a:noFill/>
              </a:ln>
            </c:spPr>
          </c:marker>
          <c:dLbls>
            <c:dLbl>
              <c:idx val="0"/>
              <c:layout>
                <c:manualLayout>
                  <c:x val="-2.4363020015013271E-2"/>
                  <c:y val="-9.506259485803875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8875394451463834E-2"/>
                  <c:y val="-4.061734839572830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4.1716143487052623E-3"/>
                  <c:y val="-5.330532653644005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3.124488837764069E-3"/>
                  <c:y val="-4.27320114191803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3.9057259896322014E-2"/>
                  <c:y val="-4.484667444263227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集計!$Z$6:$Z$11</c:f>
              <c:strCache>
                <c:ptCount val="6"/>
                <c:pt idx="0">
                  <c:v>40歳代</c:v>
                </c:pt>
                <c:pt idx="1">
                  <c:v>50歳代</c:v>
                </c:pt>
                <c:pt idx="2">
                  <c:v>60歳代</c:v>
                </c:pt>
                <c:pt idx="3">
                  <c:v>70歳代</c:v>
                </c:pt>
                <c:pt idx="4">
                  <c:v>80歳代</c:v>
                </c:pt>
                <c:pt idx="5">
                  <c:v>90歳代</c:v>
                </c:pt>
              </c:strCache>
            </c:strRef>
          </c:cat>
          <c:val>
            <c:numRef>
              <c:f>集計!$AG$6:$AG$11</c:f>
              <c:numCache>
                <c:formatCode>0%</c:formatCode>
                <c:ptCount val="6"/>
                <c:pt idx="0">
                  <c:v>3.0000000000000002E-2</c:v>
                </c:pt>
                <c:pt idx="1">
                  <c:v>7.0000000000000021E-2</c:v>
                </c:pt>
                <c:pt idx="2">
                  <c:v>9.0000000000000024E-2</c:v>
                </c:pt>
                <c:pt idx="3">
                  <c:v>0.11</c:v>
                </c:pt>
                <c:pt idx="4">
                  <c:v>0.11</c:v>
                </c:pt>
                <c:pt idx="5">
                  <c:v>0.2900000000000002</c:v>
                </c:pt>
              </c:numCache>
            </c:numRef>
          </c:val>
          <c:smooth val="0"/>
        </c:ser>
        <c:ser>
          <c:idx val="5"/>
          <c:order val="5"/>
          <c:tx>
            <c:strRef>
              <c:f>集計!$AH$5</c:f>
              <c:strCache>
                <c:ptCount val="1"/>
              </c:strCache>
            </c:strRef>
          </c:tx>
          <c:spPr>
            <a:ln w="28575" cap="rnd">
              <a:solidFill>
                <a:schemeClr val="accent6"/>
              </a:solidFill>
              <a:round/>
            </a:ln>
            <a:effectLst/>
          </c:spPr>
          <c:marker>
            <c:symbol val="none"/>
          </c:marker>
          <c:cat>
            <c:strRef>
              <c:f>集計!$Z$6:$Z$11</c:f>
              <c:strCache>
                <c:ptCount val="6"/>
                <c:pt idx="0">
                  <c:v>40歳代</c:v>
                </c:pt>
                <c:pt idx="1">
                  <c:v>50歳代</c:v>
                </c:pt>
                <c:pt idx="2">
                  <c:v>60歳代</c:v>
                </c:pt>
                <c:pt idx="3">
                  <c:v>70歳代</c:v>
                </c:pt>
                <c:pt idx="4">
                  <c:v>80歳代</c:v>
                </c:pt>
                <c:pt idx="5">
                  <c:v>90歳代</c:v>
                </c:pt>
              </c:strCache>
            </c:strRef>
          </c:cat>
          <c:val>
            <c:numRef>
              <c:f>集計!$AH$6:$AH$11</c:f>
              <c:numCache>
                <c:formatCode>General</c:formatCode>
                <c:ptCount val="6"/>
              </c:numCache>
            </c:numRef>
          </c:val>
          <c:smooth val="0"/>
        </c:ser>
        <c:dLbls>
          <c:showLegendKey val="0"/>
          <c:showVal val="0"/>
          <c:showCatName val="0"/>
          <c:showSerName val="0"/>
          <c:showPercent val="0"/>
          <c:showBubbleSize val="0"/>
        </c:dLbls>
        <c:marker val="1"/>
        <c:smooth val="0"/>
        <c:axId val="193940480"/>
        <c:axId val="193938944"/>
      </c:lineChart>
      <c:catAx>
        <c:axId val="193390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ysClr val="windowText" lastClr="000000"/>
                </a:solidFill>
                <a:latin typeface="+mn-lt"/>
                <a:ea typeface="+mn-ea"/>
                <a:cs typeface="+mn-cs"/>
              </a:defRPr>
            </a:pPr>
            <a:endParaRPr lang="ja-JP"/>
          </a:p>
        </c:txPr>
        <c:crossAx val="193937408"/>
        <c:crosses val="autoZero"/>
        <c:auto val="1"/>
        <c:lblAlgn val="ctr"/>
        <c:lblOffset val="100"/>
        <c:noMultiLvlLbl val="0"/>
      </c:catAx>
      <c:valAx>
        <c:axId val="193937408"/>
        <c:scaling>
          <c:orientation val="minMax"/>
        </c:scaling>
        <c:delete val="0"/>
        <c:axPos val="l"/>
        <c:majorGridlines>
          <c:spPr>
            <a:ln w="9525" cap="flat" cmpd="sng" algn="ctr">
              <a:solidFill>
                <a:schemeClr val="tx1">
                  <a:lumMod val="50000"/>
                  <a:lumOff val="5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ja-JP"/>
          </a:p>
        </c:txPr>
        <c:crossAx val="193390848"/>
        <c:crosses val="autoZero"/>
        <c:crossBetween val="between"/>
      </c:valAx>
      <c:valAx>
        <c:axId val="193938944"/>
        <c:scaling>
          <c:orientation val="minMax"/>
          <c:max val="0.35000000000000003"/>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ja-JP"/>
          </a:p>
        </c:txPr>
        <c:crossAx val="193940480"/>
        <c:crosses val="max"/>
        <c:crossBetween val="between"/>
        <c:majorUnit val="0.05"/>
        <c:minorUnit val="0.05"/>
      </c:valAx>
      <c:catAx>
        <c:axId val="193940480"/>
        <c:scaling>
          <c:orientation val="minMax"/>
        </c:scaling>
        <c:delete val="1"/>
        <c:axPos val="b"/>
        <c:numFmt formatCode="General" sourceLinked="1"/>
        <c:majorTickMark val="out"/>
        <c:minorTickMark val="none"/>
        <c:tickLblPos val="none"/>
        <c:crossAx val="193938944"/>
        <c:crosses val="autoZero"/>
        <c:auto val="1"/>
        <c:lblAlgn val="ctr"/>
        <c:lblOffset val="100"/>
        <c:noMultiLvlLbl val="0"/>
      </c:catAx>
      <c:spPr>
        <a:noFill/>
        <a:ln>
          <a:noFill/>
        </a:ln>
        <a:effectLst/>
      </c:spPr>
    </c:plotArea>
    <c:legend>
      <c:legendPos val="b"/>
      <c:legendEntry>
        <c:idx val="1"/>
        <c:delete val="1"/>
      </c:legendEntry>
      <c:legendEntry>
        <c:idx val="2"/>
        <c:txPr>
          <a:bodyPr rot="0" spcFirstLastPara="1" vertOverflow="ellipsis" vert="horz" wrap="square" anchor="ctr" anchorCtr="1"/>
          <a:lstStyle/>
          <a:p>
            <a:pPr>
              <a:defRPr sz="1800" b="0" i="0" u="none" strike="noStrike" kern="1200" baseline="0">
                <a:solidFill>
                  <a:sysClr val="windowText" lastClr="000000"/>
                </a:solidFill>
                <a:latin typeface="+mn-ea"/>
                <a:ea typeface="+mn-ea"/>
                <a:cs typeface="+mn-cs"/>
              </a:defRPr>
            </a:pPr>
            <a:endParaRPr lang="ja-JP"/>
          </a:p>
        </c:txPr>
      </c:legendEntry>
      <c:legendEntry>
        <c:idx val="3"/>
        <c:delete val="1"/>
      </c:legendEntry>
      <c:legendEntry>
        <c:idx val="5"/>
        <c:delete val="1"/>
      </c:legendEntry>
      <c:layout>
        <c:manualLayout>
          <c:xMode val="edge"/>
          <c:yMode val="edge"/>
          <c:x val="0"/>
          <c:y val="0.93041119173134612"/>
          <c:w val="1"/>
          <c:h val="6.9588808268653865E-2"/>
        </c:manualLayout>
      </c:layout>
      <c:overlay val="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ja-JP"/>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ja-JP"/>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ja-JP" altLang="en-US" sz="2800" u="sng" dirty="0">
                <a:solidFill>
                  <a:sysClr val="windowText" lastClr="000000"/>
                </a:solidFill>
              </a:rPr>
              <a:t>男女別かかりつけ歯科医院の有無</a:t>
            </a:r>
          </a:p>
        </c:rich>
      </c:tx>
      <c:layout>
        <c:manualLayout>
          <c:xMode val="edge"/>
          <c:yMode val="edge"/>
          <c:x val="0.29826304220429595"/>
          <c:y val="3.4313434265421404E-2"/>
        </c:manualLayout>
      </c:layout>
      <c:overlay val="0"/>
      <c:spPr>
        <a:noFill/>
        <a:ln>
          <a:noFill/>
        </a:ln>
        <a:effectLst/>
      </c:spPr>
    </c:title>
    <c:autoTitleDeleted val="0"/>
    <c:plotArea>
      <c:layout>
        <c:manualLayout>
          <c:layoutTarget val="inner"/>
          <c:xMode val="edge"/>
          <c:yMode val="edge"/>
          <c:x val="0.11966397292443716"/>
          <c:y val="0.17112010796221322"/>
          <c:w val="0.83209041304047615"/>
          <c:h val="0.62364980239539192"/>
        </c:manualLayout>
      </c:layout>
      <c:barChart>
        <c:barDir val="col"/>
        <c:grouping val="stacked"/>
        <c:varyColors val="0"/>
        <c:ser>
          <c:idx val="0"/>
          <c:order val="0"/>
          <c:tx>
            <c:strRef>
              <c:f>歯有のみ!$A$115</c:f>
              <c:strCache>
                <c:ptCount val="1"/>
                <c:pt idx="0">
                  <c:v>男</c:v>
                </c:pt>
              </c:strCache>
            </c:strRef>
          </c:tx>
          <c:spPr>
            <a:solidFill>
              <a:schemeClr val="accent1">
                <a:lumMod val="60000"/>
                <a:lumOff val="40000"/>
              </a:schemeClr>
            </a:solidFill>
            <a:ln>
              <a:solidFill>
                <a:schemeClr val="tx1">
                  <a:lumMod val="75000"/>
                  <a:lumOff val="25000"/>
                </a:schemeClr>
              </a:solidFill>
            </a:ln>
            <a:effectLst/>
          </c:spPr>
          <c:invertIfNegative val="0"/>
          <c:dLbls>
            <c:dLbl>
              <c:idx val="1"/>
              <c:layout>
                <c:manualLayout>
                  <c:x val="0.13941018766756053"/>
                  <c:y val="-2.314814814814815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ysClr val="windowText" lastClr="000000"/>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歯有のみ!$B$114:$E$114</c:f>
              <c:strCache>
                <c:ptCount val="2"/>
                <c:pt idx="0">
                  <c:v>有</c:v>
                </c:pt>
                <c:pt idx="1">
                  <c:v>無</c:v>
                </c:pt>
              </c:strCache>
            </c:strRef>
          </c:cat>
          <c:val>
            <c:numRef>
              <c:f>歯有のみ!$B$115:$E$115</c:f>
              <c:numCache>
                <c:formatCode>General</c:formatCode>
                <c:ptCount val="2"/>
                <c:pt idx="0">
                  <c:v>40</c:v>
                </c:pt>
                <c:pt idx="1">
                  <c:v>1</c:v>
                </c:pt>
              </c:numCache>
            </c:numRef>
          </c:val>
        </c:ser>
        <c:ser>
          <c:idx val="1"/>
          <c:order val="1"/>
          <c:tx>
            <c:strRef>
              <c:f>歯有のみ!$A$116</c:f>
              <c:strCache>
                <c:ptCount val="1"/>
                <c:pt idx="0">
                  <c:v>女</c:v>
                </c:pt>
              </c:strCache>
            </c:strRef>
          </c:tx>
          <c:spPr>
            <a:solidFill>
              <a:srgbClr val="FF9999"/>
            </a:solidFill>
            <a:ln>
              <a:solidFill>
                <a:schemeClr val="tx1">
                  <a:lumMod val="75000"/>
                  <a:lumOff val="25000"/>
                </a:schemeClr>
              </a:solidFill>
            </a:ln>
            <a:effectLst/>
          </c:spPr>
          <c:invertIfNegative val="0"/>
          <c:dLbls>
            <c:dLbl>
              <c:idx val="1"/>
              <c:layout>
                <c:manualLayout>
                  <c:x val="7.1492403932082319E-3"/>
                  <c:y val="-5.5555555555555643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ysClr val="windowText" lastClr="000000"/>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歯有のみ!$B$114:$E$114</c:f>
              <c:strCache>
                <c:ptCount val="2"/>
                <c:pt idx="0">
                  <c:v>有</c:v>
                </c:pt>
                <c:pt idx="1">
                  <c:v>無</c:v>
                </c:pt>
              </c:strCache>
            </c:strRef>
          </c:cat>
          <c:val>
            <c:numRef>
              <c:f>歯有のみ!$B$116:$E$116</c:f>
              <c:numCache>
                <c:formatCode>General</c:formatCode>
                <c:ptCount val="2"/>
                <c:pt idx="0">
                  <c:v>88</c:v>
                </c:pt>
                <c:pt idx="1">
                  <c:v>2</c:v>
                </c:pt>
              </c:numCache>
            </c:numRef>
          </c:val>
        </c:ser>
        <c:dLbls>
          <c:showLegendKey val="0"/>
          <c:showVal val="0"/>
          <c:showCatName val="0"/>
          <c:showSerName val="0"/>
          <c:showPercent val="0"/>
          <c:showBubbleSize val="0"/>
        </c:dLbls>
        <c:gapWidth val="150"/>
        <c:overlap val="100"/>
        <c:axId val="193979904"/>
        <c:axId val="193981440"/>
      </c:barChart>
      <c:catAx>
        <c:axId val="193979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tx1"/>
                </a:solidFill>
                <a:latin typeface="+mn-lt"/>
                <a:ea typeface="+mn-ea"/>
                <a:cs typeface="+mn-cs"/>
              </a:defRPr>
            </a:pPr>
            <a:endParaRPr lang="ja-JP"/>
          </a:p>
        </c:txPr>
        <c:crossAx val="193981440"/>
        <c:crosses val="autoZero"/>
        <c:auto val="1"/>
        <c:lblAlgn val="ctr"/>
        <c:lblOffset val="100"/>
        <c:noMultiLvlLbl val="0"/>
      </c:catAx>
      <c:valAx>
        <c:axId val="193981440"/>
        <c:scaling>
          <c:orientation val="minMax"/>
        </c:scaling>
        <c:delete val="0"/>
        <c:axPos val="l"/>
        <c:majorGridlines>
          <c:spPr>
            <a:ln w="9525" cap="flat" cmpd="sng" algn="ctr">
              <a:solidFill>
                <a:schemeClr val="tx1">
                  <a:lumMod val="65000"/>
                  <a:lumOff val="3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ja-JP"/>
          </a:p>
        </c:txPr>
        <c:crossAx val="193979904"/>
        <c:crosses val="autoZero"/>
        <c:crossBetween val="between"/>
      </c:valAx>
      <c:spPr>
        <a:noFill/>
        <a:ln>
          <a:noFill/>
        </a:ln>
        <a:effectLst/>
      </c:spPr>
    </c:plotArea>
    <c:legend>
      <c:legendPos val="b"/>
      <c:layout>
        <c:manualLayout>
          <c:xMode val="edge"/>
          <c:yMode val="edge"/>
          <c:x val="0.81348819595622379"/>
          <c:y val="0.22641489417165084"/>
          <c:w val="0.12091698982603342"/>
          <c:h val="0.25081370282221049"/>
        </c:manualLayout>
      </c:layout>
      <c:overlay val="0"/>
      <c:spPr>
        <a:solidFill>
          <a:schemeClr val="bg1"/>
        </a:solidFill>
        <a:ln>
          <a:solidFill>
            <a:schemeClr val="tx1"/>
          </a:solidFill>
        </a:ln>
        <a:effectLst/>
      </c:spPr>
      <c:txPr>
        <a:bodyPr rot="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ja-JP"/>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ja-JP"/>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ysClr val="windowText" lastClr="000000"/>
                </a:solidFill>
                <a:latin typeface="+mn-lt"/>
                <a:ea typeface="+mn-ea"/>
                <a:cs typeface="+mn-cs"/>
              </a:defRPr>
            </a:pPr>
            <a:r>
              <a:rPr lang="ja-JP" altLang="en-US" sz="2000" u="sng" dirty="0">
                <a:solidFill>
                  <a:sysClr val="windowText" lastClr="000000"/>
                </a:solidFill>
              </a:rPr>
              <a:t>受診者数・未受診者数（男性）</a:t>
            </a:r>
          </a:p>
        </c:rich>
      </c:tx>
      <c:layout/>
      <c:overlay val="0"/>
      <c:spPr>
        <a:noFill/>
        <a:ln>
          <a:noFill/>
        </a:ln>
        <a:effectLst/>
      </c:spPr>
    </c:title>
    <c:autoTitleDeleted val="0"/>
    <c:plotArea>
      <c:layout>
        <c:manualLayout>
          <c:layoutTarget val="inner"/>
          <c:xMode val="edge"/>
          <c:yMode val="edge"/>
          <c:x val="3.5110027490218548E-2"/>
          <c:y val="0.13718241981957635"/>
          <c:w val="0.92463612099248949"/>
          <c:h val="0.81019427387751819"/>
        </c:manualLayout>
      </c:layout>
      <c:barChart>
        <c:barDir val="bar"/>
        <c:grouping val="clustered"/>
        <c:varyColors val="0"/>
        <c:ser>
          <c:idx val="0"/>
          <c:order val="0"/>
          <c:tx>
            <c:strRef>
              <c:f>Sheet1!$A$52</c:f>
              <c:strCache>
                <c:ptCount val="1"/>
                <c:pt idx="0">
                  <c:v>受診者</c:v>
                </c:pt>
              </c:strCache>
            </c:strRef>
          </c:tx>
          <c:spPr>
            <a:solidFill>
              <a:srgbClr val="0070C0"/>
            </a:solidFill>
            <a:ln w="3175">
              <a:solidFill>
                <a:schemeClr val="tx1"/>
              </a:solidFill>
            </a:ln>
            <a:effectLst/>
          </c:spPr>
          <c:invertIfNegative val="0"/>
          <c:dLbls>
            <c:dLbl>
              <c:idx val="13"/>
              <c:layout>
                <c:manualLayout>
                  <c:x val="-4.0795765978499515E-2"/>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15"/>
              <c:layout>
                <c:manualLayout>
                  <c:x val="-3.8808682335108119E-2"/>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17"/>
              <c:layout>
                <c:manualLayout>
                  <c:x val="-3.9227690996289317E-2"/>
                  <c:y val="-2.178649237472807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8"/>
              <c:layout>
                <c:manualLayout>
                  <c:x val="-3.9538714991762765E-2"/>
                  <c:y val="3.9941441280063126E-17"/>
                </c:manualLayout>
              </c:layout>
              <c:showLegendKey val="0"/>
              <c:showVal val="1"/>
              <c:showCatName val="0"/>
              <c:showSerName val="0"/>
              <c:showPercent val="0"/>
              <c:showBubbleSize val="0"/>
              <c:extLst>
                <c:ext xmlns:c15="http://schemas.microsoft.com/office/drawing/2012/chart" uri="{CE6537A1-D6FC-4f65-9D91-7224C49458BB}">
                  <c15:layout/>
                </c:ext>
              </c:extLst>
            </c:dLbl>
            <c:dLbl>
              <c:idx val="19"/>
              <c:layout>
                <c:manualLayout>
                  <c:x val="-3.986277544577968E-2"/>
                  <c:y val="-2.178649237472807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20"/>
              <c:layout>
                <c:manualLayout>
                  <c:x val="-3.9437195326880052E-2"/>
                  <c:y val="-2.1786492374727671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21"/>
              <c:layout>
                <c:manualLayout>
                  <c:x val="-4.2052791962043513E-2"/>
                  <c:y val="-2.178649237472807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22"/>
              <c:layout>
                <c:manualLayout>
                  <c:x val="-4.1005270309090153E-2"/>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23"/>
              <c:layout>
                <c:manualLayout>
                  <c:x val="-4.0376757317318324E-2"/>
                  <c:y val="-1.99707206400316E-17"/>
                </c:manualLayout>
              </c:layout>
              <c:showLegendKey val="0"/>
              <c:showVal val="1"/>
              <c:showCatName val="0"/>
              <c:showSerName val="0"/>
              <c:showPercent val="0"/>
              <c:showBubbleSize val="0"/>
              <c:extLst>
                <c:ext xmlns:c15="http://schemas.microsoft.com/office/drawing/2012/chart" uri="{CE6537A1-D6FC-4f65-9D91-7224C49458BB}">
                  <c15:layout/>
                </c:ext>
              </c:extLst>
            </c:dLbl>
            <c:dLbl>
              <c:idx val="24"/>
              <c:layout>
                <c:manualLayout>
                  <c:x val="-3.9018186665698756E-2"/>
                  <c:y val="-2.178649237472787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Sheet1!$B$51:$Z$51</c:f>
              <c:strCache>
                <c:ptCount val="25"/>
                <c:pt idx="0">
                  <c:v>0点</c:v>
                </c:pt>
                <c:pt idx="1">
                  <c:v>1点</c:v>
                </c:pt>
                <c:pt idx="2">
                  <c:v>2点</c:v>
                </c:pt>
                <c:pt idx="3">
                  <c:v>3点</c:v>
                </c:pt>
                <c:pt idx="4">
                  <c:v>4点</c:v>
                </c:pt>
                <c:pt idx="5">
                  <c:v>5点</c:v>
                </c:pt>
                <c:pt idx="6">
                  <c:v>6点</c:v>
                </c:pt>
                <c:pt idx="7">
                  <c:v>7点</c:v>
                </c:pt>
                <c:pt idx="8">
                  <c:v>8点</c:v>
                </c:pt>
                <c:pt idx="9">
                  <c:v>9点</c:v>
                </c:pt>
                <c:pt idx="10">
                  <c:v>10点</c:v>
                </c:pt>
                <c:pt idx="11">
                  <c:v>11点</c:v>
                </c:pt>
                <c:pt idx="12">
                  <c:v>12点</c:v>
                </c:pt>
                <c:pt idx="13">
                  <c:v>13点</c:v>
                </c:pt>
                <c:pt idx="14">
                  <c:v>14点</c:v>
                </c:pt>
                <c:pt idx="15">
                  <c:v>15点</c:v>
                </c:pt>
                <c:pt idx="16">
                  <c:v>16点</c:v>
                </c:pt>
                <c:pt idx="17">
                  <c:v>17点</c:v>
                </c:pt>
                <c:pt idx="18">
                  <c:v>18点</c:v>
                </c:pt>
                <c:pt idx="19">
                  <c:v>19点</c:v>
                </c:pt>
                <c:pt idx="20">
                  <c:v>20点</c:v>
                </c:pt>
                <c:pt idx="21">
                  <c:v>21点</c:v>
                </c:pt>
                <c:pt idx="22">
                  <c:v>22点</c:v>
                </c:pt>
                <c:pt idx="23">
                  <c:v>23点</c:v>
                </c:pt>
                <c:pt idx="24">
                  <c:v>24点</c:v>
                </c:pt>
              </c:strCache>
            </c:strRef>
          </c:cat>
          <c:val>
            <c:numRef>
              <c:f>Sheet1!$B$52:$Z$52</c:f>
              <c:numCache>
                <c:formatCode>General</c:formatCode>
                <c:ptCount val="25"/>
                <c:pt idx="0">
                  <c:v>5</c:v>
                </c:pt>
                <c:pt idx="1">
                  <c:v>5</c:v>
                </c:pt>
                <c:pt idx="2">
                  <c:v>7</c:v>
                </c:pt>
                <c:pt idx="3">
                  <c:v>6</c:v>
                </c:pt>
                <c:pt idx="4">
                  <c:v>7</c:v>
                </c:pt>
                <c:pt idx="5">
                  <c:v>4</c:v>
                </c:pt>
                <c:pt idx="6">
                  <c:v>1</c:v>
                </c:pt>
                <c:pt idx="7">
                  <c:v>1</c:v>
                </c:pt>
                <c:pt idx="8">
                  <c:v>2</c:v>
                </c:pt>
                <c:pt idx="9">
                  <c:v>2</c:v>
                </c:pt>
                <c:pt idx="10">
                  <c:v>1</c:v>
                </c:pt>
                <c:pt idx="11">
                  <c:v>2</c:v>
                </c:pt>
                <c:pt idx="12">
                  <c:v>2</c:v>
                </c:pt>
                <c:pt idx="13">
                  <c:v>0</c:v>
                </c:pt>
                <c:pt idx="14">
                  <c:v>2</c:v>
                </c:pt>
                <c:pt idx="15">
                  <c:v>0</c:v>
                </c:pt>
                <c:pt idx="16">
                  <c:v>1</c:v>
                </c:pt>
                <c:pt idx="17">
                  <c:v>0</c:v>
                </c:pt>
                <c:pt idx="18">
                  <c:v>0</c:v>
                </c:pt>
                <c:pt idx="19">
                  <c:v>0</c:v>
                </c:pt>
                <c:pt idx="20">
                  <c:v>0</c:v>
                </c:pt>
                <c:pt idx="21">
                  <c:v>0</c:v>
                </c:pt>
                <c:pt idx="22">
                  <c:v>0</c:v>
                </c:pt>
                <c:pt idx="23">
                  <c:v>0</c:v>
                </c:pt>
                <c:pt idx="24">
                  <c:v>0</c:v>
                </c:pt>
              </c:numCache>
            </c:numRef>
          </c:val>
        </c:ser>
        <c:dLbls>
          <c:showLegendKey val="0"/>
          <c:showVal val="1"/>
          <c:showCatName val="0"/>
          <c:showSerName val="0"/>
          <c:showPercent val="0"/>
          <c:showBubbleSize val="0"/>
        </c:dLbls>
        <c:gapWidth val="0"/>
        <c:axId val="194108032"/>
        <c:axId val="194393600"/>
      </c:barChart>
      <c:barChart>
        <c:barDir val="bar"/>
        <c:grouping val="clustered"/>
        <c:varyColors val="0"/>
        <c:ser>
          <c:idx val="1"/>
          <c:order val="1"/>
          <c:tx>
            <c:strRef>
              <c:f>Sheet1!$A$53</c:f>
              <c:strCache>
                <c:ptCount val="1"/>
                <c:pt idx="0">
                  <c:v>未受診者</c:v>
                </c:pt>
              </c:strCache>
            </c:strRef>
          </c:tx>
          <c:spPr>
            <a:solidFill>
              <a:srgbClr val="00B050">
                <a:alpha val="94000"/>
              </a:srgbClr>
            </a:solidFill>
            <a:ln w="3175">
              <a:solidFill>
                <a:schemeClr val="tx1">
                  <a:alpha val="98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Sheet1!$B$51:$Z$51</c:f>
              <c:strCache>
                <c:ptCount val="25"/>
                <c:pt idx="0">
                  <c:v>0点</c:v>
                </c:pt>
                <c:pt idx="1">
                  <c:v>1点</c:v>
                </c:pt>
                <c:pt idx="2">
                  <c:v>2点</c:v>
                </c:pt>
                <c:pt idx="3">
                  <c:v>3点</c:v>
                </c:pt>
                <c:pt idx="4">
                  <c:v>4点</c:v>
                </c:pt>
                <c:pt idx="5">
                  <c:v>5点</c:v>
                </c:pt>
                <c:pt idx="6">
                  <c:v>6点</c:v>
                </c:pt>
                <c:pt idx="7">
                  <c:v>7点</c:v>
                </c:pt>
                <c:pt idx="8">
                  <c:v>8点</c:v>
                </c:pt>
                <c:pt idx="9">
                  <c:v>9点</c:v>
                </c:pt>
                <c:pt idx="10">
                  <c:v>10点</c:v>
                </c:pt>
                <c:pt idx="11">
                  <c:v>11点</c:v>
                </c:pt>
                <c:pt idx="12">
                  <c:v>12点</c:v>
                </c:pt>
                <c:pt idx="13">
                  <c:v>13点</c:v>
                </c:pt>
                <c:pt idx="14">
                  <c:v>14点</c:v>
                </c:pt>
                <c:pt idx="15">
                  <c:v>15点</c:v>
                </c:pt>
                <c:pt idx="16">
                  <c:v>16点</c:v>
                </c:pt>
                <c:pt idx="17">
                  <c:v>17点</c:v>
                </c:pt>
                <c:pt idx="18">
                  <c:v>18点</c:v>
                </c:pt>
                <c:pt idx="19">
                  <c:v>19点</c:v>
                </c:pt>
                <c:pt idx="20">
                  <c:v>20点</c:v>
                </c:pt>
                <c:pt idx="21">
                  <c:v>21点</c:v>
                </c:pt>
                <c:pt idx="22">
                  <c:v>22点</c:v>
                </c:pt>
                <c:pt idx="23">
                  <c:v>23点</c:v>
                </c:pt>
                <c:pt idx="24">
                  <c:v>24点</c:v>
                </c:pt>
              </c:strCache>
            </c:strRef>
          </c:cat>
          <c:val>
            <c:numRef>
              <c:f>Sheet1!$B$53:$Z$53</c:f>
              <c:numCache>
                <c:formatCode>General</c:formatCode>
                <c:ptCount val="25"/>
                <c:pt idx="0">
                  <c:v>65</c:v>
                </c:pt>
                <c:pt idx="1">
                  <c:v>86</c:v>
                </c:pt>
                <c:pt idx="2">
                  <c:v>83</c:v>
                </c:pt>
                <c:pt idx="3">
                  <c:v>86</c:v>
                </c:pt>
                <c:pt idx="4">
                  <c:v>77</c:v>
                </c:pt>
                <c:pt idx="5">
                  <c:v>56</c:v>
                </c:pt>
                <c:pt idx="6">
                  <c:v>38</c:v>
                </c:pt>
                <c:pt idx="7">
                  <c:v>40</c:v>
                </c:pt>
                <c:pt idx="8">
                  <c:v>25</c:v>
                </c:pt>
                <c:pt idx="9">
                  <c:v>21</c:v>
                </c:pt>
                <c:pt idx="10">
                  <c:v>18</c:v>
                </c:pt>
                <c:pt idx="11">
                  <c:v>16</c:v>
                </c:pt>
                <c:pt idx="12">
                  <c:v>15</c:v>
                </c:pt>
                <c:pt idx="13">
                  <c:v>9</c:v>
                </c:pt>
                <c:pt idx="14">
                  <c:v>6</c:v>
                </c:pt>
                <c:pt idx="15">
                  <c:v>4</c:v>
                </c:pt>
                <c:pt idx="16">
                  <c:v>5</c:v>
                </c:pt>
                <c:pt idx="17">
                  <c:v>5</c:v>
                </c:pt>
                <c:pt idx="18">
                  <c:v>8</c:v>
                </c:pt>
                <c:pt idx="19">
                  <c:v>3</c:v>
                </c:pt>
                <c:pt idx="20">
                  <c:v>1</c:v>
                </c:pt>
                <c:pt idx="21">
                  <c:v>1</c:v>
                </c:pt>
                <c:pt idx="22">
                  <c:v>1</c:v>
                </c:pt>
                <c:pt idx="23">
                  <c:v>0</c:v>
                </c:pt>
                <c:pt idx="24">
                  <c:v>0</c:v>
                </c:pt>
              </c:numCache>
            </c:numRef>
          </c:val>
        </c:ser>
        <c:dLbls>
          <c:showLegendKey val="0"/>
          <c:showVal val="1"/>
          <c:showCatName val="0"/>
          <c:showSerName val="0"/>
          <c:showPercent val="0"/>
          <c:showBubbleSize val="0"/>
        </c:dLbls>
        <c:gapWidth val="0"/>
        <c:axId val="194409216"/>
        <c:axId val="194395136"/>
      </c:barChart>
      <c:catAx>
        <c:axId val="194108032"/>
        <c:scaling>
          <c:orientation val="minMax"/>
        </c:scaling>
        <c:delete val="0"/>
        <c:axPos val="r"/>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ja-JP"/>
          </a:p>
        </c:txPr>
        <c:crossAx val="194393600"/>
        <c:crosses val="autoZero"/>
        <c:auto val="1"/>
        <c:lblAlgn val="ctr"/>
        <c:lblOffset val="200"/>
        <c:noMultiLvlLbl val="0"/>
      </c:catAx>
      <c:valAx>
        <c:axId val="194393600"/>
        <c:scaling>
          <c:orientation val="maxMin"/>
          <c:max val="150"/>
          <c:min val="-20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194108032"/>
        <c:crosses val="autoZero"/>
        <c:crossBetween val="between"/>
        <c:majorUnit val="50"/>
      </c:valAx>
      <c:valAx>
        <c:axId val="194395136"/>
        <c:scaling>
          <c:orientation val="minMax"/>
          <c:max val="150"/>
          <c:min val="-200"/>
        </c:scaling>
        <c:delete val="0"/>
        <c:axPos val="t"/>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194409216"/>
        <c:crosses val="max"/>
        <c:crossBetween val="between"/>
        <c:majorUnit val="50"/>
      </c:valAx>
      <c:catAx>
        <c:axId val="194409216"/>
        <c:scaling>
          <c:orientation val="minMax"/>
        </c:scaling>
        <c:delete val="1"/>
        <c:axPos val="l"/>
        <c:numFmt formatCode="General" sourceLinked="1"/>
        <c:majorTickMark val="out"/>
        <c:minorTickMark val="none"/>
        <c:tickLblPos val="none"/>
        <c:crossAx val="194395136"/>
        <c:crosses val="autoZero"/>
        <c:auto val="1"/>
        <c:lblAlgn val="ctr"/>
        <c:lblOffset val="100"/>
        <c:noMultiLvlLbl val="0"/>
      </c:cat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a:pPr>
      <a:endParaRPr lang="ja-JP"/>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ja-JP" altLang="en-US" sz="2000" u="sng">
                <a:solidFill>
                  <a:sysClr val="windowText" lastClr="000000"/>
                </a:solidFill>
              </a:rPr>
              <a:t>受診者数・未受診者数（女性</a:t>
            </a:r>
            <a:r>
              <a:rPr lang="ja-JP" altLang="en-US" sz="2000"/>
              <a:t>）</a:t>
            </a:r>
          </a:p>
        </c:rich>
      </c:tx>
      <c:layout>
        <c:manualLayout>
          <c:xMode val="edge"/>
          <c:yMode val="edge"/>
          <c:x val="0.26355500353035577"/>
          <c:y val="1.8478848949907152E-2"/>
        </c:manualLayout>
      </c:layout>
      <c:overlay val="0"/>
      <c:spPr>
        <a:noFill/>
        <a:ln>
          <a:noFill/>
        </a:ln>
        <a:effectLst/>
      </c:spPr>
    </c:title>
    <c:autoTitleDeleted val="0"/>
    <c:plotArea>
      <c:layout>
        <c:manualLayout>
          <c:layoutTarget val="inner"/>
          <c:xMode val="edge"/>
          <c:yMode val="edge"/>
          <c:x val="6.3301092257432023E-2"/>
          <c:y val="0.1306453957650823"/>
          <c:w val="0.85886351706036745"/>
          <c:h val="0.81673135121538387"/>
        </c:manualLayout>
      </c:layout>
      <c:barChart>
        <c:barDir val="bar"/>
        <c:grouping val="clustered"/>
        <c:varyColors val="0"/>
        <c:ser>
          <c:idx val="0"/>
          <c:order val="0"/>
          <c:tx>
            <c:strRef>
              <c:f>Sheet1!$A$61</c:f>
              <c:strCache>
                <c:ptCount val="1"/>
                <c:pt idx="0">
                  <c:v>受診者</c:v>
                </c:pt>
              </c:strCache>
            </c:strRef>
          </c:tx>
          <c:spPr>
            <a:solidFill>
              <a:srgbClr val="FF6699"/>
            </a:solidFill>
            <a:ln w="3175">
              <a:solidFill>
                <a:schemeClr val="tx1"/>
              </a:solidFill>
            </a:ln>
            <a:effectLst/>
          </c:spPr>
          <c:invertIfNegative val="1"/>
          <c:dLbls>
            <c:dLbl>
              <c:idx val="12"/>
              <c:layout>
                <c:manualLayout>
                  <c:x val="-3.8095238095238099E-2"/>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13"/>
              <c:layout>
                <c:manualLayout>
                  <c:x val="-3.3862433862433865E-2"/>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15"/>
              <c:layout>
                <c:manualLayout>
                  <c:x val="-3.3862433862433865E-2"/>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16"/>
              <c:layout>
                <c:manualLayout>
                  <c:x val="-3.8095238095238099E-2"/>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17"/>
              <c:layout>
                <c:manualLayout>
                  <c:x val="-3.8095238095238099E-2"/>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19"/>
              <c:layout>
                <c:manualLayout>
                  <c:x val="-3.5978835978835992E-2"/>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20"/>
              <c:layout>
                <c:manualLayout>
                  <c:x val="-3.3862433862433865E-2"/>
                  <c:y val="2.6350466600368618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21"/>
              <c:layout>
                <c:manualLayout>
                  <c:x val="-3.8095238095238099E-2"/>
                  <c:y val="5.2700933200737418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22"/>
              <c:layout>
                <c:manualLayout>
                  <c:x val="-3.7882371189284871E-2"/>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23"/>
              <c:layout>
                <c:manualLayout>
                  <c:x val="-3.6326807679425657E-2"/>
                  <c:y val="-7.9051992963397651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24"/>
              <c:layout>
                <c:manualLayout>
                  <c:x val="-3.6916349417787583E-2"/>
                  <c:y val="-2.6353278215024141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800" b="1"/>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Sheet1!$B$60:$Z$60</c:f>
              <c:strCache>
                <c:ptCount val="25"/>
                <c:pt idx="0">
                  <c:v>0点</c:v>
                </c:pt>
                <c:pt idx="1">
                  <c:v>1点</c:v>
                </c:pt>
                <c:pt idx="2">
                  <c:v>2点</c:v>
                </c:pt>
                <c:pt idx="3">
                  <c:v>3点</c:v>
                </c:pt>
                <c:pt idx="4">
                  <c:v>4点</c:v>
                </c:pt>
                <c:pt idx="5">
                  <c:v>5点</c:v>
                </c:pt>
                <c:pt idx="6">
                  <c:v>6点</c:v>
                </c:pt>
                <c:pt idx="7">
                  <c:v>7点</c:v>
                </c:pt>
                <c:pt idx="8">
                  <c:v>8点</c:v>
                </c:pt>
                <c:pt idx="9">
                  <c:v>9点</c:v>
                </c:pt>
                <c:pt idx="10">
                  <c:v>10点</c:v>
                </c:pt>
                <c:pt idx="11">
                  <c:v>11点</c:v>
                </c:pt>
                <c:pt idx="12">
                  <c:v>12点</c:v>
                </c:pt>
                <c:pt idx="13">
                  <c:v>13点</c:v>
                </c:pt>
                <c:pt idx="14">
                  <c:v>14点</c:v>
                </c:pt>
                <c:pt idx="15">
                  <c:v>15点</c:v>
                </c:pt>
                <c:pt idx="16">
                  <c:v>16点</c:v>
                </c:pt>
                <c:pt idx="17">
                  <c:v>17点</c:v>
                </c:pt>
                <c:pt idx="18">
                  <c:v>18点</c:v>
                </c:pt>
                <c:pt idx="19">
                  <c:v>19点</c:v>
                </c:pt>
                <c:pt idx="20">
                  <c:v>20点</c:v>
                </c:pt>
                <c:pt idx="21">
                  <c:v>21点</c:v>
                </c:pt>
                <c:pt idx="22">
                  <c:v>22点</c:v>
                </c:pt>
                <c:pt idx="23">
                  <c:v>23点</c:v>
                </c:pt>
                <c:pt idx="24">
                  <c:v>24点</c:v>
                </c:pt>
              </c:strCache>
            </c:strRef>
          </c:cat>
          <c:val>
            <c:numRef>
              <c:f>Sheet1!$B$61:$Z$61</c:f>
              <c:numCache>
                <c:formatCode>General</c:formatCode>
                <c:ptCount val="25"/>
                <c:pt idx="0">
                  <c:v>22</c:v>
                </c:pt>
                <c:pt idx="1">
                  <c:v>11</c:v>
                </c:pt>
                <c:pt idx="2">
                  <c:v>16</c:v>
                </c:pt>
                <c:pt idx="3">
                  <c:v>13</c:v>
                </c:pt>
                <c:pt idx="4">
                  <c:v>14</c:v>
                </c:pt>
                <c:pt idx="5">
                  <c:v>7</c:v>
                </c:pt>
                <c:pt idx="6">
                  <c:v>6</c:v>
                </c:pt>
                <c:pt idx="7">
                  <c:v>5</c:v>
                </c:pt>
                <c:pt idx="8">
                  <c:v>2</c:v>
                </c:pt>
                <c:pt idx="9">
                  <c:v>4</c:v>
                </c:pt>
                <c:pt idx="10">
                  <c:v>4</c:v>
                </c:pt>
                <c:pt idx="11">
                  <c:v>3</c:v>
                </c:pt>
                <c:pt idx="12">
                  <c:v>0</c:v>
                </c:pt>
                <c:pt idx="13">
                  <c:v>0</c:v>
                </c:pt>
                <c:pt idx="14">
                  <c:v>1</c:v>
                </c:pt>
                <c:pt idx="15">
                  <c:v>0</c:v>
                </c:pt>
                <c:pt idx="16">
                  <c:v>0</c:v>
                </c:pt>
                <c:pt idx="17">
                  <c:v>0</c:v>
                </c:pt>
                <c:pt idx="18">
                  <c:v>1</c:v>
                </c:pt>
                <c:pt idx="19">
                  <c:v>0</c:v>
                </c:pt>
                <c:pt idx="20">
                  <c:v>0</c:v>
                </c:pt>
                <c:pt idx="21">
                  <c:v>0</c:v>
                </c:pt>
                <c:pt idx="22">
                  <c:v>0</c:v>
                </c:pt>
                <c:pt idx="23">
                  <c:v>0</c:v>
                </c:pt>
                <c:pt idx="24">
                  <c:v>0</c:v>
                </c:pt>
              </c:numCache>
            </c:numRef>
          </c:val>
          <c:extLst>
            <c:ext xmlns:c14="http://schemas.microsoft.com/office/drawing/2007/8/2/chart" uri="{6F2FDCE9-48DA-4B69-8628-5D25D57E5C99}">
              <c14:invertSolidFillFmt>
                <c14:spPr xmlns:c14="http://schemas.microsoft.com/office/drawing/2007/8/2/chart">
                  <a:solidFill>
                    <a:srgbClr val="FFFFFF"/>
                  </a:solidFill>
                  <a:ln w="3175">
                    <a:solidFill>
                      <a:schemeClr val="tx1"/>
                    </a:solidFill>
                  </a:ln>
                  <a:effectLst/>
                </c14:spPr>
              </c14:invertSolidFillFmt>
            </c:ext>
          </c:extLst>
        </c:ser>
        <c:dLbls>
          <c:showLegendKey val="0"/>
          <c:showVal val="0"/>
          <c:showCatName val="0"/>
          <c:showSerName val="0"/>
          <c:showPercent val="0"/>
          <c:showBubbleSize val="0"/>
        </c:dLbls>
        <c:gapWidth val="0"/>
        <c:axId val="195769088"/>
        <c:axId val="195770624"/>
      </c:barChart>
      <c:barChart>
        <c:barDir val="bar"/>
        <c:grouping val="clustered"/>
        <c:varyColors val="0"/>
        <c:ser>
          <c:idx val="1"/>
          <c:order val="1"/>
          <c:tx>
            <c:strRef>
              <c:f>Sheet1!$A$62</c:f>
              <c:strCache>
                <c:ptCount val="1"/>
                <c:pt idx="0">
                  <c:v>未受診者</c:v>
                </c:pt>
              </c:strCache>
            </c:strRef>
          </c:tx>
          <c:spPr>
            <a:solidFill>
              <a:srgbClr val="FFC000"/>
            </a:solidFill>
            <a:ln w="3175">
              <a:solidFill>
                <a:schemeClr val="tx1"/>
              </a:solidFill>
            </a:ln>
            <a:effectLst/>
          </c:spPr>
          <c:invertIfNegative val="0"/>
          <c:dLbls>
            <c:spPr>
              <a:noFill/>
              <a:ln>
                <a:noFill/>
              </a:ln>
              <a:effectLst/>
            </c:spPr>
            <c:txPr>
              <a:bodyPr wrap="square" lIns="38100" tIns="19050" rIns="38100" bIns="19050" anchor="ctr">
                <a:spAutoFit/>
              </a:bodyPr>
              <a:lstStyle/>
              <a:p>
                <a:pPr>
                  <a:defRPr sz="1800" b="1"/>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Sheet1!$B$60:$Z$60</c:f>
              <c:strCache>
                <c:ptCount val="25"/>
                <c:pt idx="0">
                  <c:v>0点</c:v>
                </c:pt>
                <c:pt idx="1">
                  <c:v>1点</c:v>
                </c:pt>
                <c:pt idx="2">
                  <c:v>2点</c:v>
                </c:pt>
                <c:pt idx="3">
                  <c:v>3点</c:v>
                </c:pt>
                <c:pt idx="4">
                  <c:v>4点</c:v>
                </c:pt>
                <c:pt idx="5">
                  <c:v>5点</c:v>
                </c:pt>
                <c:pt idx="6">
                  <c:v>6点</c:v>
                </c:pt>
                <c:pt idx="7">
                  <c:v>7点</c:v>
                </c:pt>
                <c:pt idx="8">
                  <c:v>8点</c:v>
                </c:pt>
                <c:pt idx="9">
                  <c:v>9点</c:v>
                </c:pt>
                <c:pt idx="10">
                  <c:v>10点</c:v>
                </c:pt>
                <c:pt idx="11">
                  <c:v>11点</c:v>
                </c:pt>
                <c:pt idx="12">
                  <c:v>12点</c:v>
                </c:pt>
                <c:pt idx="13">
                  <c:v>13点</c:v>
                </c:pt>
                <c:pt idx="14">
                  <c:v>14点</c:v>
                </c:pt>
                <c:pt idx="15">
                  <c:v>15点</c:v>
                </c:pt>
                <c:pt idx="16">
                  <c:v>16点</c:v>
                </c:pt>
                <c:pt idx="17">
                  <c:v>17点</c:v>
                </c:pt>
                <c:pt idx="18">
                  <c:v>18点</c:v>
                </c:pt>
                <c:pt idx="19">
                  <c:v>19点</c:v>
                </c:pt>
                <c:pt idx="20">
                  <c:v>20点</c:v>
                </c:pt>
                <c:pt idx="21">
                  <c:v>21点</c:v>
                </c:pt>
                <c:pt idx="22">
                  <c:v>22点</c:v>
                </c:pt>
                <c:pt idx="23">
                  <c:v>23点</c:v>
                </c:pt>
                <c:pt idx="24">
                  <c:v>24点</c:v>
                </c:pt>
              </c:strCache>
            </c:strRef>
          </c:cat>
          <c:val>
            <c:numRef>
              <c:f>Sheet1!$B$62:$Z$62</c:f>
              <c:numCache>
                <c:formatCode>General</c:formatCode>
                <c:ptCount val="25"/>
                <c:pt idx="0">
                  <c:v>107</c:v>
                </c:pt>
                <c:pt idx="1">
                  <c:v>104</c:v>
                </c:pt>
                <c:pt idx="2">
                  <c:v>123</c:v>
                </c:pt>
                <c:pt idx="3">
                  <c:v>115</c:v>
                </c:pt>
                <c:pt idx="4">
                  <c:v>94</c:v>
                </c:pt>
                <c:pt idx="5">
                  <c:v>74</c:v>
                </c:pt>
                <c:pt idx="6">
                  <c:v>56</c:v>
                </c:pt>
                <c:pt idx="7">
                  <c:v>32</c:v>
                </c:pt>
                <c:pt idx="8">
                  <c:v>34</c:v>
                </c:pt>
                <c:pt idx="9">
                  <c:v>18</c:v>
                </c:pt>
                <c:pt idx="10">
                  <c:v>16</c:v>
                </c:pt>
                <c:pt idx="11">
                  <c:v>14</c:v>
                </c:pt>
                <c:pt idx="12">
                  <c:v>12</c:v>
                </c:pt>
                <c:pt idx="13">
                  <c:v>8</c:v>
                </c:pt>
                <c:pt idx="14">
                  <c:v>6</c:v>
                </c:pt>
                <c:pt idx="15">
                  <c:v>2</c:v>
                </c:pt>
                <c:pt idx="16">
                  <c:v>6</c:v>
                </c:pt>
                <c:pt idx="17">
                  <c:v>6</c:v>
                </c:pt>
                <c:pt idx="18">
                  <c:v>3</c:v>
                </c:pt>
                <c:pt idx="19">
                  <c:v>1</c:v>
                </c:pt>
                <c:pt idx="20">
                  <c:v>1</c:v>
                </c:pt>
                <c:pt idx="21">
                  <c:v>0</c:v>
                </c:pt>
                <c:pt idx="22">
                  <c:v>0</c:v>
                </c:pt>
                <c:pt idx="23">
                  <c:v>0</c:v>
                </c:pt>
                <c:pt idx="24">
                  <c:v>0</c:v>
                </c:pt>
              </c:numCache>
            </c:numRef>
          </c:val>
        </c:ser>
        <c:dLbls>
          <c:showLegendKey val="0"/>
          <c:showVal val="0"/>
          <c:showCatName val="0"/>
          <c:showSerName val="0"/>
          <c:showPercent val="0"/>
          <c:showBubbleSize val="0"/>
        </c:dLbls>
        <c:gapWidth val="0"/>
        <c:axId val="195794432"/>
        <c:axId val="195792896"/>
      </c:barChart>
      <c:catAx>
        <c:axId val="195769088"/>
        <c:scaling>
          <c:orientation val="minMax"/>
        </c:scaling>
        <c:delete val="0"/>
        <c:axPos val="r"/>
        <c:numFmt formatCode="General" sourceLinked="1"/>
        <c:majorTickMark val="none"/>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ja-JP"/>
          </a:p>
        </c:txPr>
        <c:crossAx val="195770624"/>
        <c:crosses val="autoZero"/>
        <c:auto val="1"/>
        <c:lblAlgn val="ctr"/>
        <c:lblOffset val="200"/>
        <c:noMultiLvlLbl val="0"/>
      </c:catAx>
      <c:valAx>
        <c:axId val="195770624"/>
        <c:scaling>
          <c:orientation val="maxMin"/>
          <c:max val="150"/>
          <c:min val="-20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195769088"/>
        <c:crosses val="autoZero"/>
        <c:crossBetween val="between"/>
      </c:valAx>
      <c:valAx>
        <c:axId val="195792896"/>
        <c:scaling>
          <c:orientation val="minMax"/>
          <c:max val="150"/>
          <c:min val="-200"/>
        </c:scaling>
        <c:delete val="0"/>
        <c:axPos val="t"/>
        <c:numFmt formatCode="#,##0;" sourceLinked="0"/>
        <c:majorTickMark val="none"/>
        <c:minorTickMark val="none"/>
        <c:tickLblPos val="nextTo"/>
        <c:spPr>
          <a:ln>
            <a:noFill/>
          </a:ln>
        </c:spPr>
        <c:txPr>
          <a:bodyPr/>
          <a:lstStyle/>
          <a:p>
            <a:pPr>
              <a:defRPr sz="1400"/>
            </a:pPr>
            <a:endParaRPr lang="ja-JP"/>
          </a:p>
        </c:txPr>
        <c:crossAx val="195794432"/>
        <c:crosses val="max"/>
        <c:crossBetween val="between"/>
        <c:majorUnit val="50"/>
      </c:valAx>
      <c:catAx>
        <c:axId val="195794432"/>
        <c:scaling>
          <c:orientation val="minMax"/>
        </c:scaling>
        <c:delete val="1"/>
        <c:axPos val="l"/>
        <c:numFmt formatCode="General" sourceLinked="1"/>
        <c:majorTickMark val="out"/>
        <c:minorTickMark val="none"/>
        <c:tickLblPos val="none"/>
        <c:crossAx val="195792896"/>
        <c:crosses val="autoZero"/>
        <c:auto val="1"/>
        <c:lblAlgn val="ctr"/>
        <c:lblOffset val="100"/>
        <c:noMultiLvlLbl val="0"/>
      </c:cat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a:pPr>
      <a:endParaRPr lang="ja-JP"/>
    </a:p>
  </c:txPr>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drawing1.xml><?xml version="1.0" encoding="utf-8"?>
<c:userShapes xmlns:c="http://schemas.openxmlformats.org/drawingml/2006/chart">
  <cdr:relSizeAnchor xmlns:cdr="http://schemas.openxmlformats.org/drawingml/2006/chartDrawing">
    <cdr:from>
      <cdr:x>0.0116</cdr:x>
      <cdr:y>0.01551</cdr:y>
    </cdr:from>
    <cdr:to>
      <cdr:x>0.16235</cdr:x>
      <cdr:y>0.09303</cdr:y>
    </cdr:to>
    <cdr:sp macro="" textlink="">
      <cdr:nvSpPr>
        <cdr:cNvPr id="2" name="正方形/長方形 1"/>
        <cdr:cNvSpPr/>
      </cdr:nvSpPr>
      <cdr:spPr>
        <a:xfrm xmlns:a="http://schemas.openxmlformats.org/drawingml/2006/main">
          <a:off x="38912" y="38911"/>
          <a:ext cx="505838" cy="194553"/>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endParaRPr lang="ja-JP"/>
        </a:p>
      </cdr:txBody>
    </cdr:sp>
  </cdr:relSizeAnchor>
</c:userShapes>
</file>

<file path=ppt/drawings/drawing2.xml><?xml version="1.0" encoding="utf-8"?>
<c:userShapes xmlns:c="http://schemas.openxmlformats.org/drawingml/2006/chart">
  <cdr:relSizeAnchor xmlns:cdr="http://schemas.openxmlformats.org/drawingml/2006/chartDrawing">
    <cdr:from>
      <cdr:x>0.01717</cdr:x>
      <cdr:y>0.89387</cdr:y>
    </cdr:from>
    <cdr:to>
      <cdr:x>0.33573</cdr:x>
      <cdr:y>0.96459</cdr:y>
    </cdr:to>
    <cdr:sp macro="" textlink="">
      <cdr:nvSpPr>
        <cdr:cNvPr id="2" name="正方形/長方形 1"/>
        <cdr:cNvSpPr/>
      </cdr:nvSpPr>
      <cdr:spPr>
        <a:xfrm xmlns:a="http://schemas.openxmlformats.org/drawingml/2006/main">
          <a:off x="202933" y="5897979"/>
          <a:ext cx="3764399" cy="466627"/>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pPr algn="l"/>
          <a:r>
            <a:rPr lang="ja-JP" altLang="en-US" sz="2400" dirty="0">
              <a:solidFill>
                <a:sysClr val="windowText" lastClr="000000"/>
              </a:solidFill>
            </a:rPr>
            <a:t>　</a:t>
          </a:r>
          <a:r>
            <a:rPr lang="en-US" altLang="ja-JP" sz="1800" dirty="0">
              <a:solidFill>
                <a:sysClr val="windowText" lastClr="000000"/>
              </a:solidFill>
            </a:rPr>
            <a:t>※</a:t>
          </a:r>
          <a:r>
            <a:rPr lang="ja-JP" altLang="en-US" sz="1800" dirty="0">
              <a:solidFill>
                <a:sysClr val="windowText" lastClr="000000"/>
              </a:solidFill>
            </a:rPr>
            <a:t>合計</a:t>
          </a:r>
          <a:r>
            <a:rPr lang="en-US" altLang="ja-JP" sz="1800" dirty="0">
              <a:solidFill>
                <a:sysClr val="windowText" lastClr="000000"/>
              </a:solidFill>
            </a:rPr>
            <a:t>131</a:t>
          </a:r>
          <a:r>
            <a:rPr lang="ja-JP" altLang="en-US" sz="1800" dirty="0">
              <a:solidFill>
                <a:sysClr val="windowText" lastClr="000000"/>
              </a:solidFill>
            </a:rPr>
            <a:t>名　未記入</a:t>
          </a:r>
          <a:r>
            <a:rPr lang="en-US" altLang="ja-JP" sz="1800" dirty="0">
              <a:solidFill>
                <a:sysClr val="windowText" lastClr="000000"/>
              </a:solidFill>
            </a:rPr>
            <a:t>36</a:t>
          </a:r>
          <a:r>
            <a:rPr lang="ja-JP" altLang="en-US" sz="1800" dirty="0">
              <a:solidFill>
                <a:sysClr val="windowText" lastClr="000000"/>
              </a:solidFill>
            </a:rPr>
            <a:t>名除く</a:t>
          </a:r>
          <a:endParaRPr lang="ja-JP" sz="2400" dirty="0">
            <a:solidFill>
              <a:sysClr val="windowText" lastClr="000000"/>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0.12204</cdr:x>
      <cdr:y>0.42781</cdr:y>
    </cdr:from>
    <cdr:to>
      <cdr:x>0.28556</cdr:x>
      <cdr:y>0.52275</cdr:y>
    </cdr:to>
    <cdr:sp macro="" textlink="">
      <cdr:nvSpPr>
        <cdr:cNvPr id="3" name="正方形/長方形 2"/>
        <cdr:cNvSpPr/>
      </cdr:nvSpPr>
      <cdr:spPr>
        <a:xfrm xmlns:a="http://schemas.openxmlformats.org/drawingml/2006/main">
          <a:off x="748589" y="2836865"/>
          <a:ext cx="1003058" cy="629587"/>
        </a:xfrm>
        <a:prstGeom xmlns:a="http://schemas.openxmlformats.org/drawingml/2006/main" prst="rect">
          <a:avLst/>
        </a:prstGeom>
        <a:solidFill xmlns:a="http://schemas.openxmlformats.org/drawingml/2006/main">
          <a:schemeClr val="accent1">
            <a:lumMod val="20000"/>
            <a:lumOff val="80000"/>
          </a:schemeClr>
        </a:solidFill>
        <a:ln xmlns:a="http://schemas.openxmlformats.org/drawingml/2006/main">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xmlns:a="http://schemas.openxmlformats.org/drawingml/2006/main">
          <a:pPr algn="ctr"/>
          <a:r>
            <a:rPr kumimoji="1" lang="ja-JP" altLang="en-US" sz="2000" b="1" dirty="0" smtClean="0">
              <a:solidFill>
                <a:schemeClr val="tx1"/>
              </a:solidFill>
            </a:rPr>
            <a:t>受診者</a:t>
          </a:r>
          <a:endParaRPr kumimoji="1" lang="ja-JP" altLang="en-US" sz="2000" b="1" dirty="0">
            <a:solidFill>
              <a:schemeClr val="tx1"/>
            </a:solidFill>
          </a:endParaRPr>
        </a:p>
      </cdr:txBody>
    </cdr:sp>
  </cdr:relSizeAnchor>
  <cdr:relSizeAnchor xmlns:cdr="http://schemas.openxmlformats.org/drawingml/2006/chartDrawing">
    <cdr:from>
      <cdr:x>0.44446</cdr:x>
      <cdr:y>0.58294</cdr:y>
    </cdr:from>
    <cdr:to>
      <cdr:x>0.53488</cdr:x>
      <cdr:y>0.6218</cdr:y>
    </cdr:to>
    <cdr:sp macro="" textlink="">
      <cdr:nvSpPr>
        <cdr:cNvPr id="4" name="テキスト ボックス 3"/>
        <cdr:cNvSpPr txBox="1"/>
      </cdr:nvSpPr>
      <cdr:spPr>
        <a:xfrm xmlns:a="http://schemas.openxmlformats.org/drawingml/2006/main">
          <a:off x="2726356" y="3865538"/>
          <a:ext cx="554636" cy="257688"/>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r>
            <a:rPr lang="en-US" altLang="ja-JP" sz="1400" b="1" dirty="0" smtClean="0">
              <a:solidFill>
                <a:srgbClr val="FF0000"/>
              </a:solidFill>
            </a:rPr>
            <a:t>10</a:t>
          </a:r>
          <a:r>
            <a:rPr lang="ja-JP" altLang="en-US" sz="1400" b="1" dirty="0" smtClean="0">
              <a:solidFill>
                <a:srgbClr val="FF0000"/>
              </a:solidFill>
            </a:rPr>
            <a:t>点</a:t>
          </a:r>
          <a:endParaRPr lang="ja-JP" altLang="en-US" sz="1400" b="1" dirty="0">
            <a:solidFill>
              <a:srgbClr val="FF0000"/>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0.12169</cdr:x>
      <cdr:y>0.42926</cdr:y>
    </cdr:from>
    <cdr:to>
      <cdr:x>0.28585</cdr:x>
      <cdr:y>0.52248</cdr:y>
    </cdr:to>
    <cdr:sp macro="" textlink="">
      <cdr:nvSpPr>
        <cdr:cNvPr id="2" name="正方形/長方形 1"/>
        <cdr:cNvSpPr/>
      </cdr:nvSpPr>
      <cdr:spPr>
        <a:xfrm xmlns:a="http://schemas.openxmlformats.org/drawingml/2006/main">
          <a:off x="721650" y="2846465"/>
          <a:ext cx="973493" cy="618198"/>
        </a:xfrm>
        <a:prstGeom xmlns:a="http://schemas.openxmlformats.org/drawingml/2006/main" prst="rect">
          <a:avLst/>
        </a:prstGeom>
        <a:solidFill xmlns:a="http://schemas.openxmlformats.org/drawingml/2006/main">
          <a:srgbClr val="FFE5FF"/>
        </a:solidFill>
        <a:ln xmlns:a="http://schemas.openxmlformats.org/drawingml/2006/main">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xmlns:a="http://schemas.openxmlformats.org/drawingml/2006/main">
          <a:pPr algn="ctr"/>
          <a:r>
            <a:rPr kumimoji="1" lang="ja-JP" altLang="en-US" sz="2000" b="1" dirty="0" smtClean="0">
              <a:solidFill>
                <a:schemeClr val="tx1"/>
              </a:solidFill>
            </a:rPr>
            <a:t>受診者</a:t>
          </a:r>
          <a:endParaRPr kumimoji="1" lang="ja-JP" altLang="en-US" sz="2000" b="1" dirty="0">
            <a:solidFill>
              <a:schemeClr val="tx1"/>
            </a:solidFill>
          </a:endParaRPr>
        </a:p>
      </cdr:txBody>
    </cdr:sp>
  </cdr:relSizeAnchor>
  <cdr:relSizeAnchor xmlns:cdr="http://schemas.openxmlformats.org/drawingml/2006/chartDrawing">
    <cdr:from>
      <cdr:x>0.72801</cdr:x>
      <cdr:y>0.42781</cdr:y>
    </cdr:from>
    <cdr:to>
      <cdr:x>0.93649</cdr:x>
      <cdr:y>0.52248</cdr:y>
    </cdr:to>
    <cdr:sp macro="" textlink="">
      <cdr:nvSpPr>
        <cdr:cNvPr id="3" name="正方形/長方形 2"/>
        <cdr:cNvSpPr/>
      </cdr:nvSpPr>
      <cdr:spPr>
        <a:xfrm xmlns:a="http://schemas.openxmlformats.org/drawingml/2006/main">
          <a:off x="4317167" y="2836864"/>
          <a:ext cx="1236305" cy="627799"/>
        </a:xfrm>
        <a:prstGeom xmlns:a="http://schemas.openxmlformats.org/drawingml/2006/main" prst="rect">
          <a:avLst/>
        </a:prstGeom>
        <a:solidFill xmlns:a="http://schemas.openxmlformats.org/drawingml/2006/main">
          <a:srgbClr val="F8FFCD"/>
        </a:solidFill>
        <a:ln xmlns:a="http://schemas.openxmlformats.org/drawingml/2006/main">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xmlns:a="http://schemas.openxmlformats.org/drawingml/2006/main">
          <a:pPr algn="ctr"/>
          <a:r>
            <a:rPr kumimoji="1" lang="ja-JP" altLang="en-US" sz="2000" b="1" dirty="0" smtClean="0">
              <a:solidFill>
                <a:schemeClr val="tx1"/>
              </a:solidFill>
            </a:rPr>
            <a:t>未受診者</a:t>
          </a:r>
          <a:endParaRPr kumimoji="1" lang="ja-JP" altLang="en-US" sz="2000" b="1" dirty="0">
            <a:solidFill>
              <a:schemeClr val="tx1"/>
            </a:solidFill>
          </a:endParaRPr>
        </a:p>
      </cdr:txBody>
    </cdr:sp>
  </cdr:relSizeAnchor>
  <cdr:relSizeAnchor xmlns:cdr="http://schemas.openxmlformats.org/drawingml/2006/chartDrawing">
    <cdr:from>
      <cdr:x>0.44305</cdr:x>
      <cdr:y>0.58157</cdr:y>
    </cdr:from>
    <cdr:to>
      <cdr:x>0.54169</cdr:x>
      <cdr:y>0.6218</cdr:y>
    </cdr:to>
    <cdr:sp macro="" textlink="">
      <cdr:nvSpPr>
        <cdr:cNvPr id="4" name="テキスト ボックス 3"/>
        <cdr:cNvSpPr txBox="1"/>
      </cdr:nvSpPr>
      <cdr:spPr>
        <a:xfrm xmlns:a="http://schemas.openxmlformats.org/drawingml/2006/main">
          <a:off x="2683977" y="3856485"/>
          <a:ext cx="597529" cy="266744"/>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r>
            <a:rPr lang="en-US" altLang="ja-JP" sz="1400" b="1" dirty="0" smtClean="0">
              <a:solidFill>
                <a:srgbClr val="FF0000"/>
              </a:solidFill>
            </a:rPr>
            <a:t>10</a:t>
          </a:r>
          <a:r>
            <a:rPr lang="ja-JP" altLang="en-US" sz="1400" b="1" dirty="0" smtClean="0">
              <a:solidFill>
                <a:srgbClr val="FF0000"/>
              </a:solidFill>
            </a:rPr>
            <a:t>点</a:t>
          </a:r>
          <a:endParaRPr lang="ja-JP" altLang="en-US" sz="1400" b="1" dirty="0">
            <a:solidFill>
              <a:srgbClr val="FF0000"/>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日付プレースホルダー 2"/>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4FAE4310-118A-469B-BA6A-F7A1D2798A16}" type="datetimeFigureOut">
              <a:rPr kumimoji="1" lang="ja-JP" altLang="en-US" smtClean="0"/>
              <a:t>2016/2/13</a:t>
            </a:fld>
            <a:endParaRPr kumimoji="1" lang="ja-JP" altLang="en-US"/>
          </a:p>
        </p:txBody>
      </p:sp>
    </p:spTree>
    <p:extLst>
      <p:ext uri="{BB962C8B-B14F-4D97-AF65-F5344CB8AC3E}">
        <p14:creationId xmlns:p14="http://schemas.microsoft.com/office/powerpoint/2010/main" val="6170948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A9D229A7-998A-4953-9594-43A8DB5E8188}" type="datetimeFigureOut">
              <a:rPr kumimoji="1" lang="ja-JP" altLang="en-US" smtClean="0"/>
              <a:t>2016/2/13</a:t>
            </a:fld>
            <a:endParaRPr kumimoji="1" lang="ja-JP" altLang="en-US" dirty="0"/>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CE0CC5C6-804F-420A-8C6C-ECED94CD3F24}" type="slidenum">
              <a:rPr kumimoji="1" lang="ja-JP" altLang="en-US" smtClean="0"/>
              <a:t>‹#›</a:t>
            </a:fld>
            <a:endParaRPr kumimoji="1" lang="ja-JP" altLang="en-US" dirty="0"/>
          </a:p>
        </p:txBody>
      </p:sp>
    </p:spTree>
    <p:extLst>
      <p:ext uri="{BB962C8B-B14F-4D97-AF65-F5344CB8AC3E}">
        <p14:creationId xmlns:p14="http://schemas.microsoft.com/office/powerpoint/2010/main" val="177312323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smtClean="0">
                <a:latin typeface="+mn-ea"/>
                <a:ea typeface="+mn-ea"/>
              </a:rPr>
              <a:t>一生涯を通した歯科保健対策の確立をめざして（</a:t>
            </a:r>
            <a:r>
              <a:rPr kumimoji="1" lang="en-US" altLang="ja-JP" sz="1200" b="1" dirty="0" smtClean="0">
                <a:latin typeface="+mn-ea"/>
                <a:ea typeface="+mn-ea"/>
              </a:rPr>
              <a:t>17</a:t>
            </a:r>
            <a:r>
              <a:rPr kumimoji="1" lang="ja-JP" altLang="en-US" sz="1200" dirty="0" smtClean="0">
                <a:latin typeface="+mn-ea"/>
                <a:ea typeface="+mn-ea"/>
              </a:rPr>
              <a:t>）</a:t>
            </a:r>
            <a:endParaRPr kumimoji="1" lang="en-US" altLang="ja-JP" sz="1200" dirty="0" smtClean="0">
              <a:latin typeface="+mn-ea"/>
              <a:ea typeface="+mn-ea"/>
            </a:endParaRPr>
          </a:p>
          <a:p>
            <a:r>
              <a:rPr kumimoji="1" lang="ja-JP" altLang="en-US" sz="1200" dirty="0" smtClean="0">
                <a:latin typeface="+mn-ea"/>
                <a:ea typeface="+mn-ea"/>
              </a:rPr>
              <a:t>特定健康診査と後期高齢者の基本健康診査時に</a:t>
            </a:r>
            <a:endParaRPr kumimoji="1" lang="en-US" altLang="ja-JP" sz="1200" dirty="0" smtClean="0">
              <a:latin typeface="+mn-ea"/>
              <a:ea typeface="+mn-ea"/>
            </a:endParaRPr>
          </a:p>
          <a:p>
            <a:r>
              <a:rPr kumimoji="1" lang="ja-JP" altLang="en-US" sz="1200" dirty="0" smtClean="0">
                <a:latin typeface="+mn-ea"/>
                <a:ea typeface="+mn-ea"/>
              </a:rPr>
              <a:t>「甘楽町歯周病啓発アンケート実施事業」を試みて</a:t>
            </a:r>
            <a:endParaRPr kumimoji="1" lang="en-US" altLang="ja-JP" sz="1200" dirty="0" smtClean="0">
              <a:latin typeface="+mn-ea"/>
              <a:ea typeface="+mn-ea"/>
            </a:endParaRPr>
          </a:p>
          <a:p>
            <a:endParaRPr kumimoji="1" lang="en-US" altLang="ja-JP" sz="1200" dirty="0" smtClean="0">
              <a:latin typeface="+mn-ea"/>
              <a:ea typeface="+mn-ea"/>
            </a:endParaRPr>
          </a:p>
          <a:p>
            <a:r>
              <a:rPr kumimoji="1" lang="ja-JP" altLang="en-US" sz="1200" dirty="0" smtClean="0">
                <a:latin typeface="+mn-ea"/>
                <a:ea typeface="+mn-ea"/>
              </a:rPr>
              <a:t>公益社団法人富岡甘楽歯科医師会　歯科衛生士 安藤佳奈</a:t>
            </a:r>
            <a:endParaRPr kumimoji="1" lang="ja-JP" altLang="en-US" sz="1200" dirty="0">
              <a:latin typeface="+mn-ea"/>
              <a:ea typeface="+mn-ea"/>
            </a:endParaRPr>
          </a:p>
        </p:txBody>
      </p:sp>
      <p:sp>
        <p:nvSpPr>
          <p:cNvPr id="4" name="スライド番号プレースホルダー 3"/>
          <p:cNvSpPr>
            <a:spLocks noGrp="1"/>
          </p:cNvSpPr>
          <p:nvPr>
            <p:ph type="sldNum" sz="quarter" idx="10"/>
          </p:nvPr>
        </p:nvSpPr>
        <p:spPr/>
        <p:txBody>
          <a:bodyPr/>
          <a:lstStyle/>
          <a:p>
            <a:fld id="{CE0CC5C6-804F-420A-8C6C-ECED94CD3F24}" type="slidenum">
              <a:rPr kumimoji="1" lang="ja-JP" altLang="en-US" smtClean="0"/>
              <a:t>1</a:t>
            </a:fld>
            <a:endParaRPr kumimoji="1" lang="ja-JP" altLang="en-US" dirty="0"/>
          </a:p>
        </p:txBody>
      </p:sp>
    </p:spTree>
    <p:extLst>
      <p:ext uri="{BB962C8B-B14F-4D97-AF65-F5344CB8AC3E}">
        <p14:creationId xmlns:p14="http://schemas.microsoft.com/office/powerpoint/2010/main" val="2337921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400" dirty="0" smtClean="0"/>
              <a:t>これが対象者に渡す、結果用紙です。</a:t>
            </a:r>
            <a:r>
              <a:rPr lang="ja-JP" altLang="ja-JP" sz="1400" dirty="0" smtClean="0"/>
              <a:t>アンケート</a:t>
            </a:r>
            <a:r>
              <a:rPr lang="ja-JP" altLang="ja-JP" sz="1400" dirty="0"/>
              <a:t>の合計点数が、</a:t>
            </a:r>
            <a:r>
              <a:rPr lang="en-US" altLang="ja-JP" sz="1400" dirty="0"/>
              <a:t>0</a:t>
            </a:r>
            <a:r>
              <a:rPr lang="ja-JP" altLang="ja-JP" sz="1400" dirty="0"/>
              <a:t>点、</a:t>
            </a:r>
            <a:r>
              <a:rPr lang="en-US" altLang="ja-JP" sz="1400" dirty="0"/>
              <a:t>1</a:t>
            </a:r>
            <a:r>
              <a:rPr lang="ja-JP" altLang="ja-JP" sz="1400" dirty="0"/>
              <a:t>～</a:t>
            </a:r>
            <a:r>
              <a:rPr lang="en-US" altLang="ja-JP" sz="1400" dirty="0"/>
              <a:t>4</a:t>
            </a:r>
            <a:r>
              <a:rPr lang="ja-JP" altLang="ja-JP" sz="1400" dirty="0"/>
              <a:t>点、</a:t>
            </a:r>
            <a:r>
              <a:rPr lang="en-US" altLang="ja-JP" sz="1400" dirty="0"/>
              <a:t>5</a:t>
            </a:r>
            <a:r>
              <a:rPr lang="ja-JP" altLang="ja-JP" sz="1400" dirty="0"/>
              <a:t>～</a:t>
            </a:r>
            <a:r>
              <a:rPr lang="en-US" altLang="ja-JP" sz="1400" dirty="0"/>
              <a:t>9</a:t>
            </a:r>
            <a:r>
              <a:rPr lang="ja-JP" altLang="ja-JP" sz="1400" dirty="0"/>
              <a:t>点、</a:t>
            </a:r>
            <a:r>
              <a:rPr lang="en-US" altLang="ja-JP" sz="1400" dirty="0"/>
              <a:t>10</a:t>
            </a:r>
            <a:r>
              <a:rPr lang="ja-JP" altLang="ja-JP" sz="1400" dirty="0"/>
              <a:t>点以上の</a:t>
            </a:r>
            <a:r>
              <a:rPr lang="en-US" altLang="ja-JP" sz="1400" dirty="0"/>
              <a:t>4</a:t>
            </a:r>
            <a:r>
              <a:rPr lang="ja-JP" altLang="ja-JP" sz="1400" dirty="0"/>
              <a:t>段階で結果を判定します</a:t>
            </a:r>
            <a:r>
              <a:rPr lang="ja-JP" altLang="ja-JP" sz="1400" dirty="0" smtClean="0"/>
              <a:t>。</a:t>
            </a:r>
            <a:endParaRPr lang="en-US" altLang="ja-JP" sz="1400" dirty="0" smtClean="0"/>
          </a:p>
          <a:p>
            <a:r>
              <a:rPr lang="en-US" altLang="ja-JP" sz="1400" dirty="0" smtClean="0"/>
              <a:t>0</a:t>
            </a:r>
            <a:r>
              <a:rPr lang="ja-JP" altLang="ja-JP" sz="1400" dirty="0"/>
              <a:t>点が異常なし、</a:t>
            </a:r>
            <a:r>
              <a:rPr lang="en-US" altLang="ja-JP" sz="1400" dirty="0"/>
              <a:t>1</a:t>
            </a:r>
            <a:r>
              <a:rPr lang="ja-JP" altLang="ja-JP" sz="1400" dirty="0"/>
              <a:t>～</a:t>
            </a:r>
            <a:r>
              <a:rPr lang="en-US" altLang="ja-JP" sz="1400" dirty="0"/>
              <a:t>4</a:t>
            </a:r>
            <a:r>
              <a:rPr lang="ja-JP" altLang="ja-JP" sz="1400" dirty="0"/>
              <a:t>点が歯肉炎と軽度の歯</a:t>
            </a:r>
            <a:r>
              <a:rPr lang="ja-JP" altLang="ja-JP" sz="1400" dirty="0" smtClean="0"/>
              <a:t>周炎</a:t>
            </a:r>
            <a:r>
              <a:rPr lang="ja-JP" altLang="en-US" sz="1400" dirty="0" smtClean="0"/>
              <a:t>の疑い</a:t>
            </a:r>
            <a:r>
              <a:rPr lang="ja-JP" altLang="ja-JP" sz="1400" dirty="0" smtClean="0"/>
              <a:t>、</a:t>
            </a:r>
            <a:r>
              <a:rPr lang="en-US" altLang="ja-JP" sz="1400" dirty="0"/>
              <a:t>5</a:t>
            </a:r>
            <a:r>
              <a:rPr lang="ja-JP" altLang="ja-JP" sz="1400" dirty="0"/>
              <a:t>～</a:t>
            </a:r>
            <a:r>
              <a:rPr lang="en-US" altLang="ja-JP" sz="1400" dirty="0"/>
              <a:t>9</a:t>
            </a:r>
            <a:r>
              <a:rPr lang="ja-JP" altLang="ja-JP" sz="1400" dirty="0"/>
              <a:t>点が中等度の歯</a:t>
            </a:r>
            <a:r>
              <a:rPr lang="ja-JP" altLang="ja-JP" sz="1400" dirty="0" smtClean="0"/>
              <a:t>周炎</a:t>
            </a:r>
            <a:r>
              <a:rPr lang="ja-JP" altLang="en-US" sz="1400" dirty="0" smtClean="0"/>
              <a:t>の疑い</a:t>
            </a:r>
            <a:r>
              <a:rPr lang="ja-JP" altLang="ja-JP" sz="1400" dirty="0" smtClean="0"/>
              <a:t>、</a:t>
            </a:r>
            <a:r>
              <a:rPr lang="en-US" altLang="ja-JP" sz="1400" dirty="0"/>
              <a:t>10</a:t>
            </a:r>
            <a:r>
              <a:rPr lang="ja-JP" altLang="ja-JP" sz="1400" dirty="0"/>
              <a:t>点以上が重度の歯</a:t>
            </a:r>
            <a:r>
              <a:rPr lang="ja-JP" altLang="ja-JP" sz="1400" dirty="0" smtClean="0"/>
              <a:t>周炎</a:t>
            </a:r>
            <a:r>
              <a:rPr lang="ja-JP" altLang="en-US" sz="1400" dirty="0" smtClean="0"/>
              <a:t>の疑い</a:t>
            </a:r>
            <a:r>
              <a:rPr lang="ja-JP" altLang="ja-JP" sz="1400" dirty="0" smtClean="0"/>
              <a:t>と</a:t>
            </a:r>
            <a:r>
              <a:rPr lang="ja-JP" altLang="ja-JP" sz="1400" dirty="0"/>
              <a:t>しています</a:t>
            </a:r>
            <a:r>
              <a:rPr lang="ja-JP" altLang="ja-JP" sz="1400" dirty="0" smtClean="0"/>
              <a:t>。</a:t>
            </a:r>
            <a:endParaRPr lang="en-US" altLang="ja-JP" sz="1400" dirty="0" smtClean="0"/>
          </a:p>
          <a:p>
            <a:r>
              <a:rPr lang="ja-JP" altLang="ja-JP" sz="1400" dirty="0" smtClean="0"/>
              <a:t>アンケート</a:t>
            </a:r>
            <a:r>
              <a:rPr lang="ja-JP" altLang="ja-JP" sz="1400" dirty="0"/>
              <a:t>項目のすべてに「はい」がつくと</a:t>
            </a:r>
            <a:r>
              <a:rPr lang="en-US" altLang="ja-JP" sz="1400" dirty="0"/>
              <a:t>24</a:t>
            </a:r>
            <a:r>
              <a:rPr lang="ja-JP" altLang="ja-JP" sz="1400" dirty="0"/>
              <a:t>点で最もハイリスクとなります</a:t>
            </a:r>
            <a:r>
              <a:rPr lang="ja-JP" altLang="ja-JP" sz="1400" dirty="0" smtClean="0"/>
              <a:t>。</a:t>
            </a:r>
            <a:endParaRPr lang="en-US" altLang="ja-JP" sz="1400" dirty="0" smtClean="0"/>
          </a:p>
          <a:p>
            <a:r>
              <a:rPr lang="ja-JP" altLang="en-US" sz="1400" dirty="0" smtClean="0">
                <a:solidFill>
                  <a:srgbClr val="FF0000"/>
                </a:solidFill>
              </a:rPr>
              <a:t>＊</a:t>
            </a:r>
            <a:r>
              <a:rPr lang="en-US" altLang="ja-JP" sz="1400" dirty="0" smtClean="0"/>
              <a:t>1</a:t>
            </a:r>
            <a:r>
              <a:rPr lang="ja-JP" altLang="ja-JP" sz="1400" dirty="0"/>
              <a:t>点以上の人には歯周病のリスクがあるとして、歯科医院への受診をすすめています</a:t>
            </a:r>
            <a:r>
              <a:rPr lang="ja-JP" altLang="ja-JP" sz="1400" dirty="0" smtClean="0"/>
              <a:t>。</a:t>
            </a:r>
            <a:endParaRPr lang="en-US" altLang="ja-JP" sz="1400" dirty="0" smtClean="0"/>
          </a:p>
          <a:p>
            <a:r>
              <a:rPr lang="ja-JP" altLang="ja-JP" sz="1400" dirty="0" smtClean="0"/>
              <a:t>その</a:t>
            </a:r>
            <a:r>
              <a:rPr lang="ja-JP" altLang="ja-JP" sz="1400" dirty="0"/>
              <a:t>受診のすすめを受けた対象者を受け入れるため、当会会員から協力歯科医院を募り、この用紙と協力歯科医院の名簿を手渡ししています</a:t>
            </a:r>
            <a:r>
              <a:rPr lang="ja-JP" altLang="ja-JP" sz="1400" dirty="0" smtClean="0"/>
              <a:t>。</a:t>
            </a:r>
            <a:endParaRPr lang="en-US" altLang="ja-JP" sz="1400" dirty="0" smtClean="0"/>
          </a:p>
          <a:p>
            <a:r>
              <a:rPr lang="ja-JP" altLang="ja-JP" sz="1400" dirty="0" smtClean="0"/>
              <a:t>この</a:t>
            </a:r>
            <a:r>
              <a:rPr lang="ja-JP" altLang="ja-JP" sz="1400" dirty="0"/>
              <a:t>ような手順で実施された</a:t>
            </a:r>
            <a:r>
              <a:rPr lang="ja-JP" altLang="ja-JP" sz="1400" dirty="0" smtClean="0"/>
              <a:t>、</a:t>
            </a:r>
            <a:r>
              <a:rPr lang="ja-JP" altLang="en-US" sz="1400" dirty="0" smtClean="0"/>
              <a:t>　この</a:t>
            </a:r>
            <a:r>
              <a:rPr lang="ja-JP" altLang="ja-JP" sz="1400" dirty="0" smtClean="0"/>
              <a:t>事業</a:t>
            </a:r>
            <a:r>
              <a:rPr lang="ja-JP" altLang="ja-JP" sz="1400" dirty="0"/>
              <a:t>での成果</a:t>
            </a:r>
            <a:r>
              <a:rPr lang="ja-JP" altLang="ja-JP" sz="1400" dirty="0" smtClean="0"/>
              <a:t>を判断</a:t>
            </a:r>
            <a:r>
              <a:rPr lang="ja-JP" altLang="ja-JP" sz="1400" dirty="0"/>
              <a:t>するため</a:t>
            </a:r>
            <a:r>
              <a:rPr lang="ja-JP" altLang="ja-JP" sz="1400" dirty="0" smtClean="0"/>
              <a:t>に</a:t>
            </a:r>
            <a:r>
              <a:rPr lang="ja-JP" altLang="en-US" sz="1400" dirty="0" smtClean="0">
                <a:solidFill>
                  <a:srgbClr val="FF0000"/>
                </a:solidFill>
              </a:rPr>
              <a:t>＊</a:t>
            </a:r>
            <a:r>
              <a:rPr lang="ja-JP" altLang="en-US" sz="1400" dirty="0" smtClean="0"/>
              <a:t>「歯周病チェック後の受診状況の報告」として</a:t>
            </a:r>
            <a:r>
              <a:rPr lang="ja-JP" altLang="ja-JP" sz="1400" dirty="0" smtClean="0"/>
              <a:t>歯科</a:t>
            </a:r>
            <a:r>
              <a:rPr lang="ja-JP" altLang="ja-JP" sz="1400" dirty="0"/>
              <a:t>医師</a:t>
            </a:r>
            <a:r>
              <a:rPr lang="ja-JP" altLang="ja-JP" sz="1400" dirty="0" smtClean="0"/>
              <a:t>の</a:t>
            </a:r>
            <a:r>
              <a:rPr lang="ja-JP" altLang="en-US" sz="1400" dirty="0" smtClean="0"/>
              <a:t>　</a:t>
            </a:r>
            <a:r>
              <a:rPr lang="ja-JP" altLang="ja-JP" sz="1400" dirty="0" smtClean="0"/>
              <a:t>診断</a:t>
            </a:r>
            <a:r>
              <a:rPr lang="ja-JP" altLang="ja-JP" sz="1400" dirty="0"/>
              <a:t>結果を当会事務局で回収し、集計しました</a:t>
            </a:r>
            <a:r>
              <a:rPr lang="ja-JP" altLang="ja-JP" sz="1400" dirty="0" smtClean="0"/>
              <a:t>。</a:t>
            </a:r>
            <a:endParaRPr lang="en-US" altLang="ja-JP" sz="1400" dirty="0" smtClean="0"/>
          </a:p>
          <a:p>
            <a:endParaRPr kumimoji="1" lang="en-US" altLang="ja-JP" sz="1400" dirty="0" smtClean="0"/>
          </a:p>
        </p:txBody>
      </p:sp>
      <p:sp>
        <p:nvSpPr>
          <p:cNvPr id="4" name="スライド番号プレースホルダー 3"/>
          <p:cNvSpPr>
            <a:spLocks noGrp="1"/>
          </p:cNvSpPr>
          <p:nvPr>
            <p:ph type="sldNum" sz="quarter" idx="10"/>
          </p:nvPr>
        </p:nvSpPr>
        <p:spPr/>
        <p:txBody>
          <a:bodyPr/>
          <a:lstStyle/>
          <a:p>
            <a:fld id="{CE0CC5C6-804F-420A-8C6C-ECED94CD3F24}" type="slidenum">
              <a:rPr kumimoji="1" lang="ja-JP" altLang="en-US" smtClean="0"/>
              <a:t>10</a:t>
            </a:fld>
            <a:endParaRPr kumimoji="1" lang="ja-JP" altLang="en-US" dirty="0"/>
          </a:p>
        </p:txBody>
      </p:sp>
    </p:spTree>
    <p:extLst>
      <p:ext uri="{BB962C8B-B14F-4D97-AF65-F5344CB8AC3E}">
        <p14:creationId xmlns:p14="http://schemas.microsoft.com/office/powerpoint/2010/main" val="10555296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400" dirty="0" smtClean="0"/>
              <a:t>今回の甘楽町で実施された特定健康診査と、後期高齢者の基本健康診査の対象者は</a:t>
            </a:r>
            <a:r>
              <a:rPr lang="en-US" altLang="ja-JP" sz="1400" dirty="0" smtClean="0"/>
              <a:t>5114</a:t>
            </a:r>
            <a:r>
              <a:rPr lang="ja-JP" altLang="en-US" sz="1400" dirty="0" smtClean="0"/>
              <a:t>名、そのうち健康診査を受診した人が</a:t>
            </a:r>
            <a:r>
              <a:rPr lang="en-US" altLang="ja-JP" sz="1400" dirty="0" smtClean="0"/>
              <a:t>1970</a:t>
            </a:r>
            <a:r>
              <a:rPr lang="ja-JP" altLang="en-US" sz="1400" dirty="0" smtClean="0"/>
              <a:t>名でした。</a:t>
            </a:r>
            <a:endParaRPr lang="en-US" altLang="ja-JP" sz="1400" dirty="0" smtClean="0"/>
          </a:p>
          <a:p>
            <a:r>
              <a:rPr lang="ja-JP" altLang="en-US" sz="1400" dirty="0" smtClean="0"/>
              <a:t>そのうち、「お口の健康チェック」の　アンケート回答者は、約</a:t>
            </a:r>
            <a:r>
              <a:rPr lang="en-US" altLang="ja-JP" sz="1400" dirty="0" smtClean="0"/>
              <a:t>90</a:t>
            </a:r>
            <a:r>
              <a:rPr lang="ja-JP" altLang="en-US" sz="1400" dirty="0" smtClean="0"/>
              <a:t>％の</a:t>
            </a:r>
            <a:r>
              <a:rPr lang="en-US" altLang="ja-JP" sz="1400" dirty="0" smtClean="0"/>
              <a:t>1821</a:t>
            </a:r>
            <a:r>
              <a:rPr lang="ja-JP" altLang="en-US" sz="1400" dirty="0" smtClean="0"/>
              <a:t>名でした。</a:t>
            </a:r>
            <a:endParaRPr lang="en-US" altLang="ja-JP" sz="1400" dirty="0" smtClean="0"/>
          </a:p>
          <a:p>
            <a:r>
              <a:rPr lang="ja-JP" altLang="en-US" sz="1400" dirty="0" smtClean="0"/>
              <a:t>その中で、歯のある人が</a:t>
            </a:r>
            <a:r>
              <a:rPr lang="en-US" altLang="ja-JP" sz="1400" dirty="0" smtClean="0"/>
              <a:t>1661</a:t>
            </a:r>
            <a:r>
              <a:rPr lang="ja-JP" altLang="en-US" sz="1400" dirty="0" smtClean="0"/>
              <a:t>名、歯のない人が</a:t>
            </a:r>
            <a:r>
              <a:rPr lang="en-US" altLang="ja-JP" sz="1400" dirty="0" smtClean="0"/>
              <a:t>160</a:t>
            </a:r>
            <a:r>
              <a:rPr lang="ja-JP" altLang="en-US" sz="1400" dirty="0" smtClean="0"/>
              <a:t>名でした。</a:t>
            </a:r>
            <a:endParaRPr lang="en-US" altLang="ja-JP" sz="1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dirty="0" smtClean="0"/>
              <a:t>アンケート回答者</a:t>
            </a:r>
            <a:r>
              <a:rPr lang="en-US" altLang="ja-JP" sz="1400" dirty="0" smtClean="0"/>
              <a:t>1821</a:t>
            </a:r>
            <a:r>
              <a:rPr lang="ja-JP" altLang="en-US" sz="1400" dirty="0" smtClean="0"/>
              <a:t>名のうち、平成</a:t>
            </a:r>
            <a:r>
              <a:rPr lang="en-US" altLang="ja-JP" sz="1400" dirty="0" smtClean="0"/>
              <a:t>26</a:t>
            </a:r>
            <a:r>
              <a:rPr lang="ja-JP" altLang="en-US" sz="1400" dirty="0" smtClean="0"/>
              <a:t>年</a:t>
            </a:r>
            <a:r>
              <a:rPr lang="en-US" altLang="ja-JP" sz="1400" dirty="0" smtClean="0"/>
              <a:t>12</a:t>
            </a:r>
            <a:r>
              <a:rPr lang="ja-JP" altLang="en-US" sz="1400" dirty="0" smtClean="0"/>
              <a:t>月末までに</a:t>
            </a:r>
            <a:r>
              <a:rPr lang="ja-JP" altLang="ja-JP" sz="1400" dirty="0" smtClean="0"/>
              <a:t>協力</a:t>
            </a:r>
            <a:r>
              <a:rPr lang="ja-JP" altLang="ja-JP" sz="1400" dirty="0"/>
              <a:t>歯科医院へ受診したのは</a:t>
            </a:r>
            <a:r>
              <a:rPr lang="ja-JP" altLang="ja-JP" sz="1400" dirty="0" smtClean="0"/>
              <a:t>、歯</a:t>
            </a:r>
            <a:r>
              <a:rPr lang="ja-JP" altLang="ja-JP" sz="1400" dirty="0"/>
              <a:t>がある人</a:t>
            </a:r>
            <a:r>
              <a:rPr lang="en-US" altLang="ja-JP" sz="1400" dirty="0"/>
              <a:t>165</a:t>
            </a:r>
            <a:r>
              <a:rPr lang="ja-JP" altLang="ja-JP" sz="1400" dirty="0"/>
              <a:t>名、歯がない人</a:t>
            </a:r>
            <a:r>
              <a:rPr lang="en-US" altLang="ja-JP" sz="1400" dirty="0"/>
              <a:t>2</a:t>
            </a:r>
            <a:r>
              <a:rPr lang="ja-JP" altLang="ja-JP" sz="1400" dirty="0"/>
              <a:t>名の計</a:t>
            </a:r>
            <a:r>
              <a:rPr lang="en-US" altLang="ja-JP" sz="1400" dirty="0"/>
              <a:t>167</a:t>
            </a:r>
            <a:r>
              <a:rPr lang="ja-JP" altLang="ja-JP" sz="1400" dirty="0"/>
              <a:t>名</a:t>
            </a:r>
            <a:r>
              <a:rPr lang="ja-JP" altLang="ja-JP" sz="1400" dirty="0" smtClean="0"/>
              <a:t>で</a:t>
            </a:r>
            <a:r>
              <a:rPr lang="ja-JP" altLang="en-US" sz="1400" dirty="0" smtClean="0"/>
              <a:t>全体の受診率は</a:t>
            </a:r>
            <a:r>
              <a:rPr lang="en-US" altLang="ja-JP" sz="1400" dirty="0" smtClean="0"/>
              <a:t>9.2</a:t>
            </a:r>
            <a:r>
              <a:rPr lang="ja-JP" altLang="en-US" sz="1400" dirty="0" smtClean="0"/>
              <a:t>％でした。</a:t>
            </a:r>
            <a:endParaRPr lang="en-US" altLang="ja-JP" sz="1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dirty="0" smtClean="0"/>
              <a:t>なんらかのリスクがあるとして、</a:t>
            </a:r>
            <a:r>
              <a:rPr lang="ja-JP" altLang="ja-JP" sz="1400" dirty="0" smtClean="0"/>
              <a:t>歯科医院への受診をすすめた</a:t>
            </a:r>
            <a:r>
              <a:rPr lang="en-US" altLang="ja-JP" sz="1400" dirty="0" smtClean="0"/>
              <a:t>1</a:t>
            </a:r>
            <a:r>
              <a:rPr lang="ja-JP" altLang="ja-JP" sz="1400" dirty="0" smtClean="0"/>
              <a:t>点以上の人は、</a:t>
            </a:r>
            <a:r>
              <a:rPr lang="ja-JP" altLang="en-US" sz="1400" dirty="0" smtClean="0">
                <a:solidFill>
                  <a:srgbClr val="FF0000"/>
                </a:solidFill>
              </a:rPr>
              <a:t>＊</a:t>
            </a:r>
            <a:r>
              <a:rPr lang="en-US" altLang="ja-JP" sz="1400" dirty="0" smtClean="0"/>
              <a:t>1459</a:t>
            </a:r>
            <a:r>
              <a:rPr lang="ja-JP" altLang="en-US" sz="1400" dirty="0" smtClean="0"/>
              <a:t>名</a:t>
            </a:r>
            <a:r>
              <a:rPr lang="ja-JP" altLang="ja-JP" sz="1400" dirty="0" smtClean="0"/>
              <a:t>いたところ、受診者は</a:t>
            </a:r>
            <a:r>
              <a:rPr lang="en-US" altLang="ja-JP" sz="1400" dirty="0" smtClean="0"/>
              <a:t>130</a:t>
            </a:r>
            <a:r>
              <a:rPr lang="ja-JP" altLang="en-US" sz="1400" dirty="0" smtClean="0"/>
              <a:t>名</a:t>
            </a:r>
            <a:r>
              <a:rPr lang="ja-JP" altLang="ja-JP" sz="1400" dirty="0" smtClean="0"/>
              <a:t>、受診率は</a:t>
            </a:r>
            <a:r>
              <a:rPr lang="en-US" altLang="ja-JP" sz="1400" dirty="0" smtClean="0"/>
              <a:t>8.9</a:t>
            </a:r>
            <a:r>
              <a:rPr lang="ja-JP" altLang="ja-JP" sz="1400" dirty="0" smtClean="0"/>
              <a:t>％でした。</a:t>
            </a:r>
            <a:endParaRPr lang="en-US" altLang="ja-JP" sz="1400" dirty="0" smtClean="0"/>
          </a:p>
          <a:p>
            <a:r>
              <a:rPr lang="ja-JP" altLang="ja-JP" sz="1400" dirty="0" smtClean="0"/>
              <a:t>これ</a:t>
            </a:r>
            <a:r>
              <a:rPr lang="ja-JP" altLang="ja-JP" sz="1400" dirty="0"/>
              <a:t>は、歯周病への関心の低さや予防への意識の欠落、情報不足なども考えられます</a:t>
            </a:r>
            <a:r>
              <a:rPr lang="ja-JP" altLang="ja-JP" sz="1400" dirty="0" smtClean="0"/>
              <a:t>。</a:t>
            </a:r>
            <a:endParaRPr lang="ja-JP" altLang="ja-JP" sz="1400" dirty="0"/>
          </a:p>
          <a:p>
            <a:r>
              <a:rPr lang="en-US" altLang="ja-JP" sz="1400" dirty="0"/>
              <a:t> </a:t>
            </a:r>
            <a:endParaRPr lang="ja-JP" altLang="ja-JP" sz="1400" dirty="0"/>
          </a:p>
          <a:p>
            <a:endParaRPr kumimoji="1" lang="ja-JP" altLang="en-US" dirty="0"/>
          </a:p>
        </p:txBody>
      </p:sp>
      <p:sp>
        <p:nvSpPr>
          <p:cNvPr id="4" name="スライド番号プレースホルダー 3"/>
          <p:cNvSpPr>
            <a:spLocks noGrp="1"/>
          </p:cNvSpPr>
          <p:nvPr>
            <p:ph type="sldNum" sz="quarter" idx="10"/>
          </p:nvPr>
        </p:nvSpPr>
        <p:spPr/>
        <p:txBody>
          <a:bodyPr/>
          <a:lstStyle/>
          <a:p>
            <a:fld id="{CE0CC5C6-804F-420A-8C6C-ECED94CD3F24}" type="slidenum">
              <a:rPr kumimoji="1" lang="ja-JP" altLang="en-US" smtClean="0"/>
              <a:t>11</a:t>
            </a:fld>
            <a:endParaRPr kumimoji="1" lang="ja-JP" altLang="en-US" dirty="0"/>
          </a:p>
        </p:txBody>
      </p:sp>
    </p:spTree>
    <p:extLst>
      <p:ext uri="{BB962C8B-B14F-4D97-AF65-F5344CB8AC3E}">
        <p14:creationId xmlns:p14="http://schemas.microsoft.com/office/powerpoint/2010/main" val="19087326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sz="1400" dirty="0"/>
              <a:t>アンケート実施人数に対する歯科医院への受診者数と受診率を年代別に表したグラフをみると、</a:t>
            </a:r>
            <a:r>
              <a:rPr lang="en-US" altLang="ja-JP" sz="1400" dirty="0"/>
              <a:t>40</a:t>
            </a:r>
            <a:r>
              <a:rPr lang="ja-JP" altLang="ja-JP" sz="1400" dirty="0"/>
              <a:t>歳代と</a:t>
            </a:r>
            <a:r>
              <a:rPr lang="en-US" altLang="ja-JP" sz="1400" dirty="0"/>
              <a:t>50</a:t>
            </a:r>
            <a:r>
              <a:rPr lang="ja-JP" altLang="ja-JP" sz="1400" dirty="0"/>
              <a:t>歳代は受診率が</a:t>
            </a:r>
            <a:r>
              <a:rPr lang="ja-JP" altLang="ja-JP" sz="1400" dirty="0" smtClean="0"/>
              <a:t>低い</a:t>
            </a:r>
            <a:r>
              <a:rPr lang="ja-JP" altLang="en-US" sz="1400" dirty="0" smtClean="0"/>
              <a:t>こと</a:t>
            </a:r>
            <a:r>
              <a:rPr lang="ja-JP" altLang="ja-JP" sz="1400" dirty="0" smtClean="0"/>
              <a:t>が</a:t>
            </a:r>
            <a:r>
              <a:rPr lang="ja-JP" altLang="ja-JP" sz="1400" dirty="0"/>
              <a:t>わかります。この年代では、就労者が</a:t>
            </a:r>
            <a:r>
              <a:rPr lang="ja-JP" altLang="ja-JP" sz="1400" dirty="0" smtClean="0"/>
              <a:t>多い</a:t>
            </a:r>
            <a:r>
              <a:rPr lang="ja-JP" altLang="en-US" sz="1400" dirty="0" smtClean="0"/>
              <a:t>ため</a:t>
            </a:r>
            <a:r>
              <a:rPr lang="ja-JP" altLang="ja-JP" sz="1400" dirty="0" smtClean="0"/>
              <a:t>歯科</a:t>
            </a:r>
            <a:r>
              <a:rPr lang="ja-JP" altLang="ja-JP" sz="1400" dirty="0"/>
              <a:t>医院へ受診をする時間の確保が難しいのではないかと思われます</a:t>
            </a:r>
            <a:r>
              <a:rPr lang="ja-JP" altLang="ja-JP" sz="1400" dirty="0" smtClean="0"/>
              <a:t>。</a:t>
            </a:r>
            <a:endParaRPr lang="en-US" altLang="ja-JP" sz="1400" dirty="0" smtClean="0"/>
          </a:p>
          <a:p>
            <a:r>
              <a:rPr lang="ja-JP" altLang="ja-JP" sz="1400" dirty="0" smtClean="0"/>
              <a:t>実際</a:t>
            </a:r>
            <a:r>
              <a:rPr lang="ja-JP" altLang="ja-JP" sz="1400" dirty="0"/>
              <a:t>に、健康診査の会場では、スーツを着ている方が、お口の健康チェックのアンケートを受けずに急いで帰って</a:t>
            </a:r>
            <a:r>
              <a:rPr lang="ja-JP" altLang="ja-JP" sz="1400" dirty="0" smtClean="0"/>
              <a:t>行かれる</a:t>
            </a:r>
            <a:r>
              <a:rPr lang="ja-JP" altLang="en-US" sz="1400" dirty="0" smtClean="0"/>
              <a:t>様子</a:t>
            </a:r>
            <a:r>
              <a:rPr lang="ja-JP" altLang="ja-JP" sz="1400" dirty="0" smtClean="0"/>
              <a:t>も</a:t>
            </a:r>
            <a:r>
              <a:rPr lang="ja-JP" altLang="ja-JP" sz="1400" dirty="0"/>
              <a:t>、うかがえました。</a:t>
            </a:r>
          </a:p>
          <a:p>
            <a:endParaRPr kumimoji="1" lang="ja-JP" altLang="en-US" dirty="0"/>
          </a:p>
        </p:txBody>
      </p:sp>
      <p:sp>
        <p:nvSpPr>
          <p:cNvPr id="4" name="スライド番号プレースホルダー 3"/>
          <p:cNvSpPr>
            <a:spLocks noGrp="1"/>
          </p:cNvSpPr>
          <p:nvPr>
            <p:ph type="sldNum" sz="quarter" idx="10"/>
          </p:nvPr>
        </p:nvSpPr>
        <p:spPr/>
        <p:txBody>
          <a:bodyPr/>
          <a:lstStyle/>
          <a:p>
            <a:fld id="{CE0CC5C6-804F-420A-8C6C-ECED94CD3F24}" type="slidenum">
              <a:rPr kumimoji="1" lang="ja-JP" altLang="en-US" smtClean="0"/>
              <a:t>12</a:t>
            </a:fld>
            <a:endParaRPr kumimoji="1" lang="ja-JP" altLang="en-US" dirty="0"/>
          </a:p>
        </p:txBody>
      </p:sp>
    </p:spTree>
    <p:extLst>
      <p:ext uri="{BB962C8B-B14F-4D97-AF65-F5344CB8AC3E}">
        <p14:creationId xmlns:p14="http://schemas.microsoft.com/office/powerpoint/2010/main" val="20988436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sz="1400" dirty="0"/>
              <a:t>また、回収した用紙には「かかりつけ歯科医の有無」を記入する欄があり、歯科医院を受診した人のほとんどは、すでにかかりつけ歯科医をもっているということがわかりました。今回受診した人は、日頃の定期管理として受診していると考えられ、新たな受診にはあまり繋がっていないという結果でした。</a:t>
            </a:r>
          </a:p>
          <a:p>
            <a:endParaRPr kumimoji="1" lang="ja-JP" altLang="en-US" dirty="0"/>
          </a:p>
        </p:txBody>
      </p:sp>
      <p:sp>
        <p:nvSpPr>
          <p:cNvPr id="4" name="スライド番号プレースホルダー 3"/>
          <p:cNvSpPr>
            <a:spLocks noGrp="1"/>
          </p:cNvSpPr>
          <p:nvPr>
            <p:ph type="sldNum" sz="quarter" idx="10"/>
          </p:nvPr>
        </p:nvSpPr>
        <p:spPr/>
        <p:txBody>
          <a:bodyPr/>
          <a:lstStyle/>
          <a:p>
            <a:fld id="{CE0CC5C6-804F-420A-8C6C-ECED94CD3F24}" type="slidenum">
              <a:rPr kumimoji="1" lang="ja-JP" altLang="en-US" smtClean="0"/>
              <a:t>13</a:t>
            </a:fld>
            <a:endParaRPr kumimoji="1" lang="ja-JP" altLang="en-US" dirty="0"/>
          </a:p>
        </p:txBody>
      </p:sp>
    </p:spTree>
    <p:extLst>
      <p:ext uri="{BB962C8B-B14F-4D97-AF65-F5344CB8AC3E}">
        <p14:creationId xmlns:p14="http://schemas.microsoft.com/office/powerpoint/2010/main" val="33765785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400" dirty="0" smtClean="0"/>
              <a:t>これは左のグラフが男性、右のグラフが女性で、</a:t>
            </a:r>
            <a:r>
              <a:rPr lang="ja-JP" altLang="ja-JP" sz="1400" dirty="0" smtClean="0"/>
              <a:t>男女別</a:t>
            </a:r>
            <a:r>
              <a:rPr lang="ja-JP" altLang="en-US" sz="1400" dirty="0" smtClean="0"/>
              <a:t>と</a:t>
            </a:r>
            <a:r>
              <a:rPr lang="ja-JP" altLang="ja-JP" sz="1400" dirty="0" smtClean="0"/>
              <a:t>アンケート</a:t>
            </a:r>
            <a:r>
              <a:rPr lang="ja-JP" altLang="ja-JP" sz="1400" dirty="0"/>
              <a:t>の合計</a:t>
            </a:r>
            <a:r>
              <a:rPr lang="ja-JP" altLang="ja-JP" sz="1400" dirty="0" smtClean="0"/>
              <a:t>点数</a:t>
            </a:r>
            <a:r>
              <a:rPr lang="ja-JP" altLang="en-US" sz="1400" dirty="0" smtClean="0"/>
              <a:t>別</a:t>
            </a:r>
            <a:r>
              <a:rPr lang="ja-JP" altLang="ja-JP" sz="1400" dirty="0" smtClean="0"/>
              <a:t>に</a:t>
            </a:r>
            <a:r>
              <a:rPr lang="ja-JP" altLang="en-US" sz="1400" dirty="0" smtClean="0"/>
              <a:t>、</a:t>
            </a:r>
            <a:r>
              <a:rPr lang="ja-JP" altLang="ja-JP" sz="1400" dirty="0" smtClean="0"/>
              <a:t>歯科</a:t>
            </a:r>
            <a:r>
              <a:rPr lang="ja-JP" altLang="ja-JP" sz="1400" dirty="0"/>
              <a:t>医院受診者と未受診者を表したグラフ</a:t>
            </a:r>
            <a:r>
              <a:rPr lang="ja-JP" altLang="ja-JP" sz="1400" dirty="0" smtClean="0"/>
              <a:t>で</a:t>
            </a:r>
            <a:r>
              <a:rPr lang="ja-JP" altLang="en-US" sz="1400" dirty="0" smtClean="0"/>
              <a:t>す。</a:t>
            </a:r>
            <a:endParaRPr lang="en-US" altLang="ja-JP" sz="1400" dirty="0" smtClean="0"/>
          </a:p>
          <a:p>
            <a:r>
              <a:rPr lang="ja-JP" altLang="en-US" sz="1400" dirty="0" smtClean="0"/>
              <a:t>グラフ中の左側が受診者、右側が未受診者になっています。</a:t>
            </a:r>
            <a:endParaRPr lang="en-US" altLang="ja-JP" sz="1400" dirty="0" smtClean="0"/>
          </a:p>
          <a:p>
            <a:r>
              <a:rPr lang="ja-JP" altLang="ja-JP" sz="1400" dirty="0" smtClean="0"/>
              <a:t>男女</a:t>
            </a:r>
            <a:r>
              <a:rPr lang="ja-JP" altLang="ja-JP" sz="1400" dirty="0"/>
              <a:t>とも受診者がとても少ないことが見てわかります。特に、アンケートの合計点数が</a:t>
            </a:r>
            <a:r>
              <a:rPr lang="en-US" altLang="ja-JP" sz="1400" dirty="0"/>
              <a:t>10</a:t>
            </a:r>
            <a:r>
              <a:rPr lang="ja-JP" altLang="ja-JP" sz="1400" dirty="0"/>
              <a:t>点以上の人では、重度の歯周病に罹患している可能性が高いと思われます。ですが、受診率</a:t>
            </a:r>
            <a:r>
              <a:rPr lang="ja-JP" altLang="ja-JP" sz="1400" dirty="0" smtClean="0"/>
              <a:t>は</a:t>
            </a:r>
            <a:r>
              <a:rPr lang="ja-JP" altLang="en-US" sz="1400" dirty="0" smtClean="0">
                <a:solidFill>
                  <a:srgbClr val="FF0000"/>
                </a:solidFill>
              </a:rPr>
              <a:t>＊</a:t>
            </a:r>
            <a:r>
              <a:rPr lang="ja-JP" altLang="ja-JP" sz="1400" dirty="0" smtClean="0"/>
              <a:t>男性</a:t>
            </a:r>
            <a:r>
              <a:rPr lang="ja-JP" altLang="ja-JP" sz="1400" dirty="0"/>
              <a:t>が</a:t>
            </a:r>
            <a:r>
              <a:rPr lang="en-US" altLang="ja-JP" sz="1400" dirty="0"/>
              <a:t>8</a:t>
            </a:r>
            <a:r>
              <a:rPr lang="ja-JP" altLang="ja-JP" sz="1400" dirty="0"/>
              <a:t>％</a:t>
            </a:r>
            <a:r>
              <a:rPr lang="ja-JP" altLang="ja-JP" sz="1400" dirty="0" smtClean="0"/>
              <a:t>、</a:t>
            </a:r>
            <a:r>
              <a:rPr lang="ja-JP" altLang="en-US" sz="1400" dirty="0" smtClean="0">
                <a:solidFill>
                  <a:srgbClr val="FF0000"/>
                </a:solidFill>
              </a:rPr>
              <a:t>＊</a:t>
            </a:r>
            <a:r>
              <a:rPr lang="ja-JP" altLang="ja-JP" sz="1400" dirty="0" smtClean="0"/>
              <a:t>女性</a:t>
            </a:r>
            <a:r>
              <a:rPr lang="ja-JP" altLang="ja-JP" sz="1400" dirty="0"/>
              <a:t>が</a:t>
            </a:r>
            <a:r>
              <a:rPr lang="en-US" altLang="ja-JP" sz="1400" dirty="0"/>
              <a:t>14</a:t>
            </a:r>
            <a:r>
              <a:rPr lang="ja-JP" altLang="ja-JP" sz="1400" dirty="0"/>
              <a:t>％とどちらも低い率を示しました。全体的に、歯周病</a:t>
            </a:r>
            <a:r>
              <a:rPr lang="ja-JP" altLang="ja-JP" sz="1400" dirty="0" smtClean="0"/>
              <a:t>が</a:t>
            </a:r>
            <a:r>
              <a:rPr lang="ja-JP" altLang="en-US" sz="1400" dirty="0" smtClean="0"/>
              <a:t>　</a:t>
            </a:r>
            <a:r>
              <a:rPr lang="ja-JP" altLang="ja-JP" sz="1400" dirty="0" smtClean="0"/>
              <a:t>“</a:t>
            </a:r>
            <a:r>
              <a:rPr lang="ja-JP" altLang="ja-JP" sz="1400" dirty="0"/>
              <a:t>病気”だという意識は低く、あまり深刻に捉えられていないように思われました。</a:t>
            </a:r>
          </a:p>
          <a:p>
            <a:endParaRPr kumimoji="1" lang="ja-JP" altLang="en-US" dirty="0"/>
          </a:p>
        </p:txBody>
      </p:sp>
      <p:sp>
        <p:nvSpPr>
          <p:cNvPr id="4" name="スライド番号プレースホルダー 3"/>
          <p:cNvSpPr>
            <a:spLocks noGrp="1"/>
          </p:cNvSpPr>
          <p:nvPr>
            <p:ph type="sldNum" sz="quarter" idx="10"/>
          </p:nvPr>
        </p:nvSpPr>
        <p:spPr/>
        <p:txBody>
          <a:bodyPr/>
          <a:lstStyle/>
          <a:p>
            <a:fld id="{CE0CC5C6-804F-420A-8C6C-ECED94CD3F24}" type="slidenum">
              <a:rPr kumimoji="1" lang="ja-JP" altLang="en-US" smtClean="0"/>
              <a:t>14</a:t>
            </a:fld>
            <a:endParaRPr kumimoji="1" lang="ja-JP" altLang="en-US" dirty="0"/>
          </a:p>
        </p:txBody>
      </p:sp>
    </p:spTree>
    <p:extLst>
      <p:ext uri="{BB962C8B-B14F-4D97-AF65-F5344CB8AC3E}">
        <p14:creationId xmlns:p14="http://schemas.microsoft.com/office/powerpoint/2010/main" val="34600928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smtClean="0">
                <a:solidFill>
                  <a:schemeClr val="tx1"/>
                </a:solidFill>
                <a:effectLst/>
                <a:latin typeface="+mn-lt"/>
                <a:ea typeface="+mn-ea"/>
                <a:cs typeface="+mn-cs"/>
              </a:rPr>
              <a:t>これは</a:t>
            </a:r>
            <a:r>
              <a:rPr kumimoji="1" lang="ja-JP" altLang="ja-JP" sz="1400" kern="1200" dirty="0" smtClean="0">
                <a:solidFill>
                  <a:schemeClr val="tx1"/>
                </a:solidFill>
                <a:effectLst/>
                <a:latin typeface="+mn-lt"/>
                <a:ea typeface="+mn-ea"/>
                <a:cs typeface="+mn-cs"/>
              </a:rPr>
              <a:t>アンケートの結果と</a:t>
            </a:r>
            <a:r>
              <a:rPr kumimoji="1" lang="ja-JP" altLang="en-US" sz="1400" kern="1200" dirty="0" smtClean="0">
                <a:solidFill>
                  <a:schemeClr val="tx1"/>
                </a:solidFill>
                <a:effectLst/>
                <a:latin typeface="+mn-lt"/>
                <a:ea typeface="+mn-ea"/>
                <a:cs typeface="+mn-cs"/>
              </a:rPr>
              <a:t>、歯科医院受診後</a:t>
            </a:r>
            <a:r>
              <a:rPr kumimoji="1" lang="ja-JP" altLang="ja-JP" sz="1400" kern="1200" dirty="0" smtClean="0">
                <a:solidFill>
                  <a:schemeClr val="tx1"/>
                </a:solidFill>
                <a:effectLst/>
                <a:latin typeface="+mn-lt"/>
                <a:ea typeface="+mn-ea"/>
                <a:cs typeface="+mn-cs"/>
              </a:rPr>
              <a:t>の歯科医師の所見を比較</a:t>
            </a:r>
            <a:r>
              <a:rPr kumimoji="1" lang="ja-JP" altLang="en-US" sz="1400" kern="1200" dirty="0" smtClean="0">
                <a:solidFill>
                  <a:schemeClr val="tx1"/>
                </a:solidFill>
                <a:effectLst/>
                <a:latin typeface="+mn-lt"/>
                <a:ea typeface="+mn-ea"/>
                <a:cs typeface="+mn-cs"/>
              </a:rPr>
              <a:t>したものです。</a:t>
            </a:r>
            <a:endParaRPr kumimoji="1" lang="en-US" altLang="ja-JP" sz="14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smtClean="0">
                <a:solidFill>
                  <a:schemeClr val="tx1"/>
                </a:solidFill>
                <a:effectLst/>
                <a:latin typeface="+mn-lt"/>
                <a:ea typeface="+mn-ea"/>
                <a:cs typeface="+mn-cs"/>
              </a:rPr>
              <a:t>本人の認識が「なし」に対して、歯科医師も「なし」と診断した人が</a:t>
            </a:r>
            <a:r>
              <a:rPr kumimoji="1" lang="en-US" altLang="ja-JP" sz="1400" kern="1200" dirty="0" smtClean="0">
                <a:solidFill>
                  <a:schemeClr val="tx1"/>
                </a:solidFill>
                <a:effectLst/>
                <a:latin typeface="+mn-lt"/>
                <a:ea typeface="+mn-ea"/>
                <a:cs typeface="+mn-cs"/>
              </a:rPr>
              <a:t>2</a:t>
            </a:r>
            <a:r>
              <a:rPr kumimoji="1" lang="ja-JP" altLang="en-US" sz="1400" kern="1200" dirty="0" smtClean="0">
                <a:solidFill>
                  <a:schemeClr val="tx1"/>
                </a:solidFill>
                <a:effectLst/>
                <a:latin typeface="+mn-lt"/>
                <a:ea typeface="+mn-ea"/>
                <a:cs typeface="+mn-cs"/>
              </a:rPr>
              <a:t>名。</a:t>
            </a:r>
            <a:endParaRPr kumimoji="1" lang="en-US" altLang="ja-JP" sz="14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smtClean="0">
                <a:solidFill>
                  <a:schemeClr val="tx1"/>
                </a:solidFill>
                <a:effectLst/>
                <a:latin typeface="+mn-lt"/>
                <a:ea typeface="+mn-ea"/>
                <a:cs typeface="+mn-cs"/>
              </a:rPr>
              <a:t>本人の認識が「なし」に対して、歯科医師の所見が「軽度の歯周炎」という人が</a:t>
            </a:r>
            <a:r>
              <a:rPr kumimoji="1" lang="en-US" altLang="ja-JP" sz="1400" kern="1200" dirty="0" smtClean="0">
                <a:solidFill>
                  <a:schemeClr val="tx1"/>
                </a:solidFill>
                <a:effectLst/>
                <a:latin typeface="+mn-lt"/>
                <a:ea typeface="+mn-ea"/>
                <a:cs typeface="+mn-cs"/>
              </a:rPr>
              <a:t>18</a:t>
            </a:r>
            <a:r>
              <a:rPr kumimoji="1" lang="ja-JP" altLang="en-US" sz="1400" kern="1200" dirty="0" smtClean="0">
                <a:solidFill>
                  <a:schemeClr val="tx1"/>
                </a:solidFill>
                <a:effectLst/>
                <a:latin typeface="+mn-lt"/>
                <a:ea typeface="+mn-ea"/>
                <a:cs typeface="+mn-cs"/>
              </a:rPr>
              <a:t>名というように見てください。</a:t>
            </a:r>
            <a:endParaRPr kumimoji="1" lang="en-US" altLang="ja-JP" sz="14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400" kern="1200" dirty="0" smtClean="0">
                <a:solidFill>
                  <a:schemeClr val="tx1"/>
                </a:solidFill>
                <a:effectLst/>
                <a:latin typeface="+mn-lt"/>
                <a:ea typeface="+mn-ea"/>
                <a:cs typeface="+mn-cs"/>
              </a:rPr>
              <a:t>本人の認識の方が歯科医師の所見に比べ、軽く捉えている傾向にはありますが、ほぼ一致していることがわかりました。</a:t>
            </a:r>
            <a:endParaRPr kumimoji="1" lang="en-US" altLang="ja-JP" sz="14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400" kern="1200" dirty="0" smtClean="0">
                <a:solidFill>
                  <a:schemeClr val="tx1"/>
                </a:solidFill>
                <a:effectLst/>
                <a:latin typeface="+mn-lt"/>
                <a:ea typeface="+mn-ea"/>
                <a:cs typeface="+mn-cs"/>
              </a:rPr>
              <a:t>このことから、</a:t>
            </a:r>
            <a:r>
              <a:rPr kumimoji="1" lang="ja-JP" altLang="en-US" sz="1400" kern="1200" dirty="0" smtClean="0">
                <a:solidFill>
                  <a:schemeClr val="tx1"/>
                </a:solidFill>
                <a:effectLst/>
                <a:latin typeface="+mn-lt"/>
                <a:ea typeface="+mn-ea"/>
                <a:cs typeface="+mn-cs"/>
              </a:rPr>
              <a:t>今後は</a:t>
            </a:r>
            <a:r>
              <a:rPr kumimoji="1" lang="ja-JP" altLang="ja-JP" sz="1400" kern="1200" dirty="0" smtClean="0">
                <a:solidFill>
                  <a:schemeClr val="tx1"/>
                </a:solidFill>
                <a:effectLst/>
                <a:latin typeface="+mn-lt"/>
                <a:ea typeface="+mn-ea"/>
                <a:cs typeface="+mn-cs"/>
              </a:rPr>
              <a:t>「お口の健康チェック」のアンケートを行うことで、対象者が</a:t>
            </a:r>
            <a:r>
              <a:rPr kumimoji="1" lang="ja-JP" altLang="en-US" sz="1400" kern="1200" dirty="0" smtClean="0">
                <a:solidFill>
                  <a:schemeClr val="tx1"/>
                </a:solidFill>
                <a:effectLst/>
                <a:latin typeface="+mn-lt"/>
                <a:ea typeface="+mn-ea"/>
                <a:cs typeface="+mn-cs"/>
              </a:rPr>
              <a:t>、</a:t>
            </a:r>
            <a:r>
              <a:rPr kumimoji="1" lang="ja-JP" altLang="ja-JP" sz="1400" kern="1200" dirty="0" smtClean="0">
                <a:solidFill>
                  <a:schemeClr val="tx1"/>
                </a:solidFill>
                <a:effectLst/>
                <a:latin typeface="+mn-lt"/>
                <a:ea typeface="+mn-ea"/>
                <a:cs typeface="+mn-cs"/>
              </a:rPr>
              <a:t>自分の歯周病のリスクの有無や口腔内の状態を知る、または再認識するきっかけになります。そして、その場で個別に保健師からの結果説明と</a:t>
            </a:r>
            <a:r>
              <a:rPr kumimoji="1" lang="ja-JP" altLang="en-US" sz="1400" kern="1200" dirty="0" smtClean="0">
                <a:solidFill>
                  <a:schemeClr val="tx1"/>
                </a:solidFill>
                <a:effectLst/>
                <a:latin typeface="+mn-lt"/>
                <a:ea typeface="+mn-ea"/>
                <a:cs typeface="+mn-cs"/>
              </a:rPr>
              <a:t>歯科衛生士から歯科</a:t>
            </a:r>
            <a:r>
              <a:rPr kumimoji="1" lang="ja-JP" altLang="ja-JP" sz="1400" kern="1200" dirty="0" smtClean="0">
                <a:solidFill>
                  <a:schemeClr val="tx1"/>
                </a:solidFill>
                <a:effectLst/>
                <a:latin typeface="+mn-lt"/>
                <a:ea typeface="+mn-ea"/>
                <a:cs typeface="+mn-cs"/>
              </a:rPr>
              <a:t>保健指導を受けることで、歯科医院への受診と定期的な管理に繋が</a:t>
            </a:r>
            <a:r>
              <a:rPr kumimoji="1" lang="ja-JP" altLang="en-US" sz="1400" kern="1200" dirty="0" smtClean="0">
                <a:solidFill>
                  <a:schemeClr val="tx1"/>
                </a:solidFill>
                <a:effectLst/>
                <a:latin typeface="+mn-lt"/>
                <a:ea typeface="+mn-ea"/>
                <a:cs typeface="+mn-cs"/>
              </a:rPr>
              <a:t>ると思います。</a:t>
            </a:r>
            <a:r>
              <a:rPr kumimoji="1" lang="ja-JP" altLang="ja-JP" sz="1400" kern="1200" dirty="0" smtClean="0">
                <a:solidFill>
                  <a:schemeClr val="tx1"/>
                </a:solidFill>
                <a:effectLst/>
                <a:latin typeface="+mn-lt"/>
                <a:ea typeface="+mn-ea"/>
                <a:cs typeface="+mn-cs"/>
              </a:rPr>
              <a:t>この方法が定着していくことで</a:t>
            </a:r>
            <a:r>
              <a:rPr lang="ja-JP" altLang="en-US" sz="1400" dirty="0" smtClean="0"/>
              <a:t>、事業の</a:t>
            </a:r>
            <a:r>
              <a:rPr kumimoji="1" lang="ja-JP" altLang="ja-JP" sz="1400" kern="1200" dirty="0" smtClean="0">
                <a:solidFill>
                  <a:schemeClr val="tx1"/>
                </a:solidFill>
                <a:effectLst/>
                <a:latin typeface="+mn-lt"/>
                <a:ea typeface="+mn-ea"/>
                <a:cs typeface="+mn-cs"/>
              </a:rPr>
              <a:t>目的も達成され、</a:t>
            </a:r>
            <a:r>
              <a:rPr kumimoji="1" lang="ja-JP" altLang="en-US" sz="1400" kern="1200" dirty="0" smtClean="0">
                <a:solidFill>
                  <a:schemeClr val="tx1"/>
                </a:solidFill>
                <a:effectLst/>
                <a:latin typeface="+mn-lt"/>
                <a:ea typeface="+mn-ea"/>
                <a:cs typeface="+mn-cs"/>
              </a:rPr>
              <a:t>対象者の</a:t>
            </a:r>
            <a:r>
              <a:rPr kumimoji="1" lang="ja-JP" altLang="ja-JP" sz="1400" kern="1200" dirty="0" smtClean="0">
                <a:solidFill>
                  <a:schemeClr val="tx1"/>
                </a:solidFill>
                <a:effectLst/>
                <a:latin typeface="+mn-lt"/>
                <a:ea typeface="+mn-ea"/>
                <a:cs typeface="+mn-cs"/>
              </a:rPr>
              <a:t>生活の質の向上と健康寿命の延伸にも繋がると考えられます。</a:t>
            </a:r>
            <a:endParaRPr kumimoji="1" lang="en-US" altLang="ja-JP" sz="14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smtClean="0">
                <a:solidFill>
                  <a:schemeClr val="tx1"/>
                </a:solidFill>
                <a:effectLst/>
                <a:latin typeface="+mn-lt"/>
                <a:ea typeface="+mn-ea"/>
                <a:cs typeface="+mn-cs"/>
              </a:rPr>
              <a:t>ただ今回の結果からみると、本人が「軽度」と認識し、歯科医師の所見が「中等度」や「重度」についた人が</a:t>
            </a:r>
            <a:r>
              <a:rPr kumimoji="1" lang="en-US" altLang="ja-JP" sz="1400" kern="1200" dirty="0" smtClean="0">
                <a:solidFill>
                  <a:schemeClr val="tx1"/>
                </a:solidFill>
                <a:effectLst/>
                <a:latin typeface="+mn-lt"/>
                <a:ea typeface="+mn-ea"/>
                <a:cs typeface="+mn-cs"/>
              </a:rPr>
              <a:t>29</a:t>
            </a:r>
            <a:r>
              <a:rPr kumimoji="1" lang="ja-JP" altLang="en-US" sz="1400" kern="1200" dirty="0" smtClean="0">
                <a:solidFill>
                  <a:schemeClr val="tx1"/>
                </a:solidFill>
                <a:effectLst/>
                <a:latin typeface="+mn-lt"/>
                <a:ea typeface="+mn-ea"/>
                <a:cs typeface="+mn-cs"/>
              </a:rPr>
              <a:t>名いたことについて</a:t>
            </a:r>
            <a:r>
              <a:rPr kumimoji="1" lang="ja-JP" altLang="en-US" sz="1400" kern="1200" smtClean="0">
                <a:solidFill>
                  <a:schemeClr val="tx1"/>
                </a:solidFill>
                <a:effectLst/>
                <a:latin typeface="+mn-lt"/>
                <a:ea typeface="+mn-ea"/>
                <a:cs typeface="+mn-cs"/>
              </a:rPr>
              <a:t>は、今後 考慮しなければならない点だと思います。</a:t>
            </a:r>
            <a:endParaRPr kumimoji="1" lang="en-US" altLang="ja-JP" sz="14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ja-JP" sz="1400" kern="1200" dirty="0" smtClean="0">
              <a:solidFill>
                <a:schemeClr val="tx1"/>
              </a:solidFill>
              <a:effectLst/>
              <a:latin typeface="+mn-lt"/>
              <a:ea typeface="+mn-ea"/>
              <a:cs typeface="+mn-cs"/>
            </a:endParaRPr>
          </a:p>
          <a:p>
            <a:endParaRPr lang="ja-JP" altLang="ja-JP" sz="1400" dirty="0"/>
          </a:p>
          <a:p>
            <a:endParaRPr kumimoji="1" lang="ja-JP" altLang="en-US" dirty="0"/>
          </a:p>
        </p:txBody>
      </p:sp>
      <p:sp>
        <p:nvSpPr>
          <p:cNvPr id="4" name="スライド番号プレースホルダー 3"/>
          <p:cNvSpPr>
            <a:spLocks noGrp="1"/>
          </p:cNvSpPr>
          <p:nvPr>
            <p:ph type="sldNum" sz="quarter" idx="10"/>
          </p:nvPr>
        </p:nvSpPr>
        <p:spPr/>
        <p:txBody>
          <a:bodyPr/>
          <a:lstStyle/>
          <a:p>
            <a:fld id="{CE0CC5C6-804F-420A-8C6C-ECED94CD3F24}" type="slidenum">
              <a:rPr kumimoji="1" lang="ja-JP" altLang="en-US" smtClean="0"/>
              <a:t>15</a:t>
            </a:fld>
            <a:endParaRPr kumimoji="1" lang="ja-JP" altLang="en-US" dirty="0"/>
          </a:p>
        </p:txBody>
      </p:sp>
    </p:spTree>
    <p:extLst>
      <p:ext uri="{BB962C8B-B14F-4D97-AF65-F5344CB8AC3E}">
        <p14:creationId xmlns:p14="http://schemas.microsoft.com/office/powerpoint/2010/main" val="30807593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546100" y="4748163"/>
            <a:ext cx="5516087" cy="4486272"/>
          </a:xfrm>
        </p:spPr>
        <p:txBody>
          <a:bodyPr/>
          <a:lstStyle/>
          <a:p>
            <a:r>
              <a:rPr lang="ja-JP" altLang="ja-JP" sz="1400" dirty="0" smtClean="0"/>
              <a:t>今回、歯周病</a:t>
            </a:r>
            <a:r>
              <a:rPr lang="ja-JP" altLang="en-US" sz="1400" dirty="0" smtClean="0"/>
              <a:t>啓発</a:t>
            </a:r>
            <a:r>
              <a:rPr lang="ja-JP" altLang="ja-JP" sz="1400" dirty="0" smtClean="0"/>
              <a:t>アンケート実施事業の集計をして、</a:t>
            </a:r>
            <a:r>
              <a:rPr lang="en-US" altLang="ja-JP" sz="1400" dirty="0" smtClean="0"/>
              <a:t>2</a:t>
            </a:r>
            <a:r>
              <a:rPr lang="ja-JP" altLang="ja-JP" sz="1400" dirty="0" err="1" smtClean="0"/>
              <a:t>つの</a:t>
            </a:r>
            <a:r>
              <a:rPr lang="ja-JP" altLang="ja-JP" sz="1400" dirty="0" smtClean="0"/>
              <a:t>課題が見つかりました。</a:t>
            </a:r>
            <a:endParaRPr lang="en-US" altLang="ja-JP" sz="1400" dirty="0" smtClean="0"/>
          </a:p>
          <a:p>
            <a:r>
              <a:rPr lang="en-US" altLang="ja-JP" sz="1400" dirty="0" smtClean="0"/>
              <a:t>1</a:t>
            </a:r>
            <a:r>
              <a:rPr lang="ja-JP" altLang="ja-JP" sz="1400" dirty="0" smtClean="0"/>
              <a:t>つ目は、</a:t>
            </a:r>
            <a:r>
              <a:rPr lang="ja-JP" altLang="en-US" sz="1400" dirty="0" smtClean="0">
                <a:solidFill>
                  <a:srgbClr val="FF0000"/>
                </a:solidFill>
              </a:rPr>
              <a:t>＊</a:t>
            </a:r>
            <a:r>
              <a:rPr lang="ja-JP" altLang="ja-JP" sz="1400" dirty="0" smtClean="0"/>
              <a:t>アンケート実施人数に対して</a:t>
            </a:r>
            <a:r>
              <a:rPr lang="ja-JP" altLang="en-US" sz="1400" dirty="0" smtClean="0"/>
              <a:t>歯科医院への</a:t>
            </a:r>
            <a:r>
              <a:rPr lang="ja-JP" altLang="ja-JP" sz="1400" dirty="0" smtClean="0"/>
              <a:t>受診率が低いことです。これに関しては、</a:t>
            </a:r>
            <a:r>
              <a:rPr lang="ja-JP" altLang="en-US" sz="1400" dirty="0" smtClean="0">
                <a:solidFill>
                  <a:srgbClr val="FF0000"/>
                </a:solidFill>
              </a:rPr>
              <a:t>＊</a:t>
            </a:r>
            <a:r>
              <a:rPr lang="ja-JP" altLang="ja-JP" sz="1400" dirty="0" smtClean="0"/>
              <a:t>管内の他の市町村で行っていた歯周病検診でも同様の課題があげられています。</a:t>
            </a:r>
            <a:endParaRPr lang="en-US" altLang="ja-JP" sz="1400" dirty="0" smtClean="0"/>
          </a:p>
          <a:p>
            <a:r>
              <a:rPr lang="ja-JP" altLang="ja-JP" sz="1400" dirty="0" smtClean="0"/>
              <a:t>むし歯も歯周病も、痛みや歯の揺れ・歯肉の腫れなどの自覚症状が出ないと受診しない人が多いのが現状です。</a:t>
            </a:r>
            <a:endParaRPr lang="en-US" altLang="ja-JP" sz="1400" dirty="0" smtClean="0"/>
          </a:p>
          <a:p>
            <a:r>
              <a:rPr lang="ja-JP" altLang="en-US" sz="1400" dirty="0" smtClean="0"/>
              <a:t>歯やお口の中だけの問題と捉え、受診も二の次になりがちですが、むし歯や歯周病で歯を失った場合の</a:t>
            </a:r>
            <a:r>
              <a:rPr lang="en-US" altLang="ja-JP" sz="1400" dirty="0" smtClean="0"/>
              <a:t>QOL</a:t>
            </a:r>
            <a:r>
              <a:rPr lang="ja-JP" altLang="en-US" sz="1400" dirty="0" smtClean="0"/>
              <a:t>の変化や、歯周病と全身疾患の関わり</a:t>
            </a:r>
            <a:r>
              <a:rPr lang="ja-JP" altLang="en-US" sz="1400" dirty="0"/>
              <a:t>について、もっとたくさんの人に知ってもらい、予防</a:t>
            </a:r>
            <a:r>
              <a:rPr lang="ja-JP" altLang="en-US" sz="1400" dirty="0" smtClean="0"/>
              <a:t>や定期管理のために歯科医院を受診することの必要性を感じてもらいたいです。</a:t>
            </a:r>
            <a:endParaRPr lang="ja-JP" altLang="ja-JP" sz="1400" dirty="0" smtClean="0"/>
          </a:p>
          <a:p>
            <a:r>
              <a:rPr lang="en-US" altLang="ja-JP" sz="1400" dirty="0" smtClean="0"/>
              <a:t>2</a:t>
            </a:r>
            <a:r>
              <a:rPr lang="ja-JP" altLang="ja-JP" sz="1400" dirty="0" smtClean="0"/>
              <a:t>つ目は、</a:t>
            </a:r>
            <a:r>
              <a:rPr lang="ja-JP" altLang="en-US" sz="1400" dirty="0" smtClean="0">
                <a:solidFill>
                  <a:srgbClr val="FF0000"/>
                </a:solidFill>
              </a:rPr>
              <a:t>＊</a:t>
            </a:r>
            <a:r>
              <a:rPr lang="ja-JP" altLang="ja-JP" sz="1400" dirty="0" smtClean="0"/>
              <a:t>歯周病に関するリスクや予防についての情報不足が考えられます。</a:t>
            </a:r>
            <a:r>
              <a:rPr lang="ja-JP" altLang="en-US" sz="1400" dirty="0" smtClean="0">
                <a:solidFill>
                  <a:srgbClr val="FF0000"/>
                </a:solidFill>
              </a:rPr>
              <a:t>＊</a:t>
            </a:r>
            <a:r>
              <a:rPr lang="ja-JP" altLang="ja-JP" sz="1400" dirty="0" smtClean="0"/>
              <a:t>成人では仕事や家事・育児など個人の生活習慣がすでに確立されていて、歯周病予防のための動機付</a:t>
            </a:r>
            <a:r>
              <a:rPr lang="ja-JP" altLang="en-US" sz="1400" dirty="0" smtClean="0"/>
              <a:t>け</a:t>
            </a:r>
            <a:r>
              <a:rPr lang="ja-JP" altLang="ja-JP" sz="1400" dirty="0" smtClean="0"/>
              <a:t>がなされても、すぐには行動変容を起こしにくいということです。そのため、人の一生の中で生活習慣を確立していく学齢期の教育が重要です。</a:t>
            </a:r>
            <a:r>
              <a:rPr lang="ja-JP" altLang="en-US" sz="1400" dirty="0" smtClean="0"/>
              <a:t>学齢期から</a:t>
            </a:r>
            <a:r>
              <a:rPr lang="ja-JP" altLang="ja-JP" sz="1400" dirty="0" smtClean="0"/>
              <a:t>むし歯や歯周病についての知識や情報を習得し、個人の意識を高めるとともに日々の自己管理の習慣や、かかりつけ歯科医院をもち定期的な管理を受けることの重要性を認識してもらうことが大切なのではないでしょうか。</a:t>
            </a:r>
          </a:p>
          <a:p>
            <a:r>
              <a:rPr lang="en-US" altLang="ja-JP" sz="1400" dirty="0"/>
              <a:t> </a:t>
            </a:r>
            <a:endParaRPr lang="ja-JP" altLang="ja-JP" sz="1400" dirty="0"/>
          </a:p>
          <a:p>
            <a:endParaRPr kumimoji="1" lang="ja-JP" altLang="en-US" dirty="0"/>
          </a:p>
        </p:txBody>
      </p:sp>
      <p:sp>
        <p:nvSpPr>
          <p:cNvPr id="4" name="スライド番号プレースホルダー 3"/>
          <p:cNvSpPr>
            <a:spLocks noGrp="1"/>
          </p:cNvSpPr>
          <p:nvPr>
            <p:ph type="sldNum" sz="quarter" idx="10"/>
          </p:nvPr>
        </p:nvSpPr>
        <p:spPr/>
        <p:txBody>
          <a:bodyPr/>
          <a:lstStyle/>
          <a:p>
            <a:fld id="{CE0CC5C6-804F-420A-8C6C-ECED94CD3F24}" type="slidenum">
              <a:rPr kumimoji="1" lang="ja-JP" altLang="en-US" smtClean="0"/>
              <a:t>16</a:t>
            </a:fld>
            <a:endParaRPr kumimoji="1" lang="ja-JP" altLang="en-US" dirty="0"/>
          </a:p>
        </p:txBody>
      </p:sp>
    </p:spTree>
    <p:extLst>
      <p:ext uri="{BB962C8B-B14F-4D97-AF65-F5344CB8AC3E}">
        <p14:creationId xmlns:p14="http://schemas.microsoft.com/office/powerpoint/2010/main" val="26336530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400" dirty="0" smtClean="0"/>
              <a:t>さいごに、</a:t>
            </a:r>
            <a:r>
              <a:rPr lang="ja-JP" altLang="en-US" sz="1400" dirty="0" smtClean="0">
                <a:solidFill>
                  <a:srgbClr val="FF0000"/>
                </a:solidFill>
              </a:rPr>
              <a:t>＊</a:t>
            </a:r>
            <a:r>
              <a:rPr lang="ja-JP" altLang="ja-JP" sz="1400" dirty="0" smtClean="0"/>
              <a:t>歯科</a:t>
            </a:r>
            <a:r>
              <a:rPr lang="ja-JP" altLang="ja-JP" sz="1400" dirty="0"/>
              <a:t>の</a:t>
            </a:r>
            <a:r>
              <a:rPr lang="en-US" altLang="ja-JP" sz="1400" dirty="0"/>
              <a:t>2</a:t>
            </a:r>
            <a:r>
              <a:rPr lang="ja-JP" altLang="ja-JP" sz="1400" dirty="0"/>
              <a:t>大疾患である、むし歯と歯周病は、どちらも不可逆的に進行するため早期の予防が重要です</a:t>
            </a:r>
            <a:r>
              <a:rPr lang="ja-JP" altLang="ja-JP" sz="1400" dirty="0" smtClean="0"/>
              <a:t>。</a:t>
            </a:r>
            <a:r>
              <a:rPr lang="ja-JP" altLang="en-US" sz="1400" dirty="0" smtClean="0">
                <a:solidFill>
                  <a:srgbClr val="FF0000"/>
                </a:solidFill>
              </a:rPr>
              <a:t>＊</a:t>
            </a:r>
            <a:r>
              <a:rPr lang="ja-JP" altLang="ja-JP" sz="1400" dirty="0" smtClean="0"/>
              <a:t>むし歯</a:t>
            </a:r>
            <a:r>
              <a:rPr lang="ja-JP" altLang="ja-JP" sz="1400" dirty="0"/>
              <a:t>の予防にはフッ化物の利用、特に公衆衛生的な対策の実施で</a:t>
            </a:r>
            <a:r>
              <a:rPr lang="ja-JP" altLang="ja-JP" sz="1400" dirty="0" smtClean="0"/>
              <a:t>、</a:t>
            </a:r>
            <a:endParaRPr lang="en-US" altLang="ja-JP" sz="1400" dirty="0" smtClean="0"/>
          </a:p>
          <a:p>
            <a:r>
              <a:rPr lang="ja-JP" altLang="en-US" sz="1400" dirty="0" smtClean="0">
                <a:solidFill>
                  <a:srgbClr val="FF0000"/>
                </a:solidFill>
              </a:rPr>
              <a:t>＊</a:t>
            </a:r>
            <a:r>
              <a:rPr lang="ja-JP" altLang="ja-JP" sz="1400" dirty="0" smtClean="0"/>
              <a:t>歯</a:t>
            </a:r>
            <a:r>
              <a:rPr lang="ja-JP" altLang="ja-JP" sz="1400" dirty="0"/>
              <a:t>周病の予防には適切な歯みがきの習慣と、かかりつけ</a:t>
            </a:r>
            <a:r>
              <a:rPr lang="ja-JP" altLang="ja-JP" sz="1400" dirty="0" smtClean="0"/>
              <a:t>歯科医を</a:t>
            </a:r>
            <a:r>
              <a:rPr lang="ja-JP" altLang="ja-JP" sz="1400" dirty="0"/>
              <a:t>もって定期的に予防管理を受けていくことが大切だと思います。</a:t>
            </a:r>
          </a:p>
          <a:p>
            <a:r>
              <a:rPr lang="ja-JP" altLang="en-US" sz="1400" dirty="0" smtClean="0">
                <a:solidFill>
                  <a:srgbClr val="FF0000"/>
                </a:solidFill>
              </a:rPr>
              <a:t>＊</a:t>
            </a:r>
            <a:r>
              <a:rPr lang="ja-JP" altLang="ja-JP" sz="1400" dirty="0" smtClean="0"/>
              <a:t>この</a:t>
            </a:r>
            <a:r>
              <a:rPr lang="ja-JP" altLang="ja-JP" sz="1400" dirty="0"/>
              <a:t>アンケートによる方法は、歯周病のスクリーニングに有効だと考えられます</a:t>
            </a:r>
            <a:r>
              <a:rPr lang="ja-JP" altLang="ja-JP" sz="1400" dirty="0" smtClean="0"/>
              <a:t>。</a:t>
            </a:r>
            <a:endParaRPr lang="en-US" altLang="ja-JP" sz="1400" dirty="0" smtClean="0"/>
          </a:p>
          <a:p>
            <a:r>
              <a:rPr lang="ja-JP" altLang="ja-JP" sz="1400" dirty="0" smtClean="0"/>
              <a:t>今後</a:t>
            </a:r>
            <a:r>
              <a:rPr lang="ja-JP" altLang="ja-JP" sz="1400" dirty="0"/>
              <a:t>「歯周病啓発アンケート実施事業」を各種事業で取り入れていくことで、</a:t>
            </a:r>
            <a:r>
              <a:rPr lang="en-US" altLang="ja-JP" sz="1400" dirty="0"/>
              <a:t>1</a:t>
            </a:r>
            <a:r>
              <a:rPr lang="ja-JP" altLang="ja-JP" sz="1400" dirty="0"/>
              <a:t>人でも多くの対象者の行動変容のきっかけとなり、かかりつけ歯科医院による歯周病の定期管理へと繋げていきたいと思います。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CE0CC5C6-804F-420A-8C6C-ECED94CD3F24}" type="slidenum">
              <a:rPr kumimoji="1" lang="ja-JP" altLang="en-US" smtClean="0"/>
              <a:t>17</a:t>
            </a:fld>
            <a:endParaRPr kumimoji="1" lang="ja-JP" altLang="en-US" dirty="0"/>
          </a:p>
        </p:txBody>
      </p:sp>
    </p:spTree>
    <p:extLst>
      <p:ext uri="{BB962C8B-B14F-4D97-AF65-F5344CB8AC3E}">
        <p14:creationId xmlns:p14="http://schemas.microsoft.com/office/powerpoint/2010/main" val="24726470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ご清聴ありがとうございました。</a:t>
            </a:r>
            <a:endParaRPr kumimoji="1" lang="ja-JP" altLang="en-US" dirty="0"/>
          </a:p>
        </p:txBody>
      </p:sp>
      <p:sp>
        <p:nvSpPr>
          <p:cNvPr id="4" name="スライド番号プレースホルダー 3"/>
          <p:cNvSpPr>
            <a:spLocks noGrp="1"/>
          </p:cNvSpPr>
          <p:nvPr>
            <p:ph type="sldNum" sz="quarter" idx="10"/>
          </p:nvPr>
        </p:nvSpPr>
        <p:spPr/>
        <p:txBody>
          <a:bodyPr/>
          <a:lstStyle/>
          <a:p>
            <a:fld id="{CE0CC5C6-804F-420A-8C6C-ECED94CD3F24}" type="slidenum">
              <a:rPr kumimoji="1" lang="ja-JP" altLang="en-US" smtClean="0"/>
              <a:t>18</a:t>
            </a:fld>
            <a:endParaRPr kumimoji="1" lang="ja-JP" altLang="en-US" dirty="0"/>
          </a:p>
        </p:txBody>
      </p:sp>
    </p:spTree>
    <p:extLst>
      <p:ext uri="{BB962C8B-B14F-4D97-AF65-F5344CB8AC3E}">
        <p14:creationId xmlns:p14="http://schemas.microsoft.com/office/powerpoint/2010/main" val="727378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u="none" dirty="0" smtClean="0"/>
              <a:t>これまで、当歯科医師会が歯科保健事業委託契約を結ぶ管内の市町村では　</a:t>
            </a:r>
            <a:r>
              <a:rPr lang="ja-JP" altLang="en-US" sz="1200" dirty="0" smtClean="0"/>
              <a:t>このように</a:t>
            </a:r>
            <a:r>
              <a:rPr kumimoji="1" lang="ja-JP" altLang="en-US" sz="1200" dirty="0" smtClean="0"/>
              <a:t>歯周病予防対策として、各種事業を実施してきました。</a:t>
            </a:r>
            <a:endParaRPr kumimoji="1" lang="en-US" altLang="ja-JP" sz="1200" dirty="0" smtClean="0"/>
          </a:p>
          <a:p>
            <a:r>
              <a:rPr kumimoji="1" lang="ja-JP" altLang="en-US" sz="1200" dirty="0" smtClean="0"/>
              <a:t>富岡市では、平成</a:t>
            </a:r>
            <a:r>
              <a:rPr kumimoji="1" lang="en-US" altLang="ja-JP" sz="1200" dirty="0" smtClean="0"/>
              <a:t>13</a:t>
            </a:r>
            <a:r>
              <a:rPr kumimoji="1" lang="ja-JP" altLang="en-US" sz="1200" dirty="0" smtClean="0"/>
              <a:t>年から平成</a:t>
            </a:r>
            <a:r>
              <a:rPr kumimoji="1" lang="en-US" altLang="ja-JP" sz="1200" dirty="0" smtClean="0"/>
              <a:t>21</a:t>
            </a:r>
            <a:r>
              <a:rPr kumimoji="1" lang="ja-JP" altLang="en-US" sz="1200" dirty="0" smtClean="0"/>
              <a:t>年に「国保成人歯科検診」　平成</a:t>
            </a:r>
            <a:r>
              <a:rPr kumimoji="1" lang="en-US" altLang="ja-JP" sz="1200" dirty="0" smtClean="0"/>
              <a:t>19</a:t>
            </a:r>
            <a:r>
              <a:rPr kumimoji="1" lang="ja-JP" altLang="en-US" sz="1200" dirty="0" smtClean="0"/>
              <a:t>年から平成</a:t>
            </a:r>
            <a:r>
              <a:rPr kumimoji="1" lang="en-US" altLang="ja-JP" sz="1200" dirty="0" smtClean="0"/>
              <a:t>24</a:t>
            </a:r>
            <a:r>
              <a:rPr kumimoji="1" lang="ja-JP" altLang="en-US" sz="1200" dirty="0" smtClean="0"/>
              <a:t>年に「成人歯科検診」　現在は平成</a:t>
            </a:r>
            <a:r>
              <a:rPr kumimoji="1" lang="en-US" altLang="ja-JP" sz="1200" dirty="0" smtClean="0"/>
              <a:t>25</a:t>
            </a:r>
            <a:r>
              <a:rPr kumimoji="1" lang="ja-JP" altLang="en-US" sz="1200" dirty="0" smtClean="0"/>
              <a:t>年より「歯周病検診」が行われています。</a:t>
            </a:r>
            <a:endParaRPr kumimoji="1" lang="en-US" altLang="ja-JP" sz="1200" dirty="0" smtClean="0"/>
          </a:p>
          <a:p>
            <a:endParaRPr kumimoji="1" lang="en-US" altLang="ja-JP" sz="1200" dirty="0" smtClean="0"/>
          </a:p>
          <a:p>
            <a:r>
              <a:rPr kumimoji="1" lang="ja-JP" altLang="en-US" sz="1200" dirty="0" smtClean="0"/>
              <a:t>下仁田町では、平成</a:t>
            </a:r>
            <a:r>
              <a:rPr kumimoji="1" lang="en-US" altLang="ja-JP" sz="1200" dirty="0" smtClean="0"/>
              <a:t>5</a:t>
            </a:r>
            <a:r>
              <a:rPr kumimoji="1" lang="ja-JP" altLang="en-US" sz="1200" dirty="0" smtClean="0"/>
              <a:t>年から平成</a:t>
            </a:r>
            <a:r>
              <a:rPr kumimoji="1" lang="en-US" altLang="ja-JP" sz="1200" dirty="0" smtClean="0"/>
              <a:t>19</a:t>
            </a:r>
            <a:r>
              <a:rPr kumimoji="1" lang="ja-JP" altLang="en-US" sz="1200" dirty="0" smtClean="0"/>
              <a:t>年に「厄年検診」「節目検診」　平成</a:t>
            </a:r>
            <a:r>
              <a:rPr kumimoji="1" lang="en-US" altLang="ja-JP" sz="1200" dirty="0" smtClean="0"/>
              <a:t>14</a:t>
            </a:r>
            <a:r>
              <a:rPr kumimoji="1" lang="ja-JP" altLang="en-US" sz="1200" dirty="0" smtClean="0"/>
              <a:t>年から平成</a:t>
            </a:r>
            <a:r>
              <a:rPr kumimoji="1" lang="en-US" altLang="ja-JP" sz="1200" dirty="0" smtClean="0"/>
              <a:t>19</a:t>
            </a:r>
            <a:r>
              <a:rPr kumimoji="1" lang="ja-JP" altLang="en-US" sz="1200" dirty="0" smtClean="0"/>
              <a:t>年に「成人歯科検診」　現在は平成</a:t>
            </a:r>
            <a:r>
              <a:rPr kumimoji="1" lang="en-US" altLang="ja-JP" sz="1200" dirty="0" smtClean="0"/>
              <a:t>26</a:t>
            </a:r>
            <a:r>
              <a:rPr kumimoji="1" lang="ja-JP" altLang="en-US" sz="1200" dirty="0" smtClean="0"/>
              <a:t>年より「妊婦歯科健康診査」「</a:t>
            </a:r>
            <a:r>
              <a:rPr kumimoji="1" lang="en-US" altLang="ja-JP" sz="1200" dirty="0" smtClean="0"/>
              <a:t>40</a:t>
            </a:r>
            <a:r>
              <a:rPr kumimoji="1" lang="ja-JP" altLang="en-US" sz="1200" dirty="0" smtClean="0"/>
              <a:t>歳歯科健康診査」が行われています。</a:t>
            </a:r>
            <a:endParaRPr kumimoji="1" lang="en-US" altLang="ja-JP" sz="1200" dirty="0" smtClean="0"/>
          </a:p>
          <a:p>
            <a:endParaRPr kumimoji="1" lang="en-US" altLang="ja-JP" sz="1200" dirty="0" smtClean="0"/>
          </a:p>
          <a:p>
            <a:r>
              <a:rPr kumimoji="1" lang="ja-JP" altLang="en-US" sz="1200" dirty="0" smtClean="0"/>
              <a:t>南牧村では、乳幼児健診時に妊婦の口腔内診査を実施しています。</a:t>
            </a:r>
            <a:endParaRPr kumimoji="1" lang="en-US" altLang="ja-JP" sz="1200" dirty="0" smtClean="0"/>
          </a:p>
          <a:p>
            <a:endParaRPr kumimoji="1" lang="en-US" altLang="ja-JP" sz="1200" dirty="0" smtClean="0"/>
          </a:p>
          <a:p>
            <a:r>
              <a:rPr kumimoji="1" lang="ja-JP" altLang="en-US" sz="1200" dirty="0" smtClean="0"/>
              <a:t>甘楽町では、平成</a:t>
            </a:r>
            <a:r>
              <a:rPr kumimoji="1" lang="en-US" altLang="ja-JP" sz="1200" dirty="0" smtClean="0"/>
              <a:t>20</a:t>
            </a:r>
            <a:r>
              <a:rPr kumimoji="1" lang="ja-JP" altLang="en-US" sz="1200" dirty="0" smtClean="0"/>
              <a:t>年より「妊婦歯科健康診査」が行われています。　　　　　</a:t>
            </a:r>
            <a:endParaRPr kumimoji="1" lang="en-US" altLang="ja-JP" sz="1200" dirty="0" smtClean="0"/>
          </a:p>
          <a:p>
            <a:r>
              <a:rPr lang="ja-JP" altLang="en-US" sz="1200" dirty="0" smtClean="0"/>
              <a:t>これらの検診の結果から</a:t>
            </a:r>
            <a:r>
              <a:rPr lang="ja-JP" altLang="en-US" sz="1200" dirty="0"/>
              <a:t>、</a:t>
            </a:r>
            <a:endParaRPr lang="en-US" altLang="ja-JP" sz="1200" dirty="0" smtClean="0"/>
          </a:p>
        </p:txBody>
      </p:sp>
      <p:sp>
        <p:nvSpPr>
          <p:cNvPr id="4" name="スライド番号プレースホルダー 3"/>
          <p:cNvSpPr>
            <a:spLocks noGrp="1"/>
          </p:cNvSpPr>
          <p:nvPr>
            <p:ph type="sldNum" sz="quarter" idx="10"/>
          </p:nvPr>
        </p:nvSpPr>
        <p:spPr/>
        <p:txBody>
          <a:bodyPr/>
          <a:lstStyle/>
          <a:p>
            <a:fld id="{CE0CC5C6-804F-420A-8C6C-ECED94CD3F24}" type="slidenum">
              <a:rPr kumimoji="1" lang="ja-JP" altLang="en-US" smtClean="0"/>
              <a:t>2</a:t>
            </a:fld>
            <a:endParaRPr kumimoji="1" lang="ja-JP" altLang="en-US" dirty="0"/>
          </a:p>
        </p:txBody>
      </p:sp>
    </p:spTree>
    <p:extLst>
      <p:ext uri="{BB962C8B-B14F-4D97-AF65-F5344CB8AC3E}">
        <p14:creationId xmlns:p14="http://schemas.microsoft.com/office/powerpoint/2010/main" val="3613651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集団健診では、日程が決まっている</a:t>
            </a:r>
            <a:r>
              <a:rPr lang="ja-JP" altLang="ja-JP" dirty="0" smtClean="0"/>
              <a:t>ため対象者</a:t>
            </a:r>
            <a:r>
              <a:rPr lang="ja-JP" altLang="ja-JP" dirty="0"/>
              <a:t>の都合が合わないと受診</a:t>
            </a:r>
            <a:r>
              <a:rPr lang="ja-JP" altLang="ja-JP" dirty="0" smtClean="0"/>
              <a:t>できない</a:t>
            </a:r>
            <a:r>
              <a:rPr lang="ja-JP" altLang="en-US" dirty="0" smtClean="0"/>
              <a:t>　</a:t>
            </a:r>
            <a:r>
              <a:rPr lang="ja-JP" altLang="ja-JP" dirty="0" smtClean="0"/>
              <a:t>個別</a:t>
            </a:r>
            <a:r>
              <a:rPr lang="ja-JP" altLang="ja-JP" dirty="0"/>
              <a:t>健診では受診率の低さに</a:t>
            </a:r>
            <a:r>
              <a:rPr lang="ja-JP" altLang="ja-JP" dirty="0" smtClean="0"/>
              <a:t>加えて</a:t>
            </a:r>
            <a:r>
              <a:rPr lang="ja-JP" altLang="en-US" dirty="0" smtClean="0"/>
              <a:t>、</a:t>
            </a:r>
            <a:r>
              <a:rPr lang="ja-JP" altLang="ja-JP" dirty="0" smtClean="0"/>
              <a:t>歯</a:t>
            </a:r>
            <a:r>
              <a:rPr lang="ja-JP" altLang="ja-JP" dirty="0"/>
              <a:t>周病の有病率が高いため、なんらかの治療が必要になるにもかかわらず、保険診療との兼ね合いもあり、</a:t>
            </a:r>
            <a:r>
              <a:rPr lang="ja-JP" altLang="ja-JP" u="sng" dirty="0"/>
              <a:t>歯</a:t>
            </a:r>
            <a:r>
              <a:rPr lang="ja-JP" altLang="ja-JP" u="sng" dirty="0" smtClean="0"/>
              <a:t>周病</a:t>
            </a:r>
            <a:r>
              <a:rPr lang="ja-JP" altLang="en-US" u="sng" dirty="0" smtClean="0"/>
              <a:t>検診</a:t>
            </a:r>
            <a:r>
              <a:rPr lang="ja-JP" altLang="ja-JP" u="sng" dirty="0" smtClean="0"/>
              <a:t>の</a:t>
            </a:r>
            <a:r>
              <a:rPr lang="ja-JP" altLang="ja-JP" u="sng" dirty="0"/>
              <a:t>ために受診した日</a:t>
            </a:r>
            <a:r>
              <a:rPr lang="ja-JP" altLang="ja-JP" u="sng" dirty="0" smtClean="0"/>
              <a:t>と同日</a:t>
            </a:r>
            <a:r>
              <a:rPr lang="ja-JP" altLang="ja-JP" u="sng" dirty="0"/>
              <a:t>では治療ができず</a:t>
            </a:r>
            <a:r>
              <a:rPr lang="ja-JP" altLang="ja-JP" dirty="0"/>
              <a:t>、治療のために</a:t>
            </a:r>
            <a:r>
              <a:rPr lang="ja-JP" altLang="ja-JP" dirty="0" smtClean="0"/>
              <a:t>は再度</a:t>
            </a:r>
            <a:r>
              <a:rPr lang="ja-JP" altLang="ja-JP" dirty="0"/>
              <a:t>来院しなければ</a:t>
            </a:r>
            <a:r>
              <a:rPr lang="ja-JP" altLang="ja-JP" dirty="0" smtClean="0"/>
              <a:t>ならないという</a:t>
            </a:r>
            <a:r>
              <a:rPr lang="ja-JP" altLang="ja-JP" b="1" u="sng" dirty="0" smtClean="0">
                <a:solidFill>
                  <a:srgbClr val="000099"/>
                </a:solidFill>
              </a:rPr>
              <a:t>デ</a:t>
            </a:r>
            <a:r>
              <a:rPr lang="ja-JP" altLang="ja-JP" u="sng" dirty="0" smtClean="0">
                <a:solidFill>
                  <a:srgbClr val="000099"/>
                </a:solidFill>
              </a:rPr>
              <a:t>メリット</a:t>
            </a:r>
            <a:r>
              <a:rPr lang="ja-JP" altLang="ja-JP" dirty="0"/>
              <a:t>がありました。</a:t>
            </a:r>
          </a:p>
          <a:p>
            <a:endParaRPr kumimoji="1" lang="ja-JP" altLang="en-US" dirty="0"/>
          </a:p>
        </p:txBody>
      </p:sp>
      <p:sp>
        <p:nvSpPr>
          <p:cNvPr id="4" name="スライド番号プレースホルダー 3"/>
          <p:cNvSpPr>
            <a:spLocks noGrp="1"/>
          </p:cNvSpPr>
          <p:nvPr>
            <p:ph type="sldNum" sz="quarter" idx="10"/>
          </p:nvPr>
        </p:nvSpPr>
        <p:spPr/>
        <p:txBody>
          <a:bodyPr/>
          <a:lstStyle/>
          <a:p>
            <a:fld id="{CE0CC5C6-804F-420A-8C6C-ECED94CD3F24}" type="slidenum">
              <a:rPr kumimoji="1" lang="ja-JP" altLang="en-US" smtClean="0"/>
              <a:t>3</a:t>
            </a:fld>
            <a:endParaRPr kumimoji="1" lang="ja-JP" altLang="en-US" dirty="0"/>
          </a:p>
        </p:txBody>
      </p:sp>
    </p:spTree>
    <p:extLst>
      <p:ext uri="{BB962C8B-B14F-4D97-AF65-F5344CB8AC3E}">
        <p14:creationId xmlns:p14="http://schemas.microsoft.com/office/powerpoint/2010/main" val="1456567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sz="1400" dirty="0"/>
              <a:t>そこで、甘楽町</a:t>
            </a:r>
            <a:r>
              <a:rPr lang="ja-JP" altLang="ja-JP" sz="1400" dirty="0" smtClean="0"/>
              <a:t>と当歯科</a:t>
            </a:r>
            <a:r>
              <a:rPr lang="ja-JP" altLang="ja-JP" sz="1400" dirty="0"/>
              <a:t>医師会とで検討し、日本歯科医師会から出て</a:t>
            </a:r>
            <a:r>
              <a:rPr lang="ja-JP" altLang="ja-JP" sz="1400" dirty="0" smtClean="0"/>
              <a:t>いる</a:t>
            </a:r>
            <a:r>
              <a:rPr lang="ja-JP" altLang="en-US" sz="1400" dirty="0" smtClean="0"/>
              <a:t>　</a:t>
            </a:r>
            <a:r>
              <a:rPr lang="ja-JP" altLang="ja-JP" sz="1400" dirty="0" smtClean="0"/>
              <a:t>「</a:t>
            </a:r>
            <a:r>
              <a:rPr lang="ja-JP" altLang="ja-JP" sz="1400" dirty="0"/>
              <a:t>生活歯援プログラム」も考慮した結果</a:t>
            </a:r>
            <a:r>
              <a:rPr lang="ja-JP" altLang="ja-JP" sz="1400" dirty="0" smtClean="0"/>
              <a:t>、平成</a:t>
            </a:r>
            <a:r>
              <a:rPr lang="en-US" altLang="ja-JP" sz="1400" dirty="0"/>
              <a:t>26</a:t>
            </a:r>
            <a:r>
              <a:rPr lang="ja-JP" altLang="ja-JP" sz="1400" dirty="0"/>
              <a:t>年度</a:t>
            </a:r>
            <a:r>
              <a:rPr lang="ja-JP" altLang="ja-JP" sz="1400" dirty="0" smtClean="0"/>
              <a:t>より</a:t>
            </a:r>
            <a:r>
              <a:rPr lang="ja-JP" altLang="en-US" sz="1400" dirty="0" smtClean="0">
                <a:solidFill>
                  <a:srgbClr val="FF0000"/>
                </a:solidFill>
              </a:rPr>
              <a:t>＊</a:t>
            </a:r>
            <a:r>
              <a:rPr lang="ja-JP" altLang="ja-JP" sz="1400" dirty="0" smtClean="0"/>
              <a:t>「</a:t>
            </a:r>
            <a:r>
              <a:rPr lang="ja-JP" altLang="ja-JP" sz="1400" dirty="0"/>
              <a:t>甘楽町歯周病啓発アンケート実施事業」</a:t>
            </a:r>
            <a:r>
              <a:rPr lang="ja-JP" altLang="ja-JP" sz="1400" dirty="0" smtClean="0"/>
              <a:t>を新た</a:t>
            </a:r>
            <a:r>
              <a:rPr lang="ja-JP" altLang="ja-JP" sz="1400" dirty="0"/>
              <a:t>に試みることとなりました。</a:t>
            </a:r>
          </a:p>
          <a:p>
            <a:endParaRPr kumimoji="1" lang="en-US" altLang="ja-JP" dirty="0" smtClean="0"/>
          </a:p>
          <a:p>
            <a:r>
              <a:rPr lang="ja-JP" altLang="ja-JP" sz="1200" dirty="0" smtClean="0"/>
              <a:t>この「甘楽町歯周病啓発アンケート実施事業」は、アンケートを実施することで</a:t>
            </a:r>
            <a:r>
              <a:rPr lang="ja-JP" altLang="en-US" sz="1200" dirty="0" smtClean="0"/>
              <a:t>、</a:t>
            </a:r>
            <a:r>
              <a:rPr lang="ja-JP" altLang="ja-JP" sz="1200" dirty="0" smtClean="0"/>
              <a:t>歯周病への関心を高め、かかりつけ歯科医をもち、定期的な口腔内管理を受ける人を増加させることを目的としています。</a:t>
            </a:r>
            <a:endParaRPr lang="en-US" altLang="ja-JP" sz="1200" dirty="0" smtClean="0"/>
          </a:p>
          <a:p>
            <a:r>
              <a:rPr lang="ja-JP" altLang="ja-JP" sz="1200" dirty="0" smtClean="0"/>
              <a:t>これによって、歯を失うことなく生涯自分の歯で美味しく食事ができ、</a:t>
            </a:r>
            <a:r>
              <a:rPr lang="ja-JP" altLang="ja-JP" sz="1200" u="sng" dirty="0" smtClean="0"/>
              <a:t>生活の質の向上と健康寿命の延伸に繋がると</a:t>
            </a:r>
            <a:r>
              <a:rPr lang="ja-JP" altLang="ja-JP" sz="1200" dirty="0" smtClean="0"/>
              <a:t>考えられます</a:t>
            </a:r>
            <a:r>
              <a:rPr lang="ja-JP" altLang="en-US" sz="1200"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CE0CC5C6-804F-420A-8C6C-ECED94CD3F24}" type="slidenum">
              <a:rPr kumimoji="1" lang="ja-JP" altLang="en-US" smtClean="0"/>
              <a:t>4</a:t>
            </a:fld>
            <a:endParaRPr kumimoji="1" lang="ja-JP" altLang="en-US" dirty="0"/>
          </a:p>
        </p:txBody>
      </p:sp>
    </p:spTree>
    <p:extLst>
      <p:ext uri="{BB962C8B-B14F-4D97-AF65-F5344CB8AC3E}">
        <p14:creationId xmlns:p14="http://schemas.microsoft.com/office/powerpoint/2010/main" val="1990266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sz="1400" dirty="0" smtClean="0"/>
              <a:t>今回</a:t>
            </a:r>
            <a:r>
              <a:rPr lang="ja-JP" altLang="ja-JP" sz="1400" dirty="0"/>
              <a:t>は、</a:t>
            </a:r>
            <a:r>
              <a:rPr lang="en-US" altLang="ja-JP" sz="1400" dirty="0"/>
              <a:t>40</a:t>
            </a:r>
            <a:r>
              <a:rPr lang="ja-JP" altLang="ja-JP" sz="1400" dirty="0"/>
              <a:t>歳以上の</a:t>
            </a:r>
            <a:r>
              <a:rPr lang="ja-JP" altLang="ja-JP" sz="1400" dirty="0" smtClean="0"/>
              <a:t>特定健康診査</a:t>
            </a:r>
            <a:r>
              <a:rPr lang="en-US" altLang="ja-JP" sz="1400" dirty="0" smtClean="0"/>
              <a:t> </a:t>
            </a:r>
            <a:r>
              <a:rPr lang="ja-JP" altLang="ja-JP" sz="1400" dirty="0" smtClean="0"/>
              <a:t>対象者と</a:t>
            </a:r>
            <a:r>
              <a:rPr lang="ja-JP" altLang="en-US" sz="1400" dirty="0" smtClean="0"/>
              <a:t>　</a:t>
            </a:r>
            <a:r>
              <a:rPr lang="en-US" altLang="ja-JP" sz="1400" dirty="0" smtClean="0"/>
              <a:t>75</a:t>
            </a:r>
            <a:r>
              <a:rPr lang="ja-JP" altLang="ja-JP" sz="1400" dirty="0"/>
              <a:t>歳以上の後期高齢者の</a:t>
            </a:r>
            <a:r>
              <a:rPr lang="ja-JP" altLang="ja-JP" sz="1400" dirty="0" smtClean="0"/>
              <a:t>基本健康診査</a:t>
            </a:r>
            <a:r>
              <a:rPr lang="en-US" altLang="ja-JP" sz="1400" dirty="0" smtClean="0"/>
              <a:t>  </a:t>
            </a:r>
            <a:r>
              <a:rPr lang="ja-JP" altLang="ja-JP" sz="1400" dirty="0" smtClean="0"/>
              <a:t>対象者を対象</a:t>
            </a:r>
            <a:r>
              <a:rPr lang="ja-JP" altLang="ja-JP" sz="1400" dirty="0"/>
              <a:t>としました</a:t>
            </a:r>
            <a:r>
              <a:rPr lang="ja-JP" altLang="ja-JP" sz="1400" dirty="0" smtClean="0"/>
              <a:t>。</a:t>
            </a:r>
            <a:endParaRPr lang="en-US" altLang="ja-JP" sz="1400" dirty="0" smtClean="0"/>
          </a:p>
          <a:p>
            <a:r>
              <a:rPr lang="ja-JP" altLang="ja-JP" sz="1400" dirty="0" smtClean="0"/>
              <a:t>アンケート</a:t>
            </a:r>
            <a:r>
              <a:rPr lang="ja-JP" altLang="ja-JP" sz="1400" dirty="0"/>
              <a:t>の実施期間は、平成</a:t>
            </a:r>
            <a:r>
              <a:rPr lang="en-US" altLang="ja-JP" sz="1400" dirty="0"/>
              <a:t>26</a:t>
            </a:r>
            <a:r>
              <a:rPr lang="ja-JP" altLang="ja-JP" sz="1400" dirty="0"/>
              <a:t>年</a:t>
            </a:r>
            <a:r>
              <a:rPr lang="en-US" altLang="ja-JP" sz="1400" dirty="0"/>
              <a:t>5</a:t>
            </a:r>
            <a:r>
              <a:rPr lang="ja-JP" altLang="ja-JP" sz="1400" dirty="0"/>
              <a:t>月～</a:t>
            </a:r>
            <a:r>
              <a:rPr lang="en-US" altLang="ja-JP" sz="1400" dirty="0"/>
              <a:t>6</a:t>
            </a:r>
            <a:r>
              <a:rPr lang="ja-JP" altLang="ja-JP" sz="1400" dirty="0"/>
              <a:t>月中の</a:t>
            </a:r>
            <a:r>
              <a:rPr lang="en-US" altLang="ja-JP" sz="1400" dirty="0"/>
              <a:t>18</a:t>
            </a:r>
            <a:r>
              <a:rPr lang="ja-JP" altLang="ja-JP" sz="1400" dirty="0"/>
              <a:t>日間で、甘楽町の保健センター、または各地区の公民館等で実施されました。</a:t>
            </a:r>
          </a:p>
          <a:p>
            <a:endParaRPr kumimoji="1" lang="ja-JP" altLang="en-US" dirty="0"/>
          </a:p>
        </p:txBody>
      </p:sp>
      <p:sp>
        <p:nvSpPr>
          <p:cNvPr id="4" name="スライド番号プレースホルダー 3"/>
          <p:cNvSpPr>
            <a:spLocks noGrp="1"/>
          </p:cNvSpPr>
          <p:nvPr>
            <p:ph type="sldNum" sz="quarter" idx="10"/>
          </p:nvPr>
        </p:nvSpPr>
        <p:spPr/>
        <p:txBody>
          <a:bodyPr/>
          <a:lstStyle/>
          <a:p>
            <a:fld id="{CE0CC5C6-804F-420A-8C6C-ECED94CD3F24}" type="slidenum">
              <a:rPr kumimoji="1" lang="ja-JP" altLang="en-US" smtClean="0"/>
              <a:t>5</a:t>
            </a:fld>
            <a:endParaRPr kumimoji="1" lang="ja-JP" altLang="en-US" dirty="0"/>
          </a:p>
        </p:txBody>
      </p:sp>
    </p:spTree>
    <p:extLst>
      <p:ext uri="{BB962C8B-B14F-4D97-AF65-F5344CB8AC3E}">
        <p14:creationId xmlns:p14="http://schemas.microsoft.com/office/powerpoint/2010/main" val="326166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sz="1400" dirty="0"/>
              <a:t>実施方法としては、特定健康診査</a:t>
            </a:r>
            <a:r>
              <a:rPr lang="ja-JP" altLang="ja-JP" sz="1400" dirty="0" smtClean="0"/>
              <a:t>と後期</a:t>
            </a:r>
            <a:r>
              <a:rPr lang="ja-JP" altLang="ja-JP" sz="1400" dirty="0"/>
              <a:t>高齢者の基本健康診査時に、同会場で当歯科医師会と甘楽町で作成したアンケート</a:t>
            </a:r>
            <a:r>
              <a:rPr lang="ja-JP" altLang="ja-JP" sz="1400" dirty="0" smtClean="0"/>
              <a:t>用紙</a:t>
            </a:r>
            <a:r>
              <a:rPr lang="ja-JP" altLang="en-US" sz="1400" dirty="0" smtClean="0"/>
              <a:t>　</a:t>
            </a:r>
            <a:r>
              <a:rPr lang="ja-JP" altLang="ja-JP" sz="1400" dirty="0" smtClean="0"/>
              <a:t>「</a:t>
            </a:r>
            <a:r>
              <a:rPr lang="ja-JP" altLang="ja-JP" sz="1400" dirty="0"/>
              <a:t>お口の健康チェック」</a:t>
            </a:r>
            <a:r>
              <a:rPr lang="ja-JP" altLang="ja-JP" sz="1400" dirty="0" smtClean="0"/>
              <a:t>を本人</a:t>
            </a:r>
            <a:r>
              <a:rPr lang="ja-JP" altLang="ja-JP" sz="1400" dirty="0"/>
              <a:t>の記入、または保健師の聞き取り</a:t>
            </a:r>
            <a:r>
              <a:rPr lang="ja-JP" altLang="ja-JP" sz="1400" dirty="0" smtClean="0"/>
              <a:t>で実施</a:t>
            </a:r>
            <a:r>
              <a:rPr lang="ja-JP" altLang="ja-JP" sz="1400" dirty="0"/>
              <a:t>しました</a:t>
            </a:r>
            <a:r>
              <a:rPr lang="ja-JP" altLang="ja-JP" sz="1400" dirty="0" smtClean="0"/>
              <a:t>。</a:t>
            </a:r>
            <a:endParaRPr lang="en-US" altLang="ja-JP" sz="1400" dirty="0" smtClean="0"/>
          </a:p>
          <a:p>
            <a:r>
              <a:rPr lang="ja-JP" altLang="ja-JP" sz="1400" dirty="0" smtClean="0"/>
              <a:t>記入後、対象者が</a:t>
            </a:r>
            <a:r>
              <a:rPr lang="ja-JP" altLang="en-US" sz="1400" dirty="0" smtClean="0"/>
              <a:t>　</a:t>
            </a:r>
            <a:r>
              <a:rPr lang="ja-JP" altLang="ja-JP" sz="1400" dirty="0" smtClean="0"/>
              <a:t>自分の口腔内の</a:t>
            </a:r>
            <a:r>
              <a:rPr lang="ja-JP" altLang="en-US" sz="1400" dirty="0" smtClean="0"/>
              <a:t>状態</a:t>
            </a:r>
            <a:r>
              <a:rPr lang="ja-JP" altLang="ja-JP" sz="1400" dirty="0" smtClean="0"/>
              <a:t>を、よりわかりやすく</a:t>
            </a:r>
            <a:r>
              <a:rPr lang="ja-JP" altLang="en-US" sz="1400" dirty="0" smtClean="0"/>
              <a:t>するために</a:t>
            </a:r>
            <a:r>
              <a:rPr lang="ja-JP" altLang="ja-JP" sz="1400" dirty="0" smtClean="0"/>
              <a:t>保健師</a:t>
            </a:r>
            <a:r>
              <a:rPr lang="ja-JP" altLang="ja-JP" sz="1400" dirty="0"/>
              <a:t>が個別に結果説明</a:t>
            </a:r>
            <a:r>
              <a:rPr lang="ja-JP" altLang="ja-JP" sz="1400" dirty="0" smtClean="0"/>
              <a:t>を</a:t>
            </a:r>
            <a:r>
              <a:rPr lang="ja-JP" altLang="en-US" sz="1400" dirty="0" smtClean="0"/>
              <a:t>行いました。</a:t>
            </a:r>
            <a:endParaRPr lang="ja-JP" altLang="ja-JP" sz="1400" dirty="0"/>
          </a:p>
          <a:p>
            <a:endParaRPr kumimoji="1" lang="ja-JP" altLang="en-US" dirty="0"/>
          </a:p>
        </p:txBody>
      </p:sp>
      <p:sp>
        <p:nvSpPr>
          <p:cNvPr id="4" name="スライド番号プレースホルダー 3"/>
          <p:cNvSpPr>
            <a:spLocks noGrp="1"/>
          </p:cNvSpPr>
          <p:nvPr>
            <p:ph type="sldNum" sz="quarter" idx="10"/>
          </p:nvPr>
        </p:nvSpPr>
        <p:spPr/>
        <p:txBody>
          <a:bodyPr/>
          <a:lstStyle/>
          <a:p>
            <a:fld id="{CE0CC5C6-804F-420A-8C6C-ECED94CD3F24}" type="slidenum">
              <a:rPr kumimoji="1" lang="ja-JP" altLang="en-US" smtClean="0"/>
              <a:t>6</a:t>
            </a:fld>
            <a:endParaRPr kumimoji="1" lang="ja-JP" altLang="en-US" dirty="0"/>
          </a:p>
        </p:txBody>
      </p:sp>
    </p:spTree>
    <p:extLst>
      <p:ext uri="{BB962C8B-B14F-4D97-AF65-F5344CB8AC3E}">
        <p14:creationId xmlns:p14="http://schemas.microsoft.com/office/powerpoint/2010/main" val="107366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sz="1200" dirty="0" smtClean="0"/>
              <a:t>これが、実際に使用されている「お口の健康チェック」のアンケート用紙です。</a:t>
            </a:r>
            <a:endParaRPr kumimoji="1" lang="ja-JP" altLang="en-US" dirty="0"/>
          </a:p>
        </p:txBody>
      </p:sp>
      <p:sp>
        <p:nvSpPr>
          <p:cNvPr id="4" name="スライド番号プレースホルダー 3"/>
          <p:cNvSpPr>
            <a:spLocks noGrp="1"/>
          </p:cNvSpPr>
          <p:nvPr>
            <p:ph type="sldNum" sz="quarter" idx="10"/>
          </p:nvPr>
        </p:nvSpPr>
        <p:spPr/>
        <p:txBody>
          <a:bodyPr/>
          <a:lstStyle/>
          <a:p>
            <a:fld id="{CE0CC5C6-804F-420A-8C6C-ECED94CD3F24}" type="slidenum">
              <a:rPr kumimoji="1" lang="ja-JP" altLang="en-US" smtClean="0"/>
              <a:t>7</a:t>
            </a:fld>
            <a:endParaRPr kumimoji="1" lang="ja-JP" altLang="en-US" dirty="0"/>
          </a:p>
        </p:txBody>
      </p:sp>
    </p:spTree>
    <p:extLst>
      <p:ext uri="{BB962C8B-B14F-4D97-AF65-F5344CB8AC3E}">
        <p14:creationId xmlns:p14="http://schemas.microsoft.com/office/powerpoint/2010/main" val="15287670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400" dirty="0" smtClean="0"/>
              <a:t>歯がある人の</a:t>
            </a:r>
            <a:r>
              <a:rPr lang="ja-JP" altLang="ja-JP" sz="1400" dirty="0" smtClean="0"/>
              <a:t>チェック</a:t>
            </a:r>
            <a:r>
              <a:rPr lang="ja-JP" altLang="ja-JP" sz="1400" dirty="0"/>
              <a:t>項目は、全部で</a:t>
            </a:r>
            <a:r>
              <a:rPr lang="en-US" altLang="ja-JP" sz="1400" dirty="0"/>
              <a:t>13</a:t>
            </a:r>
            <a:r>
              <a:rPr lang="ja-JP" altLang="ja-JP" sz="1400" dirty="0"/>
              <a:t>項目あり</a:t>
            </a:r>
            <a:r>
              <a:rPr lang="ja-JP" altLang="ja-JP" sz="1400" dirty="0" smtClean="0"/>
              <a:t>、</a:t>
            </a:r>
            <a:r>
              <a:rPr lang="ja-JP" altLang="en-US" sz="1400" dirty="0" smtClean="0"/>
              <a:t>＊</a:t>
            </a:r>
            <a:r>
              <a:rPr lang="ja-JP" altLang="ja-JP" sz="1400" dirty="0" smtClean="0"/>
              <a:t>「</a:t>
            </a:r>
            <a:r>
              <a:rPr lang="ja-JP" altLang="ja-JP" sz="1400" dirty="0"/>
              <a:t>ここ</a:t>
            </a:r>
            <a:r>
              <a:rPr lang="en-US" altLang="ja-JP" sz="1400" dirty="0"/>
              <a:t>1</a:t>
            </a:r>
            <a:r>
              <a:rPr lang="ja-JP" altLang="ja-JP" sz="1400" dirty="0"/>
              <a:t>年歯科医院に行っていない</a:t>
            </a:r>
            <a:r>
              <a:rPr lang="ja-JP" altLang="ja-JP" sz="1400" dirty="0" smtClean="0"/>
              <a:t>」</a:t>
            </a:r>
            <a:endParaRPr lang="en-US" altLang="ja-JP" sz="1400" dirty="0" smtClean="0"/>
          </a:p>
          <a:p>
            <a:r>
              <a:rPr lang="ja-JP" altLang="en-US" sz="1400" dirty="0" smtClean="0"/>
              <a:t>＊</a:t>
            </a:r>
            <a:r>
              <a:rPr lang="ja-JP" altLang="ja-JP" sz="1400" dirty="0" smtClean="0"/>
              <a:t>「</a:t>
            </a:r>
            <a:r>
              <a:rPr lang="ja-JP" altLang="ja-JP" sz="1400" dirty="0"/>
              <a:t>歯みがきをすると血が出る時がある</a:t>
            </a:r>
            <a:r>
              <a:rPr lang="ja-JP" altLang="ja-JP" sz="1400" dirty="0" smtClean="0"/>
              <a:t>」</a:t>
            </a:r>
            <a:r>
              <a:rPr lang="ja-JP" altLang="en-US" sz="1400" dirty="0" smtClean="0"/>
              <a:t>＊「指で押すとグラグラ動く歯がある」</a:t>
            </a:r>
            <a:r>
              <a:rPr lang="ja-JP" altLang="ja-JP" sz="1400" dirty="0" smtClean="0"/>
              <a:t>など</a:t>
            </a:r>
            <a:r>
              <a:rPr lang="ja-JP" altLang="ja-JP" sz="1400" dirty="0"/>
              <a:t>です</a:t>
            </a:r>
            <a:r>
              <a:rPr lang="ja-JP" altLang="ja-JP" sz="1400" dirty="0" smtClean="0"/>
              <a:t>。</a:t>
            </a:r>
            <a:endParaRPr lang="en-US" altLang="ja-JP" sz="1400" dirty="0" smtClean="0"/>
          </a:p>
          <a:p>
            <a:r>
              <a:rPr lang="ja-JP" altLang="ja-JP" sz="1400" dirty="0" smtClean="0"/>
              <a:t>チェック</a:t>
            </a:r>
            <a:r>
              <a:rPr lang="ja-JP" altLang="ja-JP" sz="1400" dirty="0"/>
              <a:t>項目には、リスクの高さで</a:t>
            </a:r>
            <a:r>
              <a:rPr lang="en-US" altLang="ja-JP" sz="1400" dirty="0"/>
              <a:t>1</a:t>
            </a:r>
            <a:r>
              <a:rPr lang="ja-JP" altLang="ja-JP" sz="1400" dirty="0"/>
              <a:t>点～</a:t>
            </a:r>
            <a:r>
              <a:rPr lang="en-US" altLang="ja-JP" sz="1400" dirty="0"/>
              <a:t>5</a:t>
            </a:r>
            <a:r>
              <a:rPr lang="ja-JP" altLang="ja-JP" sz="1400" dirty="0"/>
              <a:t>点の点数がついています</a:t>
            </a:r>
            <a:r>
              <a:rPr lang="ja-JP" altLang="ja-JP" sz="1400"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CE0CC5C6-804F-420A-8C6C-ECED94CD3F24}" type="slidenum">
              <a:rPr kumimoji="1" lang="ja-JP" altLang="en-US" smtClean="0"/>
              <a:t>8</a:t>
            </a:fld>
            <a:endParaRPr kumimoji="1" lang="ja-JP" altLang="en-US" dirty="0"/>
          </a:p>
        </p:txBody>
      </p:sp>
    </p:spTree>
    <p:extLst>
      <p:ext uri="{BB962C8B-B14F-4D97-AF65-F5344CB8AC3E}">
        <p14:creationId xmlns:p14="http://schemas.microsoft.com/office/powerpoint/2010/main" val="21616859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sz="1200" dirty="0" smtClean="0"/>
              <a:t>また、</a:t>
            </a:r>
            <a:r>
              <a:rPr lang="ja-JP" altLang="en-US" sz="1200" dirty="0" smtClean="0"/>
              <a:t>歯のない</a:t>
            </a:r>
            <a:r>
              <a:rPr lang="ja-JP" altLang="ja-JP" sz="1200" dirty="0" smtClean="0"/>
              <a:t>人に対しても配慮し、義歯や口腔内の様子についての項目を設けて、歯のある人と同様に</a:t>
            </a:r>
            <a:r>
              <a:rPr lang="ja-JP" altLang="ja-JP" sz="1200" u="sng" dirty="0" smtClean="0"/>
              <a:t>口腔内の健康についての啓発</a:t>
            </a:r>
            <a:r>
              <a:rPr lang="ja-JP" altLang="ja-JP" sz="1200" dirty="0" smtClean="0"/>
              <a:t>も行っています。</a:t>
            </a:r>
          </a:p>
          <a:p>
            <a:endParaRPr kumimoji="1" lang="ja-JP" altLang="en-US" dirty="0" smtClean="0"/>
          </a:p>
        </p:txBody>
      </p:sp>
      <p:sp>
        <p:nvSpPr>
          <p:cNvPr id="4" name="スライド番号プレースホルダー 3"/>
          <p:cNvSpPr>
            <a:spLocks noGrp="1"/>
          </p:cNvSpPr>
          <p:nvPr>
            <p:ph type="sldNum" sz="quarter" idx="10"/>
          </p:nvPr>
        </p:nvSpPr>
        <p:spPr/>
        <p:txBody>
          <a:bodyPr/>
          <a:lstStyle/>
          <a:p>
            <a:fld id="{CE0CC5C6-804F-420A-8C6C-ECED94CD3F24}" type="slidenum">
              <a:rPr kumimoji="1" lang="ja-JP" altLang="en-US" smtClean="0"/>
              <a:t>9</a:t>
            </a:fld>
            <a:endParaRPr kumimoji="1" lang="ja-JP" altLang="en-US" dirty="0"/>
          </a:p>
        </p:txBody>
      </p:sp>
    </p:spTree>
    <p:extLst>
      <p:ext uri="{BB962C8B-B14F-4D97-AF65-F5344CB8AC3E}">
        <p14:creationId xmlns:p14="http://schemas.microsoft.com/office/powerpoint/2010/main" val="3442131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905619FB-428E-4BAE-AB56-BF2AA8E6CE28}" type="datetimeFigureOut">
              <a:rPr kumimoji="1" lang="ja-JP" altLang="en-US" smtClean="0"/>
              <a:t>2016/2/13</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05265ACB-99A4-4639-897C-3B62067110C2}" type="slidenum">
              <a:rPr kumimoji="1" lang="ja-JP" altLang="en-US" smtClean="0"/>
              <a:t>‹#›</a:t>
            </a:fld>
            <a:endParaRPr kumimoji="1" lang="ja-JP" altLang="en-US" dirty="0"/>
          </a:p>
        </p:txBody>
      </p:sp>
    </p:spTree>
    <p:extLst>
      <p:ext uri="{BB962C8B-B14F-4D97-AF65-F5344CB8AC3E}">
        <p14:creationId xmlns:p14="http://schemas.microsoft.com/office/powerpoint/2010/main" val="2189422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905619FB-428E-4BAE-AB56-BF2AA8E6CE28}" type="datetimeFigureOut">
              <a:rPr kumimoji="1" lang="ja-JP" altLang="en-US" smtClean="0"/>
              <a:t>2016/2/13</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05265ACB-99A4-4639-897C-3B62067110C2}" type="slidenum">
              <a:rPr kumimoji="1" lang="ja-JP" altLang="en-US" smtClean="0"/>
              <a:t>‹#›</a:t>
            </a:fld>
            <a:endParaRPr kumimoji="1" lang="ja-JP" altLang="en-US" dirty="0"/>
          </a:p>
        </p:txBody>
      </p:sp>
    </p:spTree>
    <p:extLst>
      <p:ext uri="{BB962C8B-B14F-4D97-AF65-F5344CB8AC3E}">
        <p14:creationId xmlns:p14="http://schemas.microsoft.com/office/powerpoint/2010/main" val="1171121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905619FB-428E-4BAE-AB56-BF2AA8E6CE28}" type="datetimeFigureOut">
              <a:rPr kumimoji="1" lang="ja-JP" altLang="en-US" smtClean="0"/>
              <a:t>2016/2/13</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05265ACB-99A4-4639-897C-3B62067110C2}" type="slidenum">
              <a:rPr kumimoji="1" lang="ja-JP" altLang="en-US" smtClean="0"/>
              <a:t>‹#›</a:t>
            </a:fld>
            <a:endParaRPr kumimoji="1" lang="ja-JP" altLang="en-US" dirty="0"/>
          </a:p>
        </p:txBody>
      </p:sp>
    </p:spTree>
    <p:extLst>
      <p:ext uri="{BB962C8B-B14F-4D97-AF65-F5344CB8AC3E}">
        <p14:creationId xmlns:p14="http://schemas.microsoft.com/office/powerpoint/2010/main" val="3649970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905619FB-428E-4BAE-AB56-BF2AA8E6CE28}" type="datetimeFigureOut">
              <a:rPr kumimoji="1" lang="ja-JP" altLang="en-US" smtClean="0"/>
              <a:t>2016/2/13</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05265ACB-99A4-4639-897C-3B62067110C2}" type="slidenum">
              <a:rPr kumimoji="1" lang="ja-JP" altLang="en-US" smtClean="0"/>
              <a:t>‹#›</a:t>
            </a:fld>
            <a:endParaRPr kumimoji="1" lang="ja-JP" altLang="en-US" dirty="0"/>
          </a:p>
        </p:txBody>
      </p:sp>
    </p:spTree>
    <p:extLst>
      <p:ext uri="{BB962C8B-B14F-4D97-AF65-F5344CB8AC3E}">
        <p14:creationId xmlns:p14="http://schemas.microsoft.com/office/powerpoint/2010/main" val="3709727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905619FB-428E-4BAE-AB56-BF2AA8E6CE28}" type="datetimeFigureOut">
              <a:rPr kumimoji="1" lang="ja-JP" altLang="en-US" smtClean="0"/>
              <a:t>2016/2/13</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05265ACB-99A4-4639-897C-3B62067110C2}" type="slidenum">
              <a:rPr kumimoji="1" lang="ja-JP" altLang="en-US" smtClean="0"/>
              <a:t>‹#›</a:t>
            </a:fld>
            <a:endParaRPr kumimoji="1" lang="ja-JP" altLang="en-US" dirty="0"/>
          </a:p>
        </p:txBody>
      </p:sp>
    </p:spTree>
    <p:extLst>
      <p:ext uri="{BB962C8B-B14F-4D97-AF65-F5344CB8AC3E}">
        <p14:creationId xmlns:p14="http://schemas.microsoft.com/office/powerpoint/2010/main" val="1625662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905619FB-428E-4BAE-AB56-BF2AA8E6CE28}" type="datetimeFigureOut">
              <a:rPr kumimoji="1" lang="ja-JP" altLang="en-US" smtClean="0"/>
              <a:t>2016/2/13</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05265ACB-99A4-4639-897C-3B62067110C2}" type="slidenum">
              <a:rPr kumimoji="1" lang="ja-JP" altLang="en-US" smtClean="0"/>
              <a:t>‹#›</a:t>
            </a:fld>
            <a:endParaRPr kumimoji="1" lang="ja-JP" altLang="en-US" dirty="0"/>
          </a:p>
        </p:txBody>
      </p:sp>
    </p:spTree>
    <p:extLst>
      <p:ext uri="{BB962C8B-B14F-4D97-AF65-F5344CB8AC3E}">
        <p14:creationId xmlns:p14="http://schemas.microsoft.com/office/powerpoint/2010/main" val="4097987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845127" y="2507550"/>
            <a:ext cx="5156200" cy="36805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6172200" y="2507550"/>
            <a:ext cx="5181601" cy="36805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7" name="Date Placeholder 6"/>
          <p:cNvSpPr>
            <a:spLocks noGrp="1"/>
          </p:cNvSpPr>
          <p:nvPr>
            <p:ph type="dt" sz="half" idx="10"/>
          </p:nvPr>
        </p:nvSpPr>
        <p:spPr/>
        <p:txBody>
          <a:bodyPr/>
          <a:lstStyle/>
          <a:p>
            <a:fld id="{905619FB-428E-4BAE-AB56-BF2AA8E6CE28}" type="datetimeFigureOut">
              <a:rPr kumimoji="1" lang="ja-JP" altLang="en-US" smtClean="0"/>
              <a:t>2016/2/13</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05265ACB-99A4-4639-897C-3B62067110C2}" type="slidenum">
              <a:rPr kumimoji="1" lang="ja-JP" altLang="en-US" smtClean="0"/>
              <a:t>‹#›</a:t>
            </a:fld>
            <a:endParaRPr kumimoji="1" lang="ja-JP" altLang="en-US" dirty="0"/>
          </a:p>
        </p:txBody>
      </p:sp>
      <p:sp>
        <p:nvSpPr>
          <p:cNvPr id="10" name="Title 9"/>
          <p:cNvSpPr>
            <a:spLocks noGrp="1"/>
          </p:cNvSpPr>
          <p:nvPr>
            <p:ph type="title"/>
          </p:nvPr>
        </p:nvSpPr>
        <p:spPr/>
        <p:txBody>
          <a:bodyPr/>
          <a:lstStyle/>
          <a:p>
            <a:r>
              <a:rPr lang="ja-JP" altLang="en-US" smtClean="0"/>
              <a:t>マスター タイトルの書式設定</a:t>
            </a:r>
            <a:endParaRPr lang="en-US" dirty="0"/>
          </a:p>
        </p:txBody>
      </p:sp>
    </p:spTree>
    <p:extLst>
      <p:ext uri="{BB962C8B-B14F-4D97-AF65-F5344CB8AC3E}">
        <p14:creationId xmlns:p14="http://schemas.microsoft.com/office/powerpoint/2010/main" val="4195605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05619FB-428E-4BAE-AB56-BF2AA8E6CE28}" type="datetimeFigureOut">
              <a:rPr kumimoji="1" lang="ja-JP" altLang="en-US" smtClean="0"/>
              <a:t>2016/2/13</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05265ACB-99A4-4639-897C-3B62067110C2}" type="slidenum">
              <a:rPr kumimoji="1" lang="ja-JP" altLang="en-US" smtClean="0"/>
              <a:t>‹#›</a:t>
            </a:fld>
            <a:endParaRPr kumimoji="1" lang="ja-JP" altLang="en-US" dirty="0"/>
          </a:p>
        </p:txBody>
      </p:sp>
      <p:sp>
        <p:nvSpPr>
          <p:cNvPr id="6" name="Title 5"/>
          <p:cNvSpPr>
            <a:spLocks noGrp="1"/>
          </p:cNvSpPr>
          <p:nvPr>
            <p:ph type="title"/>
          </p:nvPr>
        </p:nvSpPr>
        <p:spPr/>
        <p:txBody>
          <a:bodyPr/>
          <a:lstStyle/>
          <a:p>
            <a:r>
              <a:rPr lang="ja-JP" altLang="en-US" smtClean="0"/>
              <a:t>マスター タイトルの書式設定</a:t>
            </a:r>
            <a:endParaRPr lang="en-US"/>
          </a:p>
        </p:txBody>
      </p:sp>
    </p:spTree>
    <p:extLst>
      <p:ext uri="{BB962C8B-B14F-4D97-AF65-F5344CB8AC3E}">
        <p14:creationId xmlns:p14="http://schemas.microsoft.com/office/powerpoint/2010/main" val="3568452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5619FB-428E-4BAE-AB56-BF2AA8E6CE28}" type="datetimeFigureOut">
              <a:rPr kumimoji="1" lang="ja-JP" altLang="en-US" smtClean="0"/>
              <a:t>2016/2/13</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p:txBody>
          <a:bodyPr/>
          <a:lstStyle/>
          <a:p>
            <a:fld id="{05265ACB-99A4-4639-897C-3B62067110C2}" type="slidenum">
              <a:rPr kumimoji="1" lang="ja-JP" altLang="en-US" smtClean="0"/>
              <a:t>‹#›</a:t>
            </a:fld>
            <a:endParaRPr kumimoji="1" lang="ja-JP" altLang="en-US" dirty="0"/>
          </a:p>
        </p:txBody>
      </p:sp>
    </p:spTree>
    <p:extLst>
      <p:ext uri="{BB962C8B-B14F-4D97-AF65-F5344CB8AC3E}">
        <p14:creationId xmlns:p14="http://schemas.microsoft.com/office/powerpoint/2010/main" val="1140004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905619FB-428E-4BAE-AB56-BF2AA8E6CE28}" type="datetimeFigureOut">
              <a:rPr kumimoji="1" lang="ja-JP" altLang="en-US" smtClean="0"/>
              <a:t>2016/2/13</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05265ACB-99A4-4639-897C-3B62067110C2}" type="slidenum">
              <a:rPr kumimoji="1" lang="ja-JP" altLang="en-US" smtClean="0"/>
              <a:t>‹#›</a:t>
            </a:fld>
            <a:endParaRPr kumimoji="1" lang="ja-JP" altLang="en-US" dirty="0"/>
          </a:p>
        </p:txBody>
      </p:sp>
    </p:spTree>
    <p:extLst>
      <p:ext uri="{BB962C8B-B14F-4D97-AF65-F5344CB8AC3E}">
        <p14:creationId xmlns:p14="http://schemas.microsoft.com/office/powerpoint/2010/main" val="3866664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905619FB-428E-4BAE-AB56-BF2AA8E6CE28}" type="datetimeFigureOut">
              <a:rPr kumimoji="1" lang="ja-JP" altLang="en-US" smtClean="0"/>
              <a:t>2016/2/13</a:t>
            </a:fld>
            <a:endParaRPr kumimoji="1" lang="ja-JP" alt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5265ACB-99A4-4639-897C-3B62067110C2}" type="slidenum">
              <a:rPr kumimoji="1" lang="ja-JP" altLang="en-US" smtClean="0"/>
              <a:t>‹#›</a:t>
            </a:fld>
            <a:endParaRPr kumimoji="1" lang="ja-JP" altLang="en-US" dirty="0"/>
          </a:p>
        </p:txBody>
      </p:sp>
    </p:spTree>
    <p:extLst>
      <p:ext uri="{BB962C8B-B14F-4D97-AF65-F5344CB8AC3E}">
        <p14:creationId xmlns:p14="http://schemas.microsoft.com/office/powerpoint/2010/main" val="1051872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905619FB-428E-4BAE-AB56-BF2AA8E6CE28}" type="datetimeFigureOut">
              <a:rPr kumimoji="1" lang="ja-JP" altLang="en-US" smtClean="0"/>
              <a:t>2016/2/13</a:t>
            </a:fld>
            <a:endParaRPr kumimoji="1" lang="ja-JP" alt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kumimoji="1" lang="ja-JP" altLang="en-US" dirty="0"/>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05265ACB-99A4-4639-897C-3B62067110C2}" type="slidenum">
              <a:rPr kumimoji="1" lang="ja-JP" altLang="en-US" smtClean="0"/>
              <a:t>‹#›</a:t>
            </a:fld>
            <a:endParaRPr kumimoji="1" lang="ja-JP" altLang="en-US" dirty="0"/>
          </a:p>
        </p:txBody>
      </p:sp>
    </p:spTree>
    <p:extLst>
      <p:ext uri="{BB962C8B-B14F-4D97-AF65-F5344CB8AC3E}">
        <p14:creationId xmlns:p14="http://schemas.microsoft.com/office/powerpoint/2010/main" val="1145697989"/>
      </p:ext>
    </p:extLst>
  </p:cSld>
  <p:clrMap bg1="lt1" tx1="dk1" bg2="lt2" tx2="dk2" accent1="accent1" accent2="accent2" accent3="accent3" accent4="accent4" accent5="accent5" accent6="accent6" hlink="hlink" folHlink="folHlink"/>
  <p:sldLayoutIdLst>
    <p:sldLayoutId id="2147484535" r:id="rId1"/>
    <p:sldLayoutId id="2147484536" r:id="rId2"/>
    <p:sldLayoutId id="2147484537" r:id="rId3"/>
    <p:sldLayoutId id="2147484538" r:id="rId4"/>
    <p:sldLayoutId id="2147484539" r:id="rId5"/>
    <p:sldLayoutId id="2147484540" r:id="rId6"/>
    <p:sldLayoutId id="2147484541" r:id="rId7"/>
    <p:sldLayoutId id="2147484542" r:id="rId8"/>
    <p:sldLayoutId id="2147484543" r:id="rId9"/>
    <p:sldLayoutId id="2147484544" r:id="rId10"/>
    <p:sldLayoutId id="2147484545"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8.xml"/><Relationship Id="rId1" Type="http://schemas.openxmlformats.org/officeDocument/2006/relationships/vmlDrawing" Target="../drawings/vmlDrawing4.vml"/><Relationship Id="rId6" Type="http://schemas.openxmlformats.org/officeDocument/2006/relationships/image" Target="../media/image7.emf"/><Relationship Id="rId5" Type="http://schemas.openxmlformats.org/officeDocument/2006/relationships/package" Target="../embeddings/Microsoft_Excel_Worksheet4.xlsx"/><Relationship Id="rId4" Type="http://schemas.openxmlformats.org/officeDocument/2006/relationships/oleObject" Target="../embeddings/oleObject4.bin"/></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8.emf"/><Relationship Id="rId5" Type="http://schemas.openxmlformats.org/officeDocument/2006/relationships/package" Target="../embeddings/Microsoft_Excel_Worksheet5.xlsx"/><Relationship Id="rId4" Type="http://schemas.openxmlformats.org/officeDocument/2006/relationships/oleObject" Target="../embeddings/oleObject5.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emf"/><Relationship Id="rId5" Type="http://schemas.openxmlformats.org/officeDocument/2006/relationships/package" Target="../embeddings/Microsoft_Excel_Worksheet1.xlsx"/><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emf"/><Relationship Id="rId5" Type="http://schemas.openxmlformats.org/officeDocument/2006/relationships/package" Target="../embeddings/Microsoft_Excel_Worksheet2.xlsx"/><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3.emf"/><Relationship Id="rId5" Type="http://schemas.openxmlformats.org/officeDocument/2006/relationships/package" Target="../embeddings/Microsoft_Excel_Worksheet3.xlsx"/><Relationship Id="rId4" Type="http://schemas.openxmlformats.org/officeDocument/2006/relationships/oleObject" Target="../embeddings/oleObject3.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100000">
              <a:schemeClr val="accent1">
                <a:lumMod val="45000"/>
                <a:lumOff val="55000"/>
              </a:schemeClr>
            </a:gs>
            <a:gs pos="100000">
              <a:schemeClr val="accent1">
                <a:lumMod val="30000"/>
                <a:lumOff val="70000"/>
              </a:schemeClr>
            </a:gs>
          </a:gsLst>
          <a:lin ang="16200000" scaled="1"/>
          <a:tileRect/>
        </a:grad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0434" y="347728"/>
            <a:ext cx="10702344" cy="2962142"/>
          </a:xfrm>
        </p:spPr>
        <p:txBody>
          <a:bodyPr>
            <a:normAutofit/>
          </a:bodyPr>
          <a:lstStyle/>
          <a:p>
            <a:r>
              <a:rPr kumimoji="1" lang="ja-JP" altLang="en-US" sz="3000" dirty="0" smtClean="0"/>
              <a:t>一生涯を通した歯科保健対策の確立をめざして（</a:t>
            </a:r>
            <a:r>
              <a:rPr kumimoji="1" lang="en-US" altLang="ja-JP" sz="3000" dirty="0" smtClean="0"/>
              <a:t>17</a:t>
            </a:r>
            <a:r>
              <a:rPr kumimoji="1" lang="ja-JP" altLang="en-US" sz="3000" dirty="0" smtClean="0"/>
              <a:t>）</a:t>
            </a:r>
            <a:r>
              <a:rPr kumimoji="1" lang="en-US" altLang="ja-JP" sz="3000" dirty="0" smtClean="0"/>
              <a:t/>
            </a:r>
            <a:br>
              <a:rPr kumimoji="1" lang="en-US" altLang="ja-JP" sz="3000" dirty="0" smtClean="0"/>
            </a:br>
            <a:r>
              <a:rPr kumimoji="1" lang="en-US" altLang="ja-JP" sz="3000" dirty="0" smtClean="0"/>
              <a:t/>
            </a:r>
            <a:br>
              <a:rPr kumimoji="1" lang="en-US" altLang="ja-JP" sz="3000" dirty="0" smtClean="0"/>
            </a:br>
            <a:r>
              <a:rPr lang="ja-JP" altLang="en-US" sz="3800" dirty="0" smtClean="0"/>
              <a:t>特定健康診査と後期高齢者の基本健康診査時に</a:t>
            </a:r>
            <a:r>
              <a:rPr lang="en-US" altLang="ja-JP" sz="3800" dirty="0" smtClean="0"/>
              <a:t/>
            </a:r>
            <a:br>
              <a:rPr lang="en-US" altLang="ja-JP" sz="3800" dirty="0" smtClean="0"/>
            </a:br>
            <a:r>
              <a:rPr lang="ja-JP" altLang="en-US" sz="3800" dirty="0" smtClean="0"/>
              <a:t>「甘楽町歯周病啓発アンケート実施事業」を試みて</a:t>
            </a:r>
            <a:endParaRPr kumimoji="1" lang="ja-JP" altLang="en-US" sz="3800" dirty="0"/>
          </a:p>
        </p:txBody>
      </p:sp>
      <p:sp>
        <p:nvSpPr>
          <p:cNvPr id="3" name="サブタイトル 2"/>
          <p:cNvSpPr>
            <a:spLocks noGrp="1"/>
          </p:cNvSpPr>
          <p:nvPr>
            <p:ph type="subTitle" idx="1"/>
          </p:nvPr>
        </p:nvSpPr>
        <p:spPr>
          <a:xfrm>
            <a:off x="1459606" y="3734872"/>
            <a:ext cx="9144000" cy="2730321"/>
          </a:xfrm>
        </p:spPr>
        <p:txBody>
          <a:bodyPr>
            <a:normAutofit/>
          </a:bodyPr>
          <a:lstStyle/>
          <a:p>
            <a:endParaRPr lang="en-US" altLang="ja-JP" dirty="0" smtClean="0">
              <a:solidFill>
                <a:schemeClr val="tx1">
                  <a:lumMod val="85000"/>
                  <a:lumOff val="15000"/>
                </a:schemeClr>
              </a:solidFill>
            </a:endParaRPr>
          </a:p>
          <a:p>
            <a:r>
              <a:rPr lang="ja-JP" altLang="ja-JP" dirty="0" smtClean="0">
                <a:solidFill>
                  <a:schemeClr val="tx1">
                    <a:lumMod val="85000"/>
                    <a:lumOff val="15000"/>
                  </a:schemeClr>
                </a:solidFill>
              </a:rPr>
              <a:t>○</a:t>
            </a:r>
            <a:r>
              <a:rPr lang="ja-JP" altLang="ja-JP" dirty="0">
                <a:solidFill>
                  <a:schemeClr val="tx1">
                    <a:lumMod val="85000"/>
                    <a:lumOff val="15000"/>
                  </a:schemeClr>
                </a:solidFill>
              </a:rPr>
              <a:t>安藤佳奈</a:t>
            </a:r>
            <a:r>
              <a:rPr lang="en-US" altLang="ja-JP" baseline="30000" dirty="0">
                <a:solidFill>
                  <a:schemeClr val="tx1">
                    <a:lumMod val="85000"/>
                    <a:lumOff val="15000"/>
                  </a:schemeClr>
                </a:solidFill>
              </a:rPr>
              <a:t>1</a:t>
            </a:r>
            <a:r>
              <a:rPr lang="ja-JP" altLang="ja-JP" baseline="30000" dirty="0" smtClean="0">
                <a:solidFill>
                  <a:schemeClr val="tx1">
                    <a:lumMod val="85000"/>
                    <a:lumOff val="15000"/>
                  </a:schemeClr>
                </a:solidFill>
              </a:rPr>
              <a:t>）</a:t>
            </a:r>
            <a:r>
              <a:rPr lang="ja-JP" altLang="en-US" baseline="30000" dirty="0" smtClean="0">
                <a:solidFill>
                  <a:schemeClr val="tx1">
                    <a:lumMod val="85000"/>
                    <a:lumOff val="15000"/>
                  </a:schemeClr>
                </a:solidFill>
              </a:rPr>
              <a:t>　</a:t>
            </a:r>
            <a:r>
              <a:rPr lang="ja-JP" altLang="ja-JP" dirty="0" smtClean="0">
                <a:solidFill>
                  <a:schemeClr val="tx1">
                    <a:lumMod val="85000"/>
                    <a:lumOff val="15000"/>
                  </a:schemeClr>
                </a:solidFill>
              </a:rPr>
              <a:t>入山</a:t>
            </a:r>
            <a:r>
              <a:rPr lang="ja-JP" altLang="ja-JP" dirty="0">
                <a:solidFill>
                  <a:schemeClr val="tx1">
                    <a:lumMod val="85000"/>
                    <a:lumOff val="15000"/>
                  </a:schemeClr>
                </a:solidFill>
              </a:rPr>
              <a:t>久美子</a:t>
            </a:r>
            <a:r>
              <a:rPr lang="en-US" altLang="ja-JP" baseline="30000" dirty="0">
                <a:solidFill>
                  <a:schemeClr val="tx1">
                    <a:lumMod val="85000"/>
                    <a:lumOff val="15000"/>
                  </a:schemeClr>
                </a:solidFill>
              </a:rPr>
              <a:t>1</a:t>
            </a:r>
            <a:r>
              <a:rPr lang="ja-JP" altLang="ja-JP" baseline="30000" dirty="0" smtClean="0">
                <a:solidFill>
                  <a:schemeClr val="tx1">
                    <a:lumMod val="85000"/>
                    <a:lumOff val="15000"/>
                  </a:schemeClr>
                </a:solidFill>
              </a:rPr>
              <a:t>）</a:t>
            </a:r>
            <a:r>
              <a:rPr lang="ja-JP" altLang="en-US" baseline="30000" dirty="0" smtClean="0">
                <a:solidFill>
                  <a:schemeClr val="tx1">
                    <a:lumMod val="85000"/>
                    <a:lumOff val="15000"/>
                  </a:schemeClr>
                </a:solidFill>
              </a:rPr>
              <a:t>　</a:t>
            </a:r>
            <a:r>
              <a:rPr lang="ja-JP" altLang="ja-JP" dirty="0" smtClean="0">
                <a:solidFill>
                  <a:schemeClr val="tx1">
                    <a:lumMod val="85000"/>
                    <a:lumOff val="15000"/>
                  </a:schemeClr>
                </a:solidFill>
              </a:rPr>
              <a:t>大手</a:t>
            </a:r>
            <a:r>
              <a:rPr lang="ja-JP" altLang="ja-JP" dirty="0">
                <a:solidFill>
                  <a:schemeClr val="tx1">
                    <a:lumMod val="85000"/>
                    <a:lumOff val="15000"/>
                  </a:schemeClr>
                </a:solidFill>
              </a:rPr>
              <a:t>めぐみ</a:t>
            </a:r>
            <a:r>
              <a:rPr lang="en-US" altLang="ja-JP" baseline="30000" dirty="0">
                <a:solidFill>
                  <a:schemeClr val="tx1">
                    <a:lumMod val="85000"/>
                    <a:lumOff val="15000"/>
                  </a:schemeClr>
                </a:solidFill>
              </a:rPr>
              <a:t>1</a:t>
            </a:r>
            <a:r>
              <a:rPr lang="ja-JP" altLang="ja-JP" baseline="30000" dirty="0" smtClean="0">
                <a:solidFill>
                  <a:schemeClr val="tx1">
                    <a:lumMod val="85000"/>
                    <a:lumOff val="15000"/>
                  </a:schemeClr>
                </a:solidFill>
              </a:rPr>
              <a:t>）</a:t>
            </a:r>
            <a:endParaRPr lang="en-US" altLang="ja-JP" baseline="30000" dirty="0" smtClean="0">
              <a:solidFill>
                <a:schemeClr val="tx1">
                  <a:lumMod val="85000"/>
                  <a:lumOff val="15000"/>
                </a:schemeClr>
              </a:solidFill>
            </a:endParaRPr>
          </a:p>
          <a:p>
            <a:r>
              <a:rPr lang="ja-JP" altLang="ja-JP" dirty="0" smtClean="0">
                <a:solidFill>
                  <a:schemeClr val="tx1">
                    <a:lumMod val="85000"/>
                    <a:lumOff val="15000"/>
                  </a:schemeClr>
                </a:solidFill>
              </a:rPr>
              <a:t>森下</a:t>
            </a:r>
            <a:r>
              <a:rPr lang="ja-JP" altLang="ja-JP" dirty="0">
                <a:solidFill>
                  <a:schemeClr val="tx1">
                    <a:lumMod val="85000"/>
                    <a:lumOff val="15000"/>
                  </a:schemeClr>
                </a:solidFill>
              </a:rPr>
              <a:t>成世</a:t>
            </a:r>
            <a:r>
              <a:rPr lang="en-US" altLang="ja-JP" baseline="30000" dirty="0">
                <a:solidFill>
                  <a:schemeClr val="tx1">
                    <a:lumMod val="85000"/>
                    <a:lumOff val="15000"/>
                  </a:schemeClr>
                </a:solidFill>
              </a:rPr>
              <a:t>2</a:t>
            </a:r>
            <a:r>
              <a:rPr lang="ja-JP" altLang="ja-JP" baseline="30000" dirty="0" smtClean="0">
                <a:solidFill>
                  <a:schemeClr val="tx1">
                    <a:lumMod val="85000"/>
                    <a:lumOff val="15000"/>
                  </a:schemeClr>
                </a:solidFill>
              </a:rPr>
              <a:t>）</a:t>
            </a:r>
            <a:r>
              <a:rPr lang="ja-JP" altLang="en-US" baseline="30000" dirty="0" smtClean="0">
                <a:solidFill>
                  <a:schemeClr val="tx1">
                    <a:lumMod val="85000"/>
                    <a:lumOff val="15000"/>
                  </a:schemeClr>
                </a:solidFill>
              </a:rPr>
              <a:t>　</a:t>
            </a:r>
            <a:r>
              <a:rPr lang="ja-JP" altLang="ja-JP" dirty="0" smtClean="0">
                <a:solidFill>
                  <a:schemeClr val="tx1">
                    <a:lumMod val="85000"/>
                    <a:lumOff val="15000"/>
                  </a:schemeClr>
                </a:solidFill>
              </a:rPr>
              <a:t>平井</a:t>
            </a:r>
            <a:r>
              <a:rPr lang="ja-JP" altLang="ja-JP" dirty="0">
                <a:solidFill>
                  <a:schemeClr val="tx1">
                    <a:lumMod val="85000"/>
                    <a:lumOff val="15000"/>
                  </a:schemeClr>
                </a:solidFill>
              </a:rPr>
              <a:t>まさみ</a:t>
            </a:r>
            <a:r>
              <a:rPr lang="en-US" altLang="ja-JP" baseline="30000" dirty="0">
                <a:solidFill>
                  <a:schemeClr val="tx1">
                    <a:lumMod val="85000"/>
                    <a:lumOff val="15000"/>
                  </a:schemeClr>
                </a:solidFill>
              </a:rPr>
              <a:t>2</a:t>
            </a:r>
            <a:r>
              <a:rPr lang="ja-JP" altLang="ja-JP" baseline="30000" dirty="0" smtClean="0">
                <a:solidFill>
                  <a:schemeClr val="tx1">
                    <a:lumMod val="85000"/>
                    <a:lumOff val="15000"/>
                  </a:schemeClr>
                </a:solidFill>
              </a:rPr>
              <a:t>）</a:t>
            </a:r>
            <a:r>
              <a:rPr lang="ja-JP" altLang="en-US" baseline="30000" dirty="0" smtClean="0">
                <a:solidFill>
                  <a:schemeClr val="tx1">
                    <a:lumMod val="85000"/>
                    <a:lumOff val="15000"/>
                  </a:schemeClr>
                </a:solidFill>
              </a:rPr>
              <a:t>　</a:t>
            </a:r>
            <a:r>
              <a:rPr lang="ja-JP" altLang="ja-JP" dirty="0" smtClean="0">
                <a:solidFill>
                  <a:schemeClr val="tx1">
                    <a:lumMod val="85000"/>
                    <a:lumOff val="15000"/>
                  </a:schemeClr>
                </a:solidFill>
              </a:rPr>
              <a:t>萩</a:t>
            </a:r>
            <a:r>
              <a:rPr lang="ja-JP" altLang="ja-JP" dirty="0">
                <a:solidFill>
                  <a:schemeClr val="tx1">
                    <a:lumMod val="85000"/>
                    <a:lumOff val="15000"/>
                  </a:schemeClr>
                </a:solidFill>
              </a:rPr>
              <a:t>原泉</a:t>
            </a:r>
            <a:r>
              <a:rPr lang="en-US" altLang="ja-JP" baseline="30000" dirty="0">
                <a:solidFill>
                  <a:schemeClr val="tx1">
                    <a:lumMod val="85000"/>
                    <a:lumOff val="15000"/>
                  </a:schemeClr>
                </a:solidFill>
              </a:rPr>
              <a:t>2</a:t>
            </a:r>
            <a:r>
              <a:rPr lang="ja-JP" altLang="ja-JP" baseline="30000" dirty="0" smtClean="0">
                <a:solidFill>
                  <a:schemeClr val="tx1">
                    <a:lumMod val="85000"/>
                    <a:lumOff val="15000"/>
                  </a:schemeClr>
                </a:solidFill>
              </a:rPr>
              <a:t>）</a:t>
            </a:r>
            <a:r>
              <a:rPr lang="ja-JP" altLang="en-US" baseline="30000" dirty="0" smtClean="0">
                <a:solidFill>
                  <a:schemeClr val="tx1">
                    <a:lumMod val="85000"/>
                    <a:lumOff val="15000"/>
                  </a:schemeClr>
                </a:solidFill>
              </a:rPr>
              <a:t>　</a:t>
            </a:r>
            <a:r>
              <a:rPr lang="ja-JP" altLang="ja-JP" dirty="0" smtClean="0">
                <a:solidFill>
                  <a:schemeClr val="tx1">
                    <a:lumMod val="85000"/>
                    <a:lumOff val="15000"/>
                  </a:schemeClr>
                </a:solidFill>
              </a:rPr>
              <a:t>佐藤</a:t>
            </a:r>
            <a:r>
              <a:rPr lang="ja-JP" altLang="ja-JP" dirty="0">
                <a:solidFill>
                  <a:schemeClr val="tx1">
                    <a:lumMod val="85000"/>
                    <a:lumOff val="15000"/>
                  </a:schemeClr>
                </a:solidFill>
              </a:rPr>
              <a:t>ひかり</a:t>
            </a:r>
            <a:r>
              <a:rPr lang="en-US" altLang="ja-JP" baseline="30000" dirty="0">
                <a:solidFill>
                  <a:schemeClr val="tx1">
                    <a:lumMod val="85000"/>
                    <a:lumOff val="15000"/>
                  </a:schemeClr>
                </a:solidFill>
              </a:rPr>
              <a:t>2</a:t>
            </a:r>
            <a:r>
              <a:rPr lang="ja-JP" altLang="ja-JP" baseline="30000" dirty="0" smtClean="0">
                <a:solidFill>
                  <a:schemeClr val="tx1">
                    <a:lumMod val="85000"/>
                    <a:lumOff val="15000"/>
                  </a:schemeClr>
                </a:solidFill>
              </a:rPr>
              <a:t>）</a:t>
            </a:r>
            <a:endParaRPr lang="en-US" altLang="ja-JP" baseline="30000" dirty="0" smtClean="0">
              <a:solidFill>
                <a:schemeClr val="tx1">
                  <a:lumMod val="85000"/>
                  <a:lumOff val="15000"/>
                </a:schemeClr>
              </a:solidFill>
            </a:endParaRPr>
          </a:p>
          <a:p>
            <a:endParaRPr lang="ja-JP" altLang="ja-JP" dirty="0">
              <a:solidFill>
                <a:schemeClr val="tx1">
                  <a:lumMod val="85000"/>
                  <a:lumOff val="15000"/>
                </a:schemeClr>
              </a:solidFill>
            </a:endParaRPr>
          </a:p>
          <a:p>
            <a:pPr algn="l" latinLnBrk="1"/>
            <a:r>
              <a:rPr lang="ja-JP" altLang="en-US" baseline="30000" dirty="0" smtClean="0">
                <a:solidFill>
                  <a:schemeClr val="tx1">
                    <a:lumMod val="85000"/>
                    <a:lumOff val="15000"/>
                  </a:schemeClr>
                </a:solidFill>
              </a:rPr>
              <a:t>　　　　　　　　</a:t>
            </a:r>
            <a:r>
              <a:rPr lang="en-US" altLang="ja-JP" baseline="30000" dirty="0" smtClean="0">
                <a:solidFill>
                  <a:schemeClr val="tx1">
                    <a:lumMod val="85000"/>
                    <a:lumOff val="15000"/>
                  </a:schemeClr>
                </a:solidFill>
              </a:rPr>
              <a:t>1</a:t>
            </a:r>
            <a:r>
              <a:rPr lang="ja-JP" altLang="ja-JP" baseline="30000" dirty="0">
                <a:solidFill>
                  <a:schemeClr val="tx1">
                    <a:lumMod val="85000"/>
                    <a:lumOff val="15000"/>
                  </a:schemeClr>
                </a:solidFill>
              </a:rPr>
              <a:t>）</a:t>
            </a:r>
            <a:r>
              <a:rPr lang="ja-JP" altLang="ja-JP" dirty="0">
                <a:solidFill>
                  <a:schemeClr val="tx1">
                    <a:lumMod val="85000"/>
                    <a:lumOff val="15000"/>
                  </a:schemeClr>
                </a:solidFill>
              </a:rPr>
              <a:t>公益社団</a:t>
            </a:r>
            <a:r>
              <a:rPr lang="ja-JP" altLang="ja-JP" dirty="0" smtClean="0">
                <a:solidFill>
                  <a:schemeClr val="tx1">
                    <a:lumMod val="85000"/>
                    <a:lumOff val="15000"/>
                  </a:schemeClr>
                </a:solidFill>
              </a:rPr>
              <a:t>法人</a:t>
            </a:r>
            <a:r>
              <a:rPr lang="en-US" altLang="ja-JP" dirty="0" smtClean="0">
                <a:solidFill>
                  <a:schemeClr val="tx1">
                    <a:lumMod val="85000"/>
                    <a:lumOff val="15000"/>
                  </a:schemeClr>
                </a:solidFill>
              </a:rPr>
              <a:t> </a:t>
            </a:r>
            <a:r>
              <a:rPr lang="ja-JP" altLang="ja-JP" dirty="0" smtClean="0">
                <a:solidFill>
                  <a:schemeClr val="tx1">
                    <a:lumMod val="85000"/>
                    <a:lumOff val="15000"/>
                  </a:schemeClr>
                </a:solidFill>
              </a:rPr>
              <a:t>富岡</a:t>
            </a:r>
            <a:r>
              <a:rPr lang="ja-JP" altLang="ja-JP" dirty="0">
                <a:solidFill>
                  <a:schemeClr val="tx1">
                    <a:lumMod val="85000"/>
                    <a:lumOff val="15000"/>
                  </a:schemeClr>
                </a:solidFill>
              </a:rPr>
              <a:t>甘楽歯科</a:t>
            </a:r>
            <a:r>
              <a:rPr lang="ja-JP" altLang="ja-JP" dirty="0" smtClean="0">
                <a:solidFill>
                  <a:schemeClr val="tx1">
                    <a:lumMod val="85000"/>
                    <a:lumOff val="15000"/>
                  </a:schemeClr>
                </a:solidFill>
              </a:rPr>
              <a:t>医師会</a:t>
            </a:r>
            <a:r>
              <a:rPr lang="ja-JP" altLang="en-US" dirty="0">
                <a:solidFill>
                  <a:schemeClr val="tx1">
                    <a:lumMod val="85000"/>
                    <a:lumOff val="15000"/>
                  </a:schemeClr>
                </a:solidFill>
              </a:rPr>
              <a:t>　</a:t>
            </a:r>
            <a:r>
              <a:rPr lang="ja-JP" altLang="ja-JP" dirty="0" smtClean="0">
                <a:solidFill>
                  <a:schemeClr val="tx1">
                    <a:lumMod val="85000"/>
                    <a:lumOff val="15000"/>
                  </a:schemeClr>
                </a:solidFill>
              </a:rPr>
              <a:t>歯科</a:t>
            </a:r>
            <a:r>
              <a:rPr lang="ja-JP" altLang="ja-JP" dirty="0">
                <a:solidFill>
                  <a:schemeClr val="tx1">
                    <a:lumMod val="85000"/>
                    <a:lumOff val="15000"/>
                  </a:schemeClr>
                </a:solidFill>
              </a:rPr>
              <a:t>衛生士　</a:t>
            </a:r>
            <a:endParaRPr lang="en-US" altLang="ja-JP" dirty="0">
              <a:solidFill>
                <a:schemeClr val="tx1">
                  <a:lumMod val="85000"/>
                  <a:lumOff val="15000"/>
                </a:schemeClr>
              </a:solidFill>
            </a:endParaRPr>
          </a:p>
          <a:p>
            <a:pPr algn="l" latinLnBrk="1"/>
            <a:r>
              <a:rPr lang="ja-JP" altLang="en-US" baseline="30000" dirty="0" smtClean="0">
                <a:solidFill>
                  <a:schemeClr val="tx1">
                    <a:lumMod val="85000"/>
                    <a:lumOff val="15000"/>
                  </a:schemeClr>
                </a:solidFill>
              </a:rPr>
              <a:t>　　　　　　　　</a:t>
            </a:r>
            <a:r>
              <a:rPr lang="en-US" altLang="ja-JP" baseline="30000" dirty="0" smtClean="0">
                <a:solidFill>
                  <a:schemeClr val="tx1">
                    <a:lumMod val="85000"/>
                    <a:lumOff val="15000"/>
                  </a:schemeClr>
                </a:solidFill>
              </a:rPr>
              <a:t>2</a:t>
            </a:r>
            <a:r>
              <a:rPr lang="ja-JP" altLang="ja-JP" baseline="30000" dirty="0">
                <a:solidFill>
                  <a:schemeClr val="tx1">
                    <a:lumMod val="85000"/>
                    <a:lumOff val="15000"/>
                  </a:schemeClr>
                </a:solidFill>
              </a:rPr>
              <a:t>）</a:t>
            </a:r>
            <a:r>
              <a:rPr lang="ja-JP" altLang="ja-JP" dirty="0">
                <a:solidFill>
                  <a:schemeClr val="tx1">
                    <a:lumMod val="85000"/>
                    <a:lumOff val="15000"/>
                  </a:schemeClr>
                </a:solidFill>
              </a:rPr>
              <a:t>甘楽町役場健康課保健係</a:t>
            </a:r>
            <a:r>
              <a:rPr lang="ja-JP" altLang="ja-JP" dirty="0"/>
              <a:t>　</a:t>
            </a:r>
          </a:p>
          <a:p>
            <a:endParaRPr kumimoji="1" lang="en-US" altLang="ja-JP" dirty="0" smtClean="0"/>
          </a:p>
        </p:txBody>
      </p:sp>
    </p:spTree>
    <p:extLst>
      <p:ext uri="{BB962C8B-B14F-4D97-AF65-F5344CB8AC3E}">
        <p14:creationId xmlns:p14="http://schemas.microsoft.com/office/powerpoint/2010/main" val="4870256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55000">
              <a:schemeClr val="accent1">
                <a:lumMod val="45000"/>
                <a:lumOff val="55000"/>
              </a:schemeClr>
            </a:gs>
            <a:gs pos="100000">
              <a:schemeClr val="accent1">
                <a:lumMod val="45000"/>
                <a:lumOff val="55000"/>
              </a:schemeClr>
            </a:gs>
            <a:gs pos="100000">
              <a:srgbClr val="C9DEF1"/>
            </a:gs>
            <a:gs pos="100000">
              <a:schemeClr val="accent1">
                <a:lumMod val="30000"/>
                <a:lumOff val="70000"/>
              </a:schemeClr>
            </a:gs>
          </a:gsLst>
          <a:lin ang="16200000" scaled="1"/>
        </a:gra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3888" y="97515"/>
            <a:ext cx="7014178" cy="696965"/>
          </a:xfrm>
        </p:spPr>
        <p:txBody>
          <a:bodyPr>
            <a:normAutofit fontScale="90000"/>
          </a:bodyPr>
          <a:lstStyle/>
          <a:p>
            <a:r>
              <a:rPr kumimoji="1" lang="ja-JP" altLang="en-US" sz="4400" b="1" dirty="0" smtClean="0">
                <a:latin typeface="HG丸ｺﾞｼｯｸM-PRO" panose="020F0600000000000000" pitchFamily="50" charset="-128"/>
                <a:ea typeface="HG丸ｺﾞｼｯｸM-PRO" panose="020F0600000000000000" pitchFamily="50" charset="-128"/>
              </a:rPr>
              <a:t>「お口の健康チェック」結果</a:t>
            </a:r>
            <a:endParaRPr kumimoji="1" lang="ja-JP" altLang="en-US" sz="4400" b="1" dirty="0">
              <a:latin typeface="HG丸ｺﾞｼｯｸM-PRO" panose="020F0600000000000000" pitchFamily="50" charset="-128"/>
              <a:ea typeface="HG丸ｺﾞｼｯｸM-PRO" panose="020F0600000000000000" pitchFamily="50" charset="-128"/>
            </a:endParaRPr>
          </a:p>
        </p:txBody>
      </p:sp>
      <p:sp>
        <p:nvSpPr>
          <p:cNvPr id="13" name="コンテンツ プレースホルダー 12"/>
          <p:cNvSpPr>
            <a:spLocks noGrp="1"/>
          </p:cNvSpPr>
          <p:nvPr>
            <p:ph idx="1"/>
          </p:nvPr>
        </p:nvSpPr>
        <p:spPr>
          <a:xfrm>
            <a:off x="199708" y="1140152"/>
            <a:ext cx="6702538" cy="5044613"/>
          </a:xfrm>
        </p:spPr>
        <p:txBody>
          <a:bodyPr>
            <a:normAutofit lnSpcReduction="10000"/>
          </a:bodyPr>
          <a:lstStyle/>
          <a:p>
            <a:pPr>
              <a:lnSpc>
                <a:spcPct val="120000"/>
              </a:lnSpc>
            </a:pPr>
            <a:r>
              <a:rPr kumimoji="1" lang="ja-JP" altLang="en-US" dirty="0" smtClean="0"/>
              <a:t> </a:t>
            </a:r>
            <a:r>
              <a:rPr kumimoji="1" lang="en-US" altLang="ja-JP" b="1" dirty="0" smtClean="0"/>
              <a:t>0</a:t>
            </a:r>
            <a:r>
              <a:rPr kumimoji="1" lang="ja-JP" altLang="en-US" b="1" dirty="0" smtClean="0"/>
              <a:t>点</a:t>
            </a:r>
            <a:r>
              <a:rPr kumimoji="1" lang="ja-JP" altLang="en-US" sz="3600" dirty="0" smtClean="0"/>
              <a:t>　　   ：</a:t>
            </a:r>
            <a:r>
              <a:rPr kumimoji="1" lang="ja-JP" altLang="en-US" sz="2800" dirty="0" smtClean="0"/>
              <a:t>異常なし</a:t>
            </a:r>
            <a:endParaRPr lang="en-US" altLang="ja-JP" sz="2400" dirty="0"/>
          </a:p>
          <a:p>
            <a:pPr>
              <a:lnSpc>
                <a:spcPct val="120000"/>
              </a:lnSpc>
            </a:pPr>
            <a:r>
              <a:rPr kumimoji="1" lang="en-US" altLang="ja-JP" b="1" dirty="0" smtClean="0"/>
              <a:t>1</a:t>
            </a:r>
            <a:r>
              <a:rPr kumimoji="1" lang="ja-JP" altLang="en-US" b="1" dirty="0" smtClean="0"/>
              <a:t>～</a:t>
            </a:r>
            <a:r>
              <a:rPr kumimoji="1" lang="en-US" altLang="ja-JP" b="1" dirty="0" smtClean="0"/>
              <a:t>4</a:t>
            </a:r>
            <a:r>
              <a:rPr kumimoji="1" lang="ja-JP" altLang="en-US" b="1" dirty="0" smtClean="0"/>
              <a:t>点</a:t>
            </a:r>
            <a:r>
              <a:rPr lang="ja-JP" altLang="en-US" sz="3600" dirty="0"/>
              <a:t> </a:t>
            </a:r>
            <a:r>
              <a:rPr kumimoji="1" lang="ja-JP" altLang="en-US" sz="3600" dirty="0" smtClean="0"/>
              <a:t>　：</a:t>
            </a:r>
            <a:r>
              <a:rPr kumimoji="1" lang="ja-JP" altLang="en-US" sz="2800" dirty="0" smtClean="0"/>
              <a:t>歯肉炎・軽度の歯周炎の疑い</a:t>
            </a:r>
            <a:endParaRPr lang="en-US" altLang="ja-JP" sz="2400" dirty="0"/>
          </a:p>
          <a:p>
            <a:pPr>
              <a:lnSpc>
                <a:spcPct val="120000"/>
              </a:lnSpc>
            </a:pPr>
            <a:r>
              <a:rPr kumimoji="1" lang="en-US" altLang="ja-JP" b="1" dirty="0" smtClean="0"/>
              <a:t>5</a:t>
            </a:r>
            <a:r>
              <a:rPr kumimoji="1" lang="ja-JP" altLang="en-US" b="1" dirty="0" smtClean="0"/>
              <a:t>～</a:t>
            </a:r>
            <a:r>
              <a:rPr kumimoji="1" lang="en-US" altLang="ja-JP" b="1" dirty="0" smtClean="0"/>
              <a:t>9</a:t>
            </a:r>
            <a:r>
              <a:rPr kumimoji="1" lang="ja-JP" altLang="en-US" b="1" dirty="0" smtClean="0"/>
              <a:t>点</a:t>
            </a:r>
            <a:r>
              <a:rPr kumimoji="1" lang="ja-JP" altLang="en-US" sz="3600" dirty="0" smtClean="0"/>
              <a:t>　 ：</a:t>
            </a:r>
            <a:r>
              <a:rPr kumimoji="1" lang="ja-JP" altLang="en-US" sz="2800" dirty="0" smtClean="0"/>
              <a:t>中等度の歯周</a:t>
            </a:r>
            <a:r>
              <a:rPr lang="ja-JP" altLang="en-US" sz="2800" dirty="0" smtClean="0"/>
              <a:t>炎の疑い</a:t>
            </a:r>
            <a:endParaRPr lang="en-US" altLang="ja-JP" sz="2800" dirty="0"/>
          </a:p>
          <a:p>
            <a:pPr>
              <a:lnSpc>
                <a:spcPct val="120000"/>
              </a:lnSpc>
            </a:pPr>
            <a:r>
              <a:rPr kumimoji="1" lang="en-US" altLang="ja-JP" b="1" dirty="0" smtClean="0"/>
              <a:t>10</a:t>
            </a:r>
            <a:r>
              <a:rPr kumimoji="1" lang="ja-JP" altLang="en-US" b="1" dirty="0" smtClean="0"/>
              <a:t>点以上</a:t>
            </a:r>
            <a:r>
              <a:rPr kumimoji="1" lang="ja-JP" altLang="en-US" sz="3600" dirty="0" smtClean="0"/>
              <a:t>：</a:t>
            </a:r>
            <a:r>
              <a:rPr kumimoji="1" lang="ja-JP" altLang="en-US" sz="2800" dirty="0" smtClean="0"/>
              <a:t>重度の歯周炎の疑い</a:t>
            </a:r>
            <a:endParaRPr kumimoji="1" lang="en-US" altLang="ja-JP" sz="2400" dirty="0" smtClean="0"/>
          </a:p>
          <a:p>
            <a:pPr marL="0" indent="0">
              <a:lnSpc>
                <a:spcPct val="120000"/>
              </a:lnSpc>
              <a:buNone/>
            </a:pPr>
            <a:endParaRPr kumimoji="1" lang="en-US" altLang="ja-JP" dirty="0" smtClean="0"/>
          </a:p>
          <a:p>
            <a:pPr>
              <a:lnSpc>
                <a:spcPct val="120000"/>
              </a:lnSpc>
            </a:pPr>
            <a:r>
              <a:rPr kumimoji="1" lang="ja-JP" altLang="en-US" dirty="0" smtClean="0"/>
              <a:t>アンケート項目の、</a:t>
            </a:r>
            <a:r>
              <a:rPr lang="ja-JP" altLang="en-US" dirty="0" smtClean="0"/>
              <a:t>すべてに「はい」がつくと</a:t>
            </a:r>
            <a:r>
              <a:rPr lang="en-US" altLang="ja-JP" sz="3600" b="1" dirty="0" smtClean="0"/>
              <a:t>24</a:t>
            </a:r>
            <a:r>
              <a:rPr lang="ja-JP" altLang="en-US" sz="3600" b="1" dirty="0" smtClean="0"/>
              <a:t>点</a:t>
            </a:r>
            <a:r>
              <a:rPr lang="ja-JP" altLang="en-US" dirty="0" smtClean="0"/>
              <a:t>で最もハイリスクとなる</a:t>
            </a:r>
            <a:endParaRPr kumimoji="1" lang="en-US" altLang="ja-JP" dirty="0" smtClean="0"/>
          </a:p>
        </p:txBody>
      </p:sp>
      <p:sp>
        <p:nvSpPr>
          <p:cNvPr id="4" name="テキスト プレースホルダー 3"/>
          <p:cNvSpPr>
            <a:spLocks noGrp="1"/>
          </p:cNvSpPr>
          <p:nvPr>
            <p:ph type="body" sz="half" idx="2"/>
          </p:nvPr>
        </p:nvSpPr>
        <p:spPr>
          <a:xfrm>
            <a:off x="171725" y="1140152"/>
            <a:ext cx="6914324" cy="5212080"/>
          </a:xfrm>
        </p:spPr>
        <p:txBody>
          <a:bodyPr>
            <a:normAutofit/>
          </a:bodyPr>
          <a:lstStyle/>
          <a:p>
            <a:endParaRPr lang="en-US" altLang="ja-JP" sz="3200" dirty="0" smtClean="0"/>
          </a:p>
          <a:p>
            <a:endParaRPr kumimoji="1" lang="ja-JP" altLang="en-US" sz="3200" dirty="0"/>
          </a:p>
        </p:txBody>
      </p:sp>
      <p:pic>
        <p:nvPicPr>
          <p:cNvPr id="14" name="図 13"/>
          <p:cNvPicPr>
            <a:picLocks noChangeAspect="1"/>
          </p:cNvPicPr>
          <p:nvPr/>
        </p:nvPicPr>
        <p:blipFill rotWithShape="1">
          <a:blip r:embed="rId3"/>
          <a:srcRect l="4230" t="4827" r="10572" b="8700"/>
          <a:stretch/>
        </p:blipFill>
        <p:spPr>
          <a:xfrm>
            <a:off x="7114032" y="97515"/>
            <a:ext cx="4950589" cy="6720779"/>
          </a:xfrm>
          <a:prstGeom prst="rect">
            <a:avLst/>
          </a:prstGeom>
        </p:spPr>
      </p:pic>
      <p:sp>
        <p:nvSpPr>
          <p:cNvPr id="3" name="角丸四角形 2"/>
          <p:cNvSpPr/>
          <p:nvPr/>
        </p:nvSpPr>
        <p:spPr>
          <a:xfrm>
            <a:off x="99854" y="1748594"/>
            <a:ext cx="6902246" cy="2419350"/>
          </a:xfrm>
          <a:prstGeom prst="round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7" name="図 6"/>
          <p:cNvPicPr>
            <a:picLocks noChangeAspect="1"/>
          </p:cNvPicPr>
          <p:nvPr/>
        </p:nvPicPr>
        <p:blipFill rotWithShape="1">
          <a:blip r:embed="rId3"/>
          <a:srcRect l="4230" t="69336" r="10572" b="8699"/>
          <a:stretch/>
        </p:blipFill>
        <p:spPr>
          <a:xfrm>
            <a:off x="99854" y="125175"/>
            <a:ext cx="11964767" cy="4055126"/>
          </a:xfrm>
          <a:prstGeom prst="rect">
            <a:avLst/>
          </a:prstGeom>
        </p:spPr>
      </p:pic>
      <p:sp>
        <p:nvSpPr>
          <p:cNvPr id="6" name="下カーブ矢印 5"/>
          <p:cNvSpPr/>
          <p:nvPr/>
        </p:nvSpPr>
        <p:spPr>
          <a:xfrm rot="13478430">
            <a:off x="4115101" y="4533772"/>
            <a:ext cx="3127248" cy="1935191"/>
          </a:xfrm>
          <a:prstGeom prst="curvedDownArrow">
            <a:avLst>
              <a:gd name="adj1" fmla="val 19869"/>
              <a:gd name="adj2" fmla="val 49092"/>
              <a:gd name="adj3" fmla="val 41433"/>
            </a:avLst>
          </a:prstGeom>
          <a:solidFill>
            <a:srgbClr val="0000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755110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8900000" scaled="1"/>
          <a:tileRect/>
        </a:gradFill>
        <a:effectLst/>
      </p:bgPr>
    </p:bg>
    <p:spTree>
      <p:nvGrpSpPr>
        <p:cNvPr id="1" name=""/>
        <p:cNvGrpSpPr/>
        <p:nvPr/>
      </p:nvGrpSpPr>
      <p:grpSpPr>
        <a:xfrm>
          <a:off x="0" y="0"/>
          <a:ext cx="0" cy="0"/>
          <a:chOff x="0" y="0"/>
          <a:chExt cx="0" cy="0"/>
        </a:xfrm>
      </p:grpSpPr>
      <p:graphicFrame>
        <p:nvGraphicFramePr>
          <p:cNvPr id="5" name="コンテンツ プレースホルダー 8"/>
          <p:cNvGraphicFramePr>
            <a:graphicFrameLocks noGrp="1" noChangeAspect="1"/>
          </p:cNvGraphicFramePr>
          <p:nvPr>
            <p:ph idx="1"/>
            <p:extLst>
              <p:ext uri="{D42A27DB-BD31-4B8C-83A1-F6EECF244321}">
                <p14:modId xmlns:p14="http://schemas.microsoft.com/office/powerpoint/2010/main" val="1794944313"/>
              </p:ext>
            </p:extLst>
          </p:nvPr>
        </p:nvGraphicFramePr>
        <p:xfrm>
          <a:off x="91243" y="80834"/>
          <a:ext cx="7485409" cy="6331576"/>
        </p:xfrm>
        <a:graphic>
          <a:graphicData uri="http://schemas.openxmlformats.org/presentationml/2006/ole">
            <mc:AlternateContent xmlns:mc="http://schemas.openxmlformats.org/markup-compatibility/2006">
              <mc:Choice xmlns:v="urn:schemas-microsoft-com:vml" Requires="v">
                <p:oleObj spid="_x0000_s5249" name="Worksheet" r:id="rId5" imgW="6086357" imgH="4552970" progId="Excel.Sheet.12">
                  <p:embed/>
                </p:oleObj>
              </mc:Choice>
              <mc:Fallback>
                <p:oleObj name="Worksheet" r:id="rId5" imgW="6086357" imgH="4552970" progId="Excel.Sheet.12">
                  <p:embed/>
                  <p:pic>
                    <p:nvPicPr>
                      <p:cNvPr id="0" name=""/>
                      <p:cNvPicPr/>
                      <p:nvPr/>
                    </p:nvPicPr>
                    <p:blipFill>
                      <a:blip r:embed="rId6"/>
                      <a:stretch>
                        <a:fillRect/>
                      </a:stretch>
                    </p:blipFill>
                    <p:spPr>
                      <a:xfrm>
                        <a:off x="91243" y="80834"/>
                        <a:ext cx="7485409" cy="6331576"/>
                      </a:xfrm>
                      <a:prstGeom prst="rect">
                        <a:avLst/>
                      </a:prstGeom>
                      <a:solidFill>
                        <a:schemeClr val="bg1"/>
                      </a:solidFill>
                    </p:spPr>
                  </p:pic>
                </p:oleObj>
              </mc:Fallback>
            </mc:AlternateContent>
          </a:graphicData>
        </a:graphic>
      </p:graphicFrame>
      <p:sp>
        <p:nvSpPr>
          <p:cNvPr id="4" name="テキスト ボックス 3"/>
          <p:cNvSpPr txBox="1"/>
          <p:nvPr/>
        </p:nvSpPr>
        <p:spPr>
          <a:xfrm>
            <a:off x="7748268" y="-67657"/>
            <a:ext cx="4615543" cy="3177793"/>
          </a:xfrm>
          <a:prstGeom prst="rect">
            <a:avLst/>
          </a:prstGeom>
          <a:noFill/>
        </p:spPr>
        <p:txBody>
          <a:bodyPr wrap="square" rtlCol="0">
            <a:spAutoFit/>
          </a:bodyPr>
          <a:lstStyle/>
          <a:p>
            <a:endParaRPr lang="en-US" altLang="ja-JP" sz="3000" b="1" u="sng" dirty="0" smtClean="0"/>
          </a:p>
          <a:p>
            <a:r>
              <a:rPr lang="ja-JP" altLang="en-US" sz="3100" b="1" u="sng" dirty="0" smtClean="0"/>
              <a:t>歯科医院受診者　</a:t>
            </a:r>
            <a:r>
              <a:rPr lang="en-US" altLang="ja-JP" sz="3100" b="1" u="sng" dirty="0" smtClean="0"/>
              <a:t>167</a:t>
            </a:r>
            <a:r>
              <a:rPr lang="ja-JP" altLang="en-US" sz="3100" b="1" u="sng" dirty="0" smtClean="0"/>
              <a:t>名</a:t>
            </a:r>
            <a:endParaRPr lang="en-US" altLang="ja-JP" sz="3100" b="1" u="sng" dirty="0" smtClean="0"/>
          </a:p>
          <a:p>
            <a:endParaRPr lang="en-US" altLang="ja-JP" sz="1000" dirty="0" smtClean="0"/>
          </a:p>
          <a:p>
            <a:r>
              <a:rPr lang="ja-JP" altLang="en-US" sz="3000" b="1" dirty="0" smtClean="0"/>
              <a:t>・</a:t>
            </a:r>
            <a:r>
              <a:rPr kumimoji="1" lang="ja-JP" altLang="en-US" sz="3000" b="1" dirty="0" smtClean="0"/>
              <a:t>歯がある人　</a:t>
            </a:r>
            <a:r>
              <a:rPr kumimoji="1" lang="en-US" altLang="ja-JP" sz="3000" b="1" dirty="0" smtClean="0"/>
              <a:t>165</a:t>
            </a:r>
            <a:r>
              <a:rPr kumimoji="1" lang="ja-JP" altLang="en-US" sz="3000" b="1" dirty="0" smtClean="0"/>
              <a:t>名</a:t>
            </a:r>
            <a:endParaRPr kumimoji="1" lang="en-US" altLang="ja-JP" sz="3000" b="1" dirty="0" smtClean="0"/>
          </a:p>
          <a:p>
            <a:r>
              <a:rPr lang="ja-JP" altLang="en-US" sz="3000" b="1" dirty="0" smtClean="0"/>
              <a:t>・歯がない人　　 </a:t>
            </a:r>
            <a:r>
              <a:rPr lang="en-US" altLang="ja-JP" sz="3000" b="1" dirty="0" smtClean="0"/>
              <a:t>2</a:t>
            </a:r>
            <a:r>
              <a:rPr lang="ja-JP" altLang="en-US" sz="3000" b="1" dirty="0" smtClean="0"/>
              <a:t>名</a:t>
            </a:r>
            <a:endParaRPr lang="en-US" altLang="ja-JP" sz="3000" b="1" dirty="0" smtClean="0"/>
          </a:p>
          <a:p>
            <a:endParaRPr lang="en-US" altLang="ja-JP" sz="2800" dirty="0"/>
          </a:p>
          <a:p>
            <a:r>
              <a:rPr lang="ja-JP" altLang="en-US" sz="3100" b="1" u="sng" dirty="0" smtClean="0"/>
              <a:t>歯科</a:t>
            </a:r>
            <a:r>
              <a:rPr lang="ja-JP" altLang="en-US" sz="3100" b="1" u="sng" dirty="0"/>
              <a:t>医院</a:t>
            </a:r>
            <a:r>
              <a:rPr lang="ja-JP" altLang="en-US" sz="3100" b="1" u="sng" dirty="0" smtClean="0"/>
              <a:t>受診率　</a:t>
            </a:r>
            <a:r>
              <a:rPr lang="en-US" altLang="ja-JP" sz="3100" b="1" u="sng" dirty="0" smtClean="0"/>
              <a:t>9.2</a:t>
            </a:r>
            <a:r>
              <a:rPr lang="ja-JP" altLang="en-US" sz="3100" b="1" u="sng" dirty="0" smtClean="0"/>
              <a:t>％</a:t>
            </a:r>
            <a:endParaRPr lang="en-US" altLang="ja-JP" sz="3100" b="1" u="sng" dirty="0" smtClean="0"/>
          </a:p>
          <a:p>
            <a:endParaRPr lang="en-US" altLang="ja-JP" sz="1050" dirty="0" smtClean="0"/>
          </a:p>
        </p:txBody>
      </p:sp>
      <p:sp>
        <p:nvSpPr>
          <p:cNvPr id="6" name="テキスト ボックス 5"/>
          <p:cNvSpPr txBox="1"/>
          <p:nvPr/>
        </p:nvSpPr>
        <p:spPr>
          <a:xfrm>
            <a:off x="91244" y="6412410"/>
            <a:ext cx="7292195" cy="400110"/>
          </a:xfrm>
          <a:prstGeom prst="rect">
            <a:avLst/>
          </a:prstGeom>
          <a:noFill/>
        </p:spPr>
        <p:txBody>
          <a:bodyPr wrap="square" rtlCol="0">
            <a:spAutoFit/>
          </a:bodyPr>
          <a:lstStyle/>
          <a:p>
            <a:r>
              <a:rPr kumimoji="1" lang="en-US" altLang="ja-JP" sz="1900" b="1" dirty="0" smtClean="0"/>
              <a:t>※</a:t>
            </a:r>
            <a:r>
              <a:rPr kumimoji="1" lang="ja-JP" altLang="en-US" sz="1900" b="1" dirty="0" smtClean="0"/>
              <a:t>　歯科医院受診者数</a:t>
            </a:r>
            <a:r>
              <a:rPr lang="ja-JP" altLang="en-US" sz="1900" b="1" dirty="0"/>
              <a:t>　</a:t>
            </a:r>
            <a:r>
              <a:rPr lang="ja-JP" altLang="en-US" sz="1900" b="1" dirty="0" smtClean="0"/>
              <a:t>合計</a:t>
            </a:r>
            <a:r>
              <a:rPr lang="en-US" altLang="ja-JP" sz="2000" b="1" dirty="0" smtClean="0"/>
              <a:t>157</a:t>
            </a:r>
            <a:r>
              <a:rPr lang="ja-JP" altLang="en-US" sz="1900" b="1" dirty="0" smtClean="0"/>
              <a:t>名（無歯顎</a:t>
            </a:r>
            <a:r>
              <a:rPr lang="en-US" altLang="ja-JP" sz="2000" b="1" dirty="0" smtClean="0"/>
              <a:t>2</a:t>
            </a:r>
            <a:r>
              <a:rPr lang="ja-JP" altLang="en-US" sz="1900" b="1" dirty="0" smtClean="0"/>
              <a:t>名、結果照合不可</a:t>
            </a:r>
            <a:r>
              <a:rPr lang="en-US" altLang="ja-JP" sz="2000" b="1" dirty="0" smtClean="0"/>
              <a:t>8</a:t>
            </a:r>
            <a:r>
              <a:rPr lang="ja-JP" altLang="en-US" sz="1900" b="1" dirty="0" smtClean="0"/>
              <a:t>名）</a:t>
            </a:r>
            <a:endParaRPr kumimoji="1" lang="ja-JP" altLang="en-US" sz="1900" b="1" dirty="0"/>
          </a:p>
        </p:txBody>
      </p:sp>
      <p:grpSp>
        <p:nvGrpSpPr>
          <p:cNvPr id="2" name="グループ化 1"/>
          <p:cNvGrpSpPr/>
          <p:nvPr/>
        </p:nvGrpSpPr>
        <p:grpSpPr>
          <a:xfrm>
            <a:off x="7576652" y="3956179"/>
            <a:ext cx="4572587" cy="2563519"/>
            <a:chOff x="7576652" y="3930923"/>
            <a:chExt cx="4572587" cy="2588776"/>
          </a:xfrm>
        </p:grpSpPr>
        <p:sp>
          <p:nvSpPr>
            <p:cNvPr id="14" name="正方形/長方形 13"/>
            <p:cNvSpPr/>
            <p:nvPr/>
          </p:nvSpPr>
          <p:spPr>
            <a:xfrm>
              <a:off x="8071200" y="3930923"/>
              <a:ext cx="3969678" cy="258877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3" name="右中かっこ 2"/>
            <p:cNvSpPr/>
            <p:nvPr/>
          </p:nvSpPr>
          <p:spPr>
            <a:xfrm>
              <a:off x="7576652" y="4261394"/>
              <a:ext cx="343231" cy="2113365"/>
            </a:xfrm>
            <a:prstGeom prst="rightBrace">
              <a:avLst>
                <a:gd name="adj1" fmla="val 52451"/>
                <a:gd name="adj2" fmla="val 51380"/>
              </a:avLst>
            </a:prstGeom>
            <a:noFill/>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solidFill>
                  <a:schemeClr val="bg1"/>
                </a:solidFill>
              </a:endParaRPr>
            </a:p>
          </p:txBody>
        </p:sp>
        <p:sp>
          <p:nvSpPr>
            <p:cNvPr id="7" name="テキスト ボックス 6"/>
            <p:cNvSpPr txBox="1"/>
            <p:nvPr/>
          </p:nvSpPr>
          <p:spPr>
            <a:xfrm>
              <a:off x="8113097" y="4297267"/>
              <a:ext cx="4036142" cy="2077492"/>
            </a:xfrm>
            <a:prstGeom prst="rect">
              <a:avLst/>
            </a:prstGeom>
            <a:noFill/>
          </p:spPr>
          <p:txBody>
            <a:bodyPr wrap="square" rtlCol="0">
              <a:spAutoFit/>
            </a:bodyPr>
            <a:lstStyle/>
            <a:p>
              <a:r>
                <a:rPr kumimoji="1" lang="en-US" altLang="ja-JP" sz="3200" dirty="0" smtClean="0">
                  <a:solidFill>
                    <a:schemeClr val="bg1"/>
                  </a:solidFill>
                </a:rPr>
                <a:t>1</a:t>
              </a:r>
              <a:r>
                <a:rPr kumimoji="1" lang="ja-JP" altLang="en-US" sz="3200" dirty="0" smtClean="0">
                  <a:solidFill>
                    <a:schemeClr val="bg1"/>
                  </a:solidFill>
                </a:rPr>
                <a:t>点以上　　 　</a:t>
              </a:r>
              <a:r>
                <a:rPr kumimoji="1" lang="en-US" altLang="ja-JP" sz="3600" b="1" dirty="0" smtClean="0">
                  <a:solidFill>
                    <a:schemeClr val="bg1"/>
                  </a:solidFill>
                </a:rPr>
                <a:t>1459</a:t>
              </a:r>
              <a:r>
                <a:rPr kumimoji="1" lang="ja-JP" altLang="en-US" sz="3600" b="1" dirty="0" smtClean="0">
                  <a:solidFill>
                    <a:schemeClr val="bg1"/>
                  </a:solidFill>
                </a:rPr>
                <a:t>名</a:t>
              </a:r>
              <a:endParaRPr kumimoji="1" lang="en-US" altLang="ja-JP" sz="3600" b="1" dirty="0" smtClean="0">
                <a:solidFill>
                  <a:schemeClr val="bg1"/>
                </a:solidFill>
              </a:endParaRPr>
            </a:p>
            <a:p>
              <a:endParaRPr lang="en-US" altLang="ja-JP" sz="1050" b="1" dirty="0" smtClean="0">
                <a:solidFill>
                  <a:schemeClr val="bg1"/>
                </a:solidFill>
              </a:endParaRPr>
            </a:p>
            <a:p>
              <a:r>
                <a:rPr lang="ja-JP" altLang="en-US" sz="3200" dirty="0" smtClean="0">
                  <a:solidFill>
                    <a:schemeClr val="bg1"/>
                  </a:solidFill>
                </a:rPr>
                <a:t>歯科医院受診 </a:t>
              </a:r>
              <a:r>
                <a:rPr lang="en-US" altLang="ja-JP" sz="3600" b="1" dirty="0" smtClean="0">
                  <a:solidFill>
                    <a:schemeClr val="bg1"/>
                  </a:solidFill>
                </a:rPr>
                <a:t>130</a:t>
              </a:r>
              <a:r>
                <a:rPr lang="ja-JP" altLang="en-US" sz="3600" b="1" dirty="0" smtClean="0">
                  <a:solidFill>
                    <a:schemeClr val="bg1"/>
                  </a:solidFill>
                </a:rPr>
                <a:t>名</a:t>
              </a:r>
              <a:endParaRPr lang="en-US" altLang="ja-JP" sz="3600" b="1" dirty="0" smtClean="0">
                <a:solidFill>
                  <a:schemeClr val="bg1"/>
                </a:solidFill>
              </a:endParaRPr>
            </a:p>
            <a:p>
              <a:endParaRPr lang="en-US" altLang="ja-JP" sz="1050" b="1" dirty="0">
                <a:solidFill>
                  <a:schemeClr val="bg1"/>
                </a:solidFill>
              </a:endParaRPr>
            </a:p>
            <a:p>
              <a:r>
                <a:rPr lang="ja-JP" altLang="en-US" sz="3200" dirty="0" smtClean="0">
                  <a:solidFill>
                    <a:schemeClr val="bg1"/>
                  </a:solidFill>
                </a:rPr>
                <a:t>受診率　　　　　</a:t>
              </a:r>
              <a:r>
                <a:rPr lang="en-US" altLang="ja-JP" sz="3600" b="1" dirty="0" smtClean="0">
                  <a:solidFill>
                    <a:srgbClr val="FF0000"/>
                  </a:solidFill>
                </a:rPr>
                <a:t>8.9</a:t>
              </a:r>
              <a:r>
                <a:rPr lang="ja-JP" altLang="en-US" sz="3600" b="1" dirty="0" smtClean="0">
                  <a:solidFill>
                    <a:srgbClr val="FF0000"/>
                  </a:solidFill>
                </a:rPr>
                <a:t>％</a:t>
              </a:r>
              <a:endParaRPr lang="en-US" altLang="ja-JP" sz="3200" dirty="0">
                <a:solidFill>
                  <a:srgbClr val="FF0000"/>
                </a:solidFill>
              </a:endParaRPr>
            </a:p>
          </p:txBody>
        </p:sp>
      </p:grpSp>
    </p:spTree>
    <p:extLst>
      <p:ext uri="{BB962C8B-B14F-4D97-AF65-F5344CB8AC3E}">
        <p14:creationId xmlns:p14="http://schemas.microsoft.com/office/powerpoint/2010/main" val="2753695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Lst>
          <a:lin ang="16200000" scaled="1"/>
          <a:tileRect/>
        </a:gradFill>
        <a:effectLst/>
      </p:bgPr>
    </p:bg>
    <p:spTree>
      <p:nvGrpSpPr>
        <p:cNvPr id="1" name=""/>
        <p:cNvGrpSpPr/>
        <p:nvPr/>
      </p:nvGrpSpPr>
      <p:grpSpPr>
        <a:xfrm>
          <a:off x="0" y="0"/>
          <a:ext cx="0" cy="0"/>
          <a:chOff x="0" y="0"/>
          <a:chExt cx="0" cy="0"/>
        </a:xfrm>
      </p:grpSpPr>
      <p:sp>
        <p:nvSpPr>
          <p:cNvPr id="4" name="タイトル 1"/>
          <p:cNvSpPr>
            <a:spLocks noGrp="1"/>
          </p:cNvSpPr>
          <p:nvPr>
            <p:ph type="title"/>
          </p:nvPr>
        </p:nvSpPr>
        <p:spPr>
          <a:xfrm>
            <a:off x="0" y="0"/>
            <a:ext cx="12192000" cy="740344"/>
          </a:xfrm>
        </p:spPr>
        <p:txBody>
          <a:bodyPr>
            <a:noAutofit/>
          </a:bodyPr>
          <a:lstStyle/>
          <a:p>
            <a:pPr algn="ctr"/>
            <a:r>
              <a:rPr kumimoji="1" lang="ja-JP" altLang="en-US" sz="4400" dirty="0" smtClean="0"/>
              <a:t>結果 と 考察</a:t>
            </a:r>
            <a:endParaRPr kumimoji="1" lang="ja-JP" altLang="en-US" sz="4400" dirty="0"/>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3155126418"/>
              </p:ext>
            </p:extLst>
          </p:nvPr>
        </p:nvGraphicFramePr>
        <p:xfrm>
          <a:off x="382318" y="739889"/>
          <a:ext cx="11310010" cy="60056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058713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Lst>
          <a:lin ang="16200000" scaled="1"/>
          <a:tileRect/>
        </a:gradFill>
        <a:effectLst/>
      </p:bgPr>
    </p:bg>
    <p:spTree>
      <p:nvGrpSpPr>
        <p:cNvPr id="1" name=""/>
        <p:cNvGrpSpPr/>
        <p:nvPr/>
      </p:nvGrpSpPr>
      <p:grpSpPr>
        <a:xfrm>
          <a:off x="0" y="0"/>
          <a:ext cx="0" cy="0"/>
          <a:chOff x="0" y="0"/>
          <a:chExt cx="0" cy="0"/>
        </a:xfrm>
      </p:grpSpPr>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2622866222"/>
              </p:ext>
            </p:extLst>
          </p:nvPr>
        </p:nvGraphicFramePr>
        <p:xfrm>
          <a:off x="123451" y="124540"/>
          <a:ext cx="11816925" cy="65982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207226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Lst>
          <a:lin ang="16200000" scaled="1"/>
        </a:gradFill>
        <a:effectLst/>
      </p:bgPr>
    </p:bg>
    <p:spTree>
      <p:nvGrpSpPr>
        <p:cNvPr id="1" name=""/>
        <p:cNvGrpSpPr/>
        <p:nvPr/>
      </p:nvGrpSpPr>
      <p:grpSpPr>
        <a:xfrm>
          <a:off x="0" y="0"/>
          <a:ext cx="0" cy="0"/>
          <a:chOff x="0" y="0"/>
          <a:chExt cx="0" cy="0"/>
        </a:xfrm>
      </p:grpSpPr>
      <p:graphicFrame>
        <p:nvGraphicFramePr>
          <p:cNvPr id="5" name="グラフ 4"/>
          <p:cNvGraphicFramePr>
            <a:graphicFrameLocks/>
          </p:cNvGraphicFramePr>
          <p:nvPr>
            <p:extLst>
              <p:ext uri="{D42A27DB-BD31-4B8C-83A1-F6EECF244321}">
                <p14:modId xmlns:p14="http://schemas.microsoft.com/office/powerpoint/2010/main" val="3171543972"/>
              </p:ext>
            </p:extLst>
          </p:nvPr>
        </p:nvGraphicFramePr>
        <p:xfrm>
          <a:off x="0" y="117987"/>
          <a:ext cx="6134099" cy="663115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グラフ 5"/>
          <p:cNvGraphicFramePr>
            <a:graphicFrameLocks/>
          </p:cNvGraphicFramePr>
          <p:nvPr>
            <p:extLst>
              <p:ext uri="{D42A27DB-BD31-4B8C-83A1-F6EECF244321}">
                <p14:modId xmlns:p14="http://schemas.microsoft.com/office/powerpoint/2010/main" val="746731796"/>
              </p:ext>
            </p:extLst>
          </p:nvPr>
        </p:nvGraphicFramePr>
        <p:xfrm>
          <a:off x="6134098" y="117987"/>
          <a:ext cx="6057901" cy="6631156"/>
        </p:xfrm>
        <a:graphic>
          <a:graphicData uri="http://schemas.openxmlformats.org/drawingml/2006/chart">
            <c:chart xmlns:c="http://schemas.openxmlformats.org/drawingml/2006/chart" xmlns:r="http://schemas.openxmlformats.org/officeDocument/2006/relationships" r:id="rId4"/>
          </a:graphicData>
        </a:graphic>
      </p:graphicFrame>
      <p:cxnSp>
        <p:nvCxnSpPr>
          <p:cNvPr id="8" name="直線コネクタ 7"/>
          <p:cNvCxnSpPr/>
          <p:nvPr/>
        </p:nvCxnSpPr>
        <p:spPr>
          <a:xfrm flipV="1">
            <a:off x="349315" y="4241215"/>
            <a:ext cx="5435469" cy="22943"/>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6624454" y="4241215"/>
            <a:ext cx="4949372" cy="1147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角丸四角形 12"/>
          <p:cNvSpPr/>
          <p:nvPr/>
        </p:nvSpPr>
        <p:spPr>
          <a:xfrm>
            <a:off x="349315" y="1048273"/>
            <a:ext cx="2025585" cy="1669527"/>
          </a:xfrm>
          <a:prstGeom prst="round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3200" dirty="0" smtClean="0"/>
              <a:t>受診率</a:t>
            </a:r>
            <a:endParaRPr kumimoji="1" lang="en-US" altLang="ja-JP" sz="3200" dirty="0" smtClean="0"/>
          </a:p>
          <a:p>
            <a:pPr algn="ctr"/>
            <a:r>
              <a:rPr lang="ja-JP" altLang="en-US" sz="3200" b="1" dirty="0" smtClean="0">
                <a:solidFill>
                  <a:srgbClr val="FF0000"/>
                </a:solidFill>
              </a:rPr>
              <a:t>８％</a:t>
            </a:r>
            <a:endParaRPr kumimoji="1" lang="ja-JP" altLang="en-US" sz="3200" b="1" dirty="0">
              <a:solidFill>
                <a:srgbClr val="FF0000"/>
              </a:solidFill>
            </a:endParaRPr>
          </a:p>
        </p:txBody>
      </p:sp>
      <p:sp>
        <p:nvSpPr>
          <p:cNvPr id="2" name="角丸四角形 1"/>
          <p:cNvSpPr/>
          <p:nvPr/>
        </p:nvSpPr>
        <p:spPr>
          <a:xfrm>
            <a:off x="6305266" y="991077"/>
            <a:ext cx="2074460" cy="1669527"/>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3200" dirty="0" smtClean="0"/>
              <a:t>受診率</a:t>
            </a:r>
            <a:endParaRPr kumimoji="1" lang="en-US" altLang="ja-JP" sz="3200" dirty="0" smtClean="0"/>
          </a:p>
          <a:p>
            <a:pPr algn="ctr"/>
            <a:r>
              <a:rPr lang="ja-JP" altLang="en-US" sz="3200" b="1" dirty="0" smtClean="0">
                <a:solidFill>
                  <a:srgbClr val="FF0000"/>
                </a:solidFill>
              </a:rPr>
              <a:t>１４％</a:t>
            </a:r>
            <a:endParaRPr kumimoji="1" lang="ja-JP" altLang="en-US" sz="3200" b="1" dirty="0">
              <a:solidFill>
                <a:srgbClr val="FF0000"/>
              </a:solidFill>
            </a:endParaRPr>
          </a:p>
        </p:txBody>
      </p:sp>
      <p:sp>
        <p:nvSpPr>
          <p:cNvPr id="3" name="正方形/長方形 2"/>
          <p:cNvSpPr/>
          <p:nvPr/>
        </p:nvSpPr>
        <p:spPr>
          <a:xfrm>
            <a:off x="4407438" y="2944959"/>
            <a:ext cx="1236305" cy="627798"/>
          </a:xfrm>
          <a:prstGeom prst="rect">
            <a:avLst/>
          </a:prstGeom>
          <a:solidFill>
            <a:srgbClr val="D2FED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chemeClr val="tx1"/>
                </a:solidFill>
              </a:rPr>
              <a:t>未受診者</a:t>
            </a:r>
            <a:endParaRPr kumimoji="1" lang="ja-JP" altLang="en-US" sz="2000" b="1" dirty="0">
              <a:solidFill>
                <a:schemeClr val="tx1"/>
              </a:solidFill>
            </a:endParaRPr>
          </a:p>
        </p:txBody>
      </p:sp>
    </p:spTree>
    <p:extLst>
      <p:ext uri="{BB962C8B-B14F-4D97-AF65-F5344CB8AC3E}">
        <p14:creationId xmlns:p14="http://schemas.microsoft.com/office/powerpoint/2010/main" val="2571382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8900000" scaled="1"/>
          <a:tileRect/>
        </a:gradFill>
        <a:effectLst/>
      </p:bgPr>
    </p:bg>
    <p:spTree>
      <p:nvGrpSpPr>
        <p:cNvPr id="1" name=""/>
        <p:cNvGrpSpPr/>
        <p:nvPr/>
      </p:nvGrpSpPr>
      <p:grpSpPr>
        <a:xfrm>
          <a:off x="0" y="0"/>
          <a:ext cx="0" cy="0"/>
          <a:chOff x="0" y="0"/>
          <a:chExt cx="0" cy="0"/>
        </a:xfrm>
      </p:grpSpPr>
      <p:graphicFrame>
        <p:nvGraphicFramePr>
          <p:cNvPr id="6" name="コンテンツ プレースホルダー 5"/>
          <p:cNvGraphicFramePr>
            <a:graphicFrameLocks noGrp="1" noChangeAspect="1"/>
          </p:cNvGraphicFramePr>
          <p:nvPr>
            <p:ph idx="1"/>
            <p:extLst>
              <p:ext uri="{D42A27DB-BD31-4B8C-83A1-F6EECF244321}">
                <p14:modId xmlns:p14="http://schemas.microsoft.com/office/powerpoint/2010/main" val="3700330572"/>
              </p:ext>
            </p:extLst>
          </p:nvPr>
        </p:nvGraphicFramePr>
        <p:xfrm>
          <a:off x="190500" y="177800"/>
          <a:ext cx="11730038" cy="6527800"/>
        </p:xfrm>
        <a:graphic>
          <a:graphicData uri="http://schemas.openxmlformats.org/presentationml/2006/ole">
            <mc:AlternateContent xmlns:mc="http://schemas.openxmlformats.org/markup-compatibility/2006">
              <mc:Choice xmlns:v="urn:schemas-microsoft-com:vml" Requires="v">
                <p:oleObj spid="_x0000_s6234" name="Worksheet" r:id="rId5" imgW="4810076" imgH="2676391" progId="Excel.Sheet.12">
                  <p:embed/>
                </p:oleObj>
              </mc:Choice>
              <mc:Fallback>
                <p:oleObj name="Worksheet" r:id="rId5" imgW="4810076" imgH="2676391" progId="Excel.Sheet.12">
                  <p:embed/>
                  <p:pic>
                    <p:nvPicPr>
                      <p:cNvPr id="0" name=""/>
                      <p:cNvPicPr/>
                      <p:nvPr/>
                    </p:nvPicPr>
                    <p:blipFill>
                      <a:blip r:embed="rId6"/>
                      <a:stretch>
                        <a:fillRect/>
                      </a:stretch>
                    </p:blipFill>
                    <p:spPr>
                      <a:xfrm>
                        <a:off x="190500" y="177800"/>
                        <a:ext cx="11730038" cy="6527800"/>
                      </a:xfrm>
                      <a:prstGeom prst="rect">
                        <a:avLst/>
                      </a:prstGeom>
                    </p:spPr>
                  </p:pic>
                </p:oleObj>
              </mc:Fallback>
            </mc:AlternateContent>
          </a:graphicData>
        </a:graphic>
      </p:graphicFrame>
    </p:spTree>
    <p:extLst>
      <p:ext uri="{BB962C8B-B14F-4D97-AF65-F5344CB8AC3E}">
        <p14:creationId xmlns:p14="http://schemas.microsoft.com/office/powerpoint/2010/main" val="42127324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8900000" scaled="1"/>
        </a:gradFill>
        <a:effectLst/>
      </p:bgPr>
    </p:bg>
    <p:spTree>
      <p:nvGrpSpPr>
        <p:cNvPr id="1" name=""/>
        <p:cNvGrpSpPr/>
        <p:nvPr/>
      </p:nvGrpSpPr>
      <p:grpSpPr>
        <a:xfrm>
          <a:off x="0" y="0"/>
          <a:ext cx="0" cy="0"/>
          <a:chOff x="0" y="0"/>
          <a:chExt cx="0" cy="0"/>
        </a:xfrm>
      </p:grpSpPr>
      <p:sp>
        <p:nvSpPr>
          <p:cNvPr id="4" name="タイトル 3"/>
          <p:cNvSpPr>
            <a:spLocks noGrp="1"/>
          </p:cNvSpPr>
          <p:nvPr>
            <p:ph type="title"/>
          </p:nvPr>
        </p:nvSpPr>
        <p:spPr>
          <a:xfrm>
            <a:off x="285750" y="212725"/>
            <a:ext cx="1581150" cy="873125"/>
          </a:xfrm>
        </p:spPr>
        <p:txBody>
          <a:bodyPr/>
          <a:lstStyle/>
          <a:p>
            <a:r>
              <a:rPr kumimoji="1" lang="ja-JP" altLang="en-US" sz="4800" dirty="0" smtClean="0"/>
              <a:t>課題</a:t>
            </a:r>
            <a:endParaRPr kumimoji="1" lang="ja-JP" altLang="en-US" dirty="0"/>
          </a:p>
        </p:txBody>
      </p:sp>
      <p:sp>
        <p:nvSpPr>
          <p:cNvPr id="5" name="コンテンツ プレースホルダー 4"/>
          <p:cNvSpPr>
            <a:spLocks noGrp="1"/>
          </p:cNvSpPr>
          <p:nvPr>
            <p:ph idx="1"/>
          </p:nvPr>
        </p:nvSpPr>
        <p:spPr>
          <a:xfrm>
            <a:off x="285750" y="1645920"/>
            <a:ext cx="11487150" cy="4926330"/>
          </a:xfrm>
        </p:spPr>
        <p:txBody>
          <a:bodyPr>
            <a:noAutofit/>
          </a:bodyPr>
          <a:lstStyle/>
          <a:p>
            <a:r>
              <a:rPr kumimoji="1" lang="ja-JP" altLang="en-US" sz="4400" dirty="0" smtClean="0"/>
              <a:t>歯科医院への受診率が低い</a:t>
            </a:r>
            <a:r>
              <a:rPr kumimoji="1" lang="ja-JP" altLang="en-US" sz="3800" dirty="0" smtClean="0"/>
              <a:t>　　　　</a:t>
            </a:r>
            <a:endParaRPr lang="en-US" altLang="ja-JP" sz="3800" dirty="0"/>
          </a:p>
          <a:p>
            <a:pPr marL="0" indent="0">
              <a:buNone/>
            </a:pPr>
            <a:endParaRPr lang="en-US" altLang="ja-JP" sz="700" dirty="0" smtClean="0"/>
          </a:p>
          <a:p>
            <a:pPr marL="0" indent="0">
              <a:buNone/>
            </a:pPr>
            <a:r>
              <a:rPr lang="ja-JP" altLang="en-US" sz="2000" dirty="0" smtClean="0"/>
              <a:t>          </a:t>
            </a:r>
            <a:r>
              <a:rPr lang="ja-JP" altLang="en-US" sz="3800" dirty="0" smtClean="0"/>
              <a:t>➔ 管内の他の市町村で実施した歯周病検診も同様</a:t>
            </a:r>
            <a:endParaRPr lang="en-US" altLang="ja-JP" sz="3800" dirty="0" smtClean="0"/>
          </a:p>
          <a:p>
            <a:pPr marL="0" indent="0">
              <a:buNone/>
            </a:pPr>
            <a:endParaRPr lang="en-US" altLang="ja-JP" sz="3800" dirty="0"/>
          </a:p>
          <a:p>
            <a:r>
              <a:rPr lang="ja-JP" altLang="en-US" sz="4400" dirty="0" smtClean="0"/>
              <a:t>歯周病のリスクや予防に関する情報不足</a:t>
            </a:r>
            <a:endParaRPr lang="en-US" altLang="ja-JP" sz="4400" dirty="0" smtClean="0"/>
          </a:p>
          <a:p>
            <a:pPr marL="0" indent="0">
              <a:buNone/>
            </a:pPr>
            <a:endParaRPr lang="en-US" altLang="ja-JP" sz="800" dirty="0"/>
          </a:p>
          <a:p>
            <a:pPr marL="0" indent="0">
              <a:buNone/>
            </a:pPr>
            <a:r>
              <a:rPr lang="en-US" altLang="ja-JP" sz="2000" dirty="0"/>
              <a:t> </a:t>
            </a:r>
            <a:r>
              <a:rPr lang="en-US" altLang="ja-JP" sz="2000" dirty="0" smtClean="0"/>
              <a:t>         </a:t>
            </a:r>
            <a:r>
              <a:rPr lang="ja-JP" altLang="en-US" sz="3800" dirty="0" smtClean="0"/>
              <a:t>➔ 成人では生活習慣がすでに確立されているため</a:t>
            </a:r>
            <a:endParaRPr lang="en-US" altLang="ja-JP" sz="3800" dirty="0" smtClean="0"/>
          </a:p>
          <a:p>
            <a:pPr marL="0" indent="0">
              <a:buNone/>
            </a:pPr>
            <a:r>
              <a:rPr lang="ja-JP" altLang="en-US" sz="3800" dirty="0"/>
              <a:t>　</a:t>
            </a:r>
            <a:r>
              <a:rPr lang="ja-JP" altLang="en-US" sz="3800" dirty="0" smtClean="0"/>
              <a:t>　　　行動変容を起こしにくい</a:t>
            </a:r>
            <a:endParaRPr lang="en-US" altLang="ja-JP" sz="3800" dirty="0" smtClean="0"/>
          </a:p>
        </p:txBody>
      </p:sp>
    </p:spTree>
    <p:extLst>
      <p:ext uri="{BB962C8B-B14F-4D97-AF65-F5344CB8AC3E}">
        <p14:creationId xmlns:p14="http://schemas.microsoft.com/office/powerpoint/2010/main" val="1745860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fade">
                                      <p:cBhvr>
                                        <p:cTn id="11" dur="1000"/>
                                        <p:tgtEl>
                                          <p:spTgt spid="5">
                                            <p:txEl>
                                              <p:pRg st="2" end="2"/>
                                            </p:txEl>
                                          </p:spTgt>
                                        </p:tgtEl>
                                      </p:cBhvr>
                                    </p:animEffect>
                                    <p:anim calcmode="lin" valueType="num">
                                      <p:cBhvr>
                                        <p:cTn id="1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1000"/>
                                        <p:tgtEl>
                                          <p:spTgt spid="5">
                                            <p:txEl>
                                              <p:pRg st="6" end="6"/>
                                            </p:txEl>
                                          </p:spTgt>
                                        </p:tgtEl>
                                      </p:cBhvr>
                                    </p:animEffect>
                                    <p:anim calcmode="lin" valueType="num">
                                      <p:cBhvr>
                                        <p:cTn id="2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6" end="6"/>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animEffect transition="in" filter="fade">
                                      <p:cBhvr>
                                        <p:cTn id="27" dur="1000"/>
                                        <p:tgtEl>
                                          <p:spTgt spid="5">
                                            <p:txEl>
                                              <p:pRg st="7" end="7"/>
                                            </p:txEl>
                                          </p:spTgt>
                                        </p:tgtEl>
                                      </p:cBhvr>
                                    </p:animEffect>
                                    <p:anim calcmode="lin" valueType="num">
                                      <p:cBhvr>
                                        <p:cTn id="28"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1"/>
          <a:tileRect/>
        </a:gradFill>
        <a:effectLst/>
      </p:bgPr>
    </p:bg>
    <p:spTree>
      <p:nvGrpSpPr>
        <p:cNvPr id="1" name=""/>
        <p:cNvGrpSpPr/>
        <p:nvPr/>
      </p:nvGrpSpPr>
      <p:grpSpPr>
        <a:xfrm>
          <a:off x="0" y="0"/>
          <a:ext cx="0" cy="0"/>
          <a:chOff x="0" y="0"/>
          <a:chExt cx="0" cy="0"/>
        </a:xfrm>
      </p:grpSpPr>
      <p:sp>
        <p:nvSpPr>
          <p:cNvPr id="15" name="コンテンツ プレースホルダー 14"/>
          <p:cNvSpPr>
            <a:spLocks noGrp="1"/>
          </p:cNvSpPr>
          <p:nvPr>
            <p:ph idx="1"/>
          </p:nvPr>
        </p:nvSpPr>
        <p:spPr>
          <a:xfrm>
            <a:off x="145143" y="208681"/>
            <a:ext cx="11858171" cy="3341341"/>
          </a:xfrm>
        </p:spPr>
        <p:txBody>
          <a:bodyPr>
            <a:noAutofit/>
          </a:bodyPr>
          <a:lstStyle/>
          <a:p>
            <a:pPr>
              <a:lnSpc>
                <a:spcPct val="100000"/>
              </a:lnSpc>
            </a:pPr>
            <a:r>
              <a:rPr lang="ja-JP" altLang="ja-JP" sz="3600" dirty="0" smtClean="0"/>
              <a:t>歯科の</a:t>
            </a:r>
            <a:r>
              <a:rPr lang="ja-JP" altLang="en-US" sz="3600" dirty="0"/>
              <a:t>二</a:t>
            </a:r>
            <a:r>
              <a:rPr lang="ja-JP" altLang="ja-JP" sz="3600" dirty="0" smtClean="0"/>
              <a:t>大疾患</a:t>
            </a:r>
            <a:r>
              <a:rPr lang="ja-JP" altLang="ja-JP" sz="3600" dirty="0"/>
              <a:t>である、むし歯と歯周病は、どちらも不可逆的に進行するため早期の予防が</a:t>
            </a:r>
            <a:r>
              <a:rPr lang="ja-JP" altLang="ja-JP" sz="3600" dirty="0" smtClean="0"/>
              <a:t>重要</a:t>
            </a:r>
            <a:endParaRPr lang="en-US" altLang="ja-JP" sz="3600" dirty="0" smtClean="0"/>
          </a:p>
          <a:p>
            <a:pPr marL="0" indent="0">
              <a:lnSpc>
                <a:spcPct val="100000"/>
              </a:lnSpc>
              <a:buNone/>
            </a:pPr>
            <a:r>
              <a:rPr lang="ja-JP" altLang="en-US" sz="3500" dirty="0"/>
              <a:t>　</a:t>
            </a:r>
            <a:r>
              <a:rPr lang="ja-JP" altLang="en-US" sz="3500" dirty="0" smtClean="0"/>
              <a:t>　　</a:t>
            </a:r>
            <a:r>
              <a:rPr lang="ja-JP" altLang="ja-JP" sz="3600" b="1" u="sng" dirty="0" smtClean="0">
                <a:solidFill>
                  <a:srgbClr val="FF0000"/>
                </a:solidFill>
              </a:rPr>
              <a:t>むし歯予防</a:t>
            </a:r>
            <a:r>
              <a:rPr lang="en-US" altLang="ja-JP" sz="3600" b="1" u="sng" dirty="0" smtClean="0">
                <a:solidFill>
                  <a:srgbClr val="FF0000"/>
                </a:solidFill>
              </a:rPr>
              <a:t> </a:t>
            </a:r>
            <a:r>
              <a:rPr lang="ja-JP" altLang="en-US" sz="3200" dirty="0" smtClean="0"/>
              <a:t>→  </a:t>
            </a:r>
            <a:r>
              <a:rPr lang="ja-JP" altLang="ja-JP" sz="3200" dirty="0" smtClean="0">
                <a:solidFill>
                  <a:srgbClr val="FF0000"/>
                </a:solidFill>
              </a:rPr>
              <a:t>フッ化物</a:t>
            </a:r>
            <a:r>
              <a:rPr lang="ja-JP" altLang="ja-JP" sz="3200" dirty="0">
                <a:solidFill>
                  <a:srgbClr val="FF0000"/>
                </a:solidFill>
              </a:rPr>
              <a:t>の利用</a:t>
            </a:r>
            <a:r>
              <a:rPr lang="ja-JP" altLang="ja-JP" sz="3200" dirty="0" smtClean="0">
                <a:solidFill>
                  <a:srgbClr val="FF0000"/>
                </a:solidFill>
              </a:rPr>
              <a:t>、公衆</a:t>
            </a:r>
            <a:r>
              <a:rPr lang="ja-JP" altLang="ja-JP" sz="3200" dirty="0">
                <a:solidFill>
                  <a:srgbClr val="FF0000"/>
                </a:solidFill>
              </a:rPr>
              <a:t>衛生的な対策の</a:t>
            </a:r>
            <a:r>
              <a:rPr lang="ja-JP" altLang="ja-JP" sz="3200" dirty="0" smtClean="0">
                <a:solidFill>
                  <a:srgbClr val="FF0000"/>
                </a:solidFill>
              </a:rPr>
              <a:t>実施</a:t>
            </a:r>
            <a:endParaRPr lang="en-US" altLang="ja-JP" sz="3200" dirty="0">
              <a:solidFill>
                <a:srgbClr val="FF0000"/>
              </a:solidFill>
            </a:endParaRPr>
          </a:p>
          <a:p>
            <a:pPr marL="0" indent="0">
              <a:lnSpc>
                <a:spcPct val="100000"/>
              </a:lnSpc>
              <a:buNone/>
            </a:pPr>
            <a:endParaRPr lang="en-US" altLang="ja-JP" sz="800" dirty="0" smtClean="0"/>
          </a:p>
          <a:p>
            <a:pPr marL="0" indent="0">
              <a:lnSpc>
                <a:spcPct val="100000"/>
              </a:lnSpc>
              <a:buNone/>
            </a:pPr>
            <a:r>
              <a:rPr lang="ja-JP" altLang="en-US" sz="3200" dirty="0" smtClean="0"/>
              <a:t>　　　 </a:t>
            </a:r>
            <a:r>
              <a:rPr lang="ja-JP" altLang="ja-JP" sz="3600" b="1" u="sng" dirty="0" smtClean="0">
                <a:solidFill>
                  <a:srgbClr val="000099"/>
                </a:solidFill>
              </a:rPr>
              <a:t>歯周病予防</a:t>
            </a:r>
            <a:r>
              <a:rPr lang="en-US" altLang="ja-JP" sz="3600" b="1" u="sng" dirty="0" smtClean="0">
                <a:solidFill>
                  <a:srgbClr val="000099"/>
                </a:solidFill>
              </a:rPr>
              <a:t> </a:t>
            </a:r>
            <a:r>
              <a:rPr lang="ja-JP" altLang="en-US" sz="3200" dirty="0" smtClean="0"/>
              <a:t>→ </a:t>
            </a:r>
            <a:r>
              <a:rPr lang="ja-JP" altLang="ja-JP" sz="3200" dirty="0" smtClean="0">
                <a:solidFill>
                  <a:srgbClr val="000099"/>
                </a:solidFill>
              </a:rPr>
              <a:t>適切</a:t>
            </a:r>
            <a:r>
              <a:rPr lang="ja-JP" altLang="ja-JP" sz="3200" dirty="0">
                <a:solidFill>
                  <a:srgbClr val="000099"/>
                </a:solidFill>
              </a:rPr>
              <a:t>な歯みがきの</a:t>
            </a:r>
            <a:r>
              <a:rPr lang="ja-JP" altLang="ja-JP" sz="3200" dirty="0" smtClean="0">
                <a:solidFill>
                  <a:srgbClr val="000099"/>
                </a:solidFill>
              </a:rPr>
              <a:t>習慣</a:t>
            </a:r>
            <a:r>
              <a:rPr lang="ja-JP" altLang="en-US" sz="3200" dirty="0" smtClean="0">
                <a:solidFill>
                  <a:srgbClr val="000099"/>
                </a:solidFill>
              </a:rPr>
              <a:t>、</a:t>
            </a:r>
            <a:endParaRPr lang="en-US" altLang="ja-JP" sz="3200" dirty="0" smtClean="0">
              <a:solidFill>
                <a:srgbClr val="000099"/>
              </a:solidFill>
            </a:endParaRPr>
          </a:p>
          <a:p>
            <a:pPr marL="0" indent="0">
              <a:lnSpc>
                <a:spcPct val="100000"/>
              </a:lnSpc>
              <a:buNone/>
            </a:pPr>
            <a:r>
              <a:rPr lang="ja-JP" altLang="en-US" sz="3200" dirty="0">
                <a:solidFill>
                  <a:srgbClr val="000099"/>
                </a:solidFill>
              </a:rPr>
              <a:t>　</a:t>
            </a:r>
            <a:r>
              <a:rPr lang="ja-JP" altLang="en-US" sz="3200" dirty="0" smtClean="0">
                <a:solidFill>
                  <a:srgbClr val="000099"/>
                </a:solidFill>
              </a:rPr>
              <a:t>　　　　　　　　　　</a:t>
            </a:r>
            <a:r>
              <a:rPr lang="ja-JP" altLang="en-US" sz="3200" dirty="0">
                <a:solidFill>
                  <a:srgbClr val="000099"/>
                </a:solidFill>
              </a:rPr>
              <a:t>　</a:t>
            </a:r>
            <a:r>
              <a:rPr lang="ja-JP" altLang="en-US" sz="3200" dirty="0" smtClean="0">
                <a:solidFill>
                  <a:srgbClr val="000099"/>
                </a:solidFill>
              </a:rPr>
              <a:t>　　</a:t>
            </a:r>
            <a:r>
              <a:rPr lang="ja-JP" altLang="ja-JP" sz="3200" dirty="0" smtClean="0">
                <a:solidFill>
                  <a:srgbClr val="000099"/>
                </a:solidFill>
              </a:rPr>
              <a:t>かかりつけ歯科</a:t>
            </a:r>
            <a:r>
              <a:rPr lang="ja-JP" altLang="en-US" sz="3200" dirty="0" smtClean="0">
                <a:solidFill>
                  <a:srgbClr val="000099"/>
                </a:solidFill>
              </a:rPr>
              <a:t>医院での定期的な予防管理</a:t>
            </a:r>
            <a:endParaRPr lang="en-US" altLang="ja-JP" sz="3200" dirty="0" smtClean="0">
              <a:solidFill>
                <a:srgbClr val="000099"/>
              </a:solidFill>
            </a:endParaRPr>
          </a:p>
        </p:txBody>
      </p:sp>
      <p:sp>
        <p:nvSpPr>
          <p:cNvPr id="2" name="テキスト ボックス 1"/>
          <p:cNvSpPr txBox="1"/>
          <p:nvPr/>
        </p:nvSpPr>
        <p:spPr>
          <a:xfrm>
            <a:off x="145143" y="3718679"/>
            <a:ext cx="11688209" cy="3139321"/>
          </a:xfrm>
          <a:prstGeom prst="rect">
            <a:avLst/>
          </a:prstGeom>
          <a:noFill/>
        </p:spPr>
        <p:txBody>
          <a:bodyPr wrap="square" rtlCol="0">
            <a:spAutoFit/>
          </a:bodyPr>
          <a:lstStyle/>
          <a:p>
            <a:pPr marL="285750" indent="-285750">
              <a:buFont typeface="Arial" panose="020B0604020202020204" pitchFamily="34" charset="0"/>
              <a:buChar char="•"/>
            </a:pPr>
            <a:r>
              <a:rPr lang="ja-JP" altLang="en-US" sz="3500" dirty="0" smtClean="0"/>
              <a:t>このアンケートによる方法は、</a:t>
            </a:r>
            <a:r>
              <a:rPr lang="ja-JP" altLang="ja-JP" sz="3500" dirty="0" smtClean="0"/>
              <a:t>歯</a:t>
            </a:r>
            <a:r>
              <a:rPr lang="ja-JP" altLang="ja-JP" sz="3500" dirty="0"/>
              <a:t>周病のスクリーニングに</a:t>
            </a:r>
            <a:r>
              <a:rPr lang="ja-JP" altLang="ja-JP" sz="3500" dirty="0" smtClean="0"/>
              <a:t>有効</a:t>
            </a:r>
            <a:r>
              <a:rPr lang="ja-JP" altLang="en-US" sz="3500" dirty="0" smtClean="0"/>
              <a:t>だと考えられる</a:t>
            </a:r>
            <a:r>
              <a:rPr lang="ja-JP" altLang="ja-JP" sz="3500" dirty="0" smtClean="0"/>
              <a:t>。</a:t>
            </a:r>
            <a:r>
              <a:rPr lang="ja-JP" altLang="ja-JP" sz="3500" dirty="0"/>
              <a:t>今後「歯周病啓発アンケート実施事業」を各種事業で取り入れていくことで、</a:t>
            </a:r>
            <a:r>
              <a:rPr lang="en-US" altLang="ja-JP" sz="3500" dirty="0"/>
              <a:t>1</a:t>
            </a:r>
            <a:r>
              <a:rPr lang="ja-JP" altLang="ja-JP" sz="3500" dirty="0"/>
              <a:t>人でも多くの対象者の行動変容のきっかけとなり、かかりつけ歯科医院による歯周病の定期管理へと繋げていきたい。</a:t>
            </a:r>
          </a:p>
          <a:p>
            <a:endParaRPr kumimoji="1" lang="ja-JP" altLang="en-US" dirty="0"/>
          </a:p>
        </p:txBody>
      </p:sp>
    </p:spTree>
    <p:extLst>
      <p:ext uri="{BB962C8B-B14F-4D97-AF65-F5344CB8AC3E}">
        <p14:creationId xmlns:p14="http://schemas.microsoft.com/office/powerpoint/2010/main" val="2035230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animEffect transition="in" filter="fade">
                                      <p:cBhvr>
                                        <p:cTn id="11" dur="1000"/>
                                        <p:tgtEl>
                                          <p:spTgt spid="15">
                                            <p:txEl>
                                              <p:pRg st="1" end="1"/>
                                            </p:txEl>
                                          </p:spTgt>
                                        </p:tgtEl>
                                      </p:cBhvr>
                                    </p:animEffect>
                                    <p:anim calcmode="lin" valueType="num">
                                      <p:cBhvr>
                                        <p:cTn id="12"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5">
                                            <p:txEl>
                                              <p:pRg st="3" end="3"/>
                                            </p:txEl>
                                          </p:spTgt>
                                        </p:tgtEl>
                                        <p:attrNameLst>
                                          <p:attrName>style.visibility</p:attrName>
                                        </p:attrNameLst>
                                      </p:cBhvr>
                                      <p:to>
                                        <p:strVal val="visible"/>
                                      </p:to>
                                    </p:set>
                                    <p:animEffect transition="in" filter="fade">
                                      <p:cBhvr>
                                        <p:cTn id="18" dur="1000"/>
                                        <p:tgtEl>
                                          <p:spTgt spid="15">
                                            <p:txEl>
                                              <p:pRg st="3" end="3"/>
                                            </p:txEl>
                                          </p:spTgt>
                                        </p:tgtEl>
                                      </p:cBhvr>
                                    </p:animEffect>
                                    <p:anim calcmode="lin" valueType="num">
                                      <p:cBhvr>
                                        <p:cTn id="19"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0" dur="1000" fill="hold"/>
                                        <p:tgtEl>
                                          <p:spTgt spid="15">
                                            <p:txEl>
                                              <p:pRg st="3" end="3"/>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5">
                                            <p:txEl>
                                              <p:pRg st="4" end="4"/>
                                            </p:txEl>
                                          </p:spTgt>
                                        </p:tgtEl>
                                        <p:attrNameLst>
                                          <p:attrName>style.visibility</p:attrName>
                                        </p:attrNameLst>
                                      </p:cBhvr>
                                      <p:to>
                                        <p:strVal val="visible"/>
                                      </p:to>
                                    </p:set>
                                    <p:animEffect transition="in" filter="fade">
                                      <p:cBhvr>
                                        <p:cTn id="23" dur="1000"/>
                                        <p:tgtEl>
                                          <p:spTgt spid="15">
                                            <p:txEl>
                                              <p:pRg st="4" end="4"/>
                                            </p:txEl>
                                          </p:spTgt>
                                        </p:tgtEl>
                                      </p:cBhvr>
                                    </p:animEffect>
                                    <p:anim calcmode="lin" valueType="num">
                                      <p:cBhvr>
                                        <p:cTn id="24" dur="10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randombar(horizontal)">
                                      <p:cBhvr>
                                        <p:cTn id="3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37000">
              <a:schemeClr val="accent1">
                <a:lumMod val="5000"/>
                <a:lumOff val="9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13500000" scaled="1"/>
          <a:tileRect/>
        </a:gra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2103664" y="1760076"/>
            <a:ext cx="8379724" cy="1325563"/>
          </a:xfrm>
        </p:spPr>
        <p:txBody>
          <a:bodyPr>
            <a:normAutofit/>
          </a:bodyPr>
          <a:lstStyle/>
          <a:p>
            <a:r>
              <a:rPr kumimoji="1" lang="ja-JP" altLang="en-US" dirty="0" smtClean="0"/>
              <a:t>ご清聴ありがとうございました。</a:t>
            </a:r>
            <a:endParaRPr kumimoji="1" lang="ja-JP" altLang="en-US" dirty="0"/>
          </a:p>
        </p:txBody>
      </p:sp>
      <p:sp>
        <p:nvSpPr>
          <p:cNvPr id="3" name="コンテンツ プレースホルダー 2"/>
          <p:cNvSpPr>
            <a:spLocks noGrp="1"/>
          </p:cNvSpPr>
          <p:nvPr>
            <p:ph idx="1"/>
          </p:nvPr>
        </p:nvSpPr>
        <p:spPr>
          <a:xfrm>
            <a:off x="7938665" y="5140223"/>
            <a:ext cx="3861450" cy="1181882"/>
          </a:xfrm>
        </p:spPr>
        <p:txBody>
          <a:bodyPr>
            <a:normAutofit/>
          </a:bodyPr>
          <a:lstStyle/>
          <a:p>
            <a:pPr marL="0" indent="0">
              <a:buNone/>
            </a:pPr>
            <a:r>
              <a:rPr kumimoji="1" lang="en-US" altLang="ja-JP" dirty="0" smtClean="0"/>
              <a:t>2015</a:t>
            </a:r>
            <a:r>
              <a:rPr kumimoji="1" lang="ja-JP" altLang="en-US" dirty="0" smtClean="0"/>
              <a:t>年　</a:t>
            </a:r>
            <a:r>
              <a:rPr kumimoji="1" lang="en-US" altLang="ja-JP" dirty="0" smtClean="0"/>
              <a:t>11</a:t>
            </a:r>
            <a:r>
              <a:rPr kumimoji="1" lang="ja-JP" altLang="en-US" dirty="0" smtClean="0"/>
              <a:t>月</a:t>
            </a:r>
            <a:r>
              <a:rPr kumimoji="1" lang="en-US" altLang="ja-JP" dirty="0" smtClean="0"/>
              <a:t>26</a:t>
            </a:r>
            <a:r>
              <a:rPr kumimoji="1" lang="ja-JP" altLang="en-US" dirty="0" smtClean="0"/>
              <a:t>日</a:t>
            </a:r>
            <a:endParaRPr kumimoji="1" lang="en-US" altLang="ja-JP" dirty="0" smtClean="0"/>
          </a:p>
          <a:p>
            <a:pPr marL="0" indent="0">
              <a:buNone/>
            </a:pPr>
            <a:r>
              <a:rPr kumimoji="1" lang="ja-JP" altLang="en-US" dirty="0" smtClean="0"/>
              <a:t>群馬県歯科保健大会</a:t>
            </a:r>
            <a:endParaRPr kumimoji="1" lang="ja-JP" altLang="en-US" dirty="0"/>
          </a:p>
        </p:txBody>
      </p:sp>
    </p:spTree>
    <p:extLst>
      <p:ext uri="{BB962C8B-B14F-4D97-AF65-F5344CB8AC3E}">
        <p14:creationId xmlns:p14="http://schemas.microsoft.com/office/powerpoint/2010/main" val="7270051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37000">
              <a:schemeClr val="accent1">
                <a:lumMod val="5000"/>
                <a:lumOff val="9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 y="57145"/>
            <a:ext cx="12082073" cy="1306960"/>
          </a:xfrm>
        </p:spPr>
        <p:txBody>
          <a:bodyPr>
            <a:normAutofit/>
          </a:bodyPr>
          <a:lstStyle/>
          <a:p>
            <a:pPr marL="0" indent="0" algn="ctr">
              <a:buNone/>
            </a:pPr>
            <a:r>
              <a:rPr kumimoji="1" lang="ja-JP" altLang="en-US" sz="3600" dirty="0" smtClean="0"/>
              <a:t>当歯科医師会が歯科保健事業委託契約を結ぶ</a:t>
            </a:r>
            <a:endParaRPr kumimoji="1" lang="en-US" altLang="ja-JP" sz="3600" dirty="0" smtClean="0"/>
          </a:p>
          <a:p>
            <a:pPr marL="0" indent="0" algn="ctr">
              <a:buNone/>
            </a:pPr>
            <a:r>
              <a:rPr kumimoji="1" lang="ja-JP" altLang="en-US" sz="3600" dirty="0" smtClean="0"/>
              <a:t>管内の歯周病予防対策事業</a:t>
            </a:r>
            <a:endParaRPr kumimoji="1" lang="en-US" altLang="ja-JP" sz="3600" dirty="0" smtClean="0"/>
          </a:p>
          <a:p>
            <a:pPr marL="0" indent="0">
              <a:buNone/>
            </a:pPr>
            <a:endParaRPr lang="en-US" altLang="ja-JP" sz="3200" dirty="0"/>
          </a:p>
          <a:p>
            <a:pPr marL="0" indent="0">
              <a:buNone/>
            </a:pPr>
            <a:endParaRPr kumimoji="1" lang="ja-JP" altLang="en-US" sz="3200" dirty="0"/>
          </a:p>
        </p:txBody>
      </p:sp>
      <p:graphicFrame>
        <p:nvGraphicFramePr>
          <p:cNvPr id="9" name="オブジェクト 8"/>
          <p:cNvGraphicFramePr>
            <a:graphicFrameLocks noChangeAspect="1"/>
          </p:cNvGraphicFramePr>
          <p:nvPr>
            <p:extLst>
              <p:ext uri="{D42A27DB-BD31-4B8C-83A1-F6EECF244321}">
                <p14:modId xmlns:p14="http://schemas.microsoft.com/office/powerpoint/2010/main" val="679361235"/>
              </p:ext>
            </p:extLst>
          </p:nvPr>
        </p:nvGraphicFramePr>
        <p:xfrm>
          <a:off x="366713" y="1241425"/>
          <a:ext cx="11490325" cy="5527675"/>
        </p:xfrm>
        <a:graphic>
          <a:graphicData uri="http://schemas.openxmlformats.org/presentationml/2006/ole">
            <mc:AlternateContent xmlns:mc="http://schemas.openxmlformats.org/markup-compatibility/2006">
              <mc:Choice xmlns:v="urn:schemas-microsoft-com:vml" Requires="v">
                <p:oleObj spid="_x0000_s1191" name="Worksheet" r:id="rId5" imgW="8496389" imgH="4924398" progId="Excel.Sheet.12">
                  <p:embed/>
                </p:oleObj>
              </mc:Choice>
              <mc:Fallback>
                <p:oleObj name="Worksheet" r:id="rId5" imgW="8496389" imgH="4924398" progId="Excel.Sheet.12">
                  <p:embed/>
                  <p:pic>
                    <p:nvPicPr>
                      <p:cNvPr id="0" name=""/>
                      <p:cNvPicPr/>
                      <p:nvPr/>
                    </p:nvPicPr>
                    <p:blipFill>
                      <a:blip r:embed="rId6"/>
                      <a:stretch>
                        <a:fillRect/>
                      </a:stretch>
                    </p:blipFill>
                    <p:spPr>
                      <a:xfrm>
                        <a:off x="366713" y="1241425"/>
                        <a:ext cx="11490325" cy="5527675"/>
                      </a:xfrm>
                      <a:prstGeom prst="rect">
                        <a:avLst/>
                      </a:prstGeom>
                    </p:spPr>
                  </p:pic>
                </p:oleObj>
              </mc:Fallback>
            </mc:AlternateContent>
          </a:graphicData>
        </a:graphic>
      </p:graphicFrame>
      <p:cxnSp>
        <p:nvCxnSpPr>
          <p:cNvPr id="13" name="直線矢印コネクタ 12"/>
          <p:cNvCxnSpPr/>
          <p:nvPr/>
        </p:nvCxnSpPr>
        <p:spPr>
          <a:xfrm>
            <a:off x="10730483" y="5362778"/>
            <a:ext cx="652864" cy="660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正方形/長方形 16"/>
          <p:cNvSpPr/>
          <p:nvPr/>
        </p:nvSpPr>
        <p:spPr>
          <a:xfrm>
            <a:off x="7042410" y="5155529"/>
            <a:ext cx="3688073" cy="42770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t>妊婦歯科健康診査  ・</a:t>
            </a:r>
            <a:r>
              <a:rPr lang="en-US" altLang="ja-JP" sz="1600" dirty="0"/>
              <a:t> </a:t>
            </a:r>
            <a:r>
              <a:rPr kumimoji="1" lang="en-US" altLang="ja-JP" sz="1600" dirty="0" smtClean="0"/>
              <a:t>40</a:t>
            </a:r>
            <a:r>
              <a:rPr kumimoji="1" lang="ja-JP" altLang="en-US" sz="1600" dirty="0" smtClean="0"/>
              <a:t>歳歯科健康診査</a:t>
            </a:r>
            <a:endParaRPr kumimoji="1" lang="ja-JP" altLang="en-US" sz="1600" dirty="0"/>
          </a:p>
        </p:txBody>
      </p:sp>
    </p:spTree>
    <p:extLst>
      <p:ext uri="{BB962C8B-B14F-4D97-AF65-F5344CB8AC3E}">
        <p14:creationId xmlns:p14="http://schemas.microsoft.com/office/powerpoint/2010/main" val="13160028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37000">
              <a:schemeClr val="accent1">
                <a:lumMod val="5000"/>
                <a:lumOff val="9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130629" y="21771"/>
            <a:ext cx="10515600" cy="841829"/>
          </a:xfrm>
        </p:spPr>
        <p:txBody>
          <a:bodyPr>
            <a:normAutofit/>
          </a:bodyPr>
          <a:lstStyle/>
          <a:p>
            <a:r>
              <a:rPr kumimoji="1" lang="ja-JP" altLang="en-US" dirty="0" smtClean="0"/>
              <a:t>集団／個別検診のメリット・デメリット</a:t>
            </a:r>
            <a:endParaRPr kumimoji="1" lang="ja-JP" altLang="en-US" dirty="0"/>
          </a:p>
        </p:txBody>
      </p:sp>
      <p:graphicFrame>
        <p:nvGraphicFramePr>
          <p:cNvPr id="3" name="コンテンツ プレースホルダー 2"/>
          <p:cNvGraphicFramePr>
            <a:graphicFrameLocks noGrp="1" noChangeAspect="1"/>
          </p:cNvGraphicFramePr>
          <p:nvPr>
            <p:ph idx="1"/>
            <p:extLst>
              <p:ext uri="{D42A27DB-BD31-4B8C-83A1-F6EECF244321}">
                <p14:modId xmlns:p14="http://schemas.microsoft.com/office/powerpoint/2010/main" val="2092898565"/>
              </p:ext>
            </p:extLst>
          </p:nvPr>
        </p:nvGraphicFramePr>
        <p:xfrm>
          <a:off x="290513" y="798513"/>
          <a:ext cx="11601450" cy="5962650"/>
        </p:xfrm>
        <a:graphic>
          <a:graphicData uri="http://schemas.openxmlformats.org/presentationml/2006/ole">
            <mc:AlternateContent xmlns:mc="http://schemas.openxmlformats.org/markup-compatibility/2006">
              <mc:Choice xmlns:v="urn:schemas-microsoft-com:vml" Requires="v">
                <p:oleObj spid="_x0000_s2189" name="Worksheet" r:id="rId5" imgW="11601519" imgH="5962563" progId="Excel.Sheet.12">
                  <p:embed/>
                </p:oleObj>
              </mc:Choice>
              <mc:Fallback>
                <p:oleObj name="Worksheet" r:id="rId5" imgW="11601519" imgH="5962563" progId="Excel.Sheet.12">
                  <p:embed/>
                  <p:pic>
                    <p:nvPicPr>
                      <p:cNvPr id="0" name=""/>
                      <p:cNvPicPr/>
                      <p:nvPr/>
                    </p:nvPicPr>
                    <p:blipFill>
                      <a:blip r:embed="rId6"/>
                      <a:stretch>
                        <a:fillRect/>
                      </a:stretch>
                    </p:blipFill>
                    <p:spPr>
                      <a:xfrm>
                        <a:off x="290513" y="798513"/>
                        <a:ext cx="11601450" cy="5962650"/>
                      </a:xfrm>
                      <a:prstGeom prst="rect">
                        <a:avLst/>
                      </a:prstGeom>
                    </p:spPr>
                  </p:pic>
                </p:oleObj>
              </mc:Fallback>
            </mc:AlternateContent>
          </a:graphicData>
        </a:graphic>
      </p:graphicFrame>
    </p:spTree>
    <p:extLst>
      <p:ext uri="{BB962C8B-B14F-4D97-AF65-F5344CB8AC3E}">
        <p14:creationId xmlns:p14="http://schemas.microsoft.com/office/powerpoint/2010/main" val="28969586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37000">
              <a:schemeClr val="accent1">
                <a:lumMod val="5000"/>
                <a:lumOff val="9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9" name="オブジェクト 8"/>
          <p:cNvGraphicFramePr>
            <a:graphicFrameLocks noChangeAspect="1"/>
          </p:cNvGraphicFramePr>
          <p:nvPr>
            <p:extLst>
              <p:ext uri="{D42A27DB-BD31-4B8C-83A1-F6EECF244321}">
                <p14:modId xmlns:p14="http://schemas.microsoft.com/office/powerpoint/2010/main" val="1665631188"/>
              </p:ext>
            </p:extLst>
          </p:nvPr>
        </p:nvGraphicFramePr>
        <p:xfrm>
          <a:off x="0" y="117475"/>
          <a:ext cx="12087225" cy="6740525"/>
        </p:xfrm>
        <a:graphic>
          <a:graphicData uri="http://schemas.openxmlformats.org/presentationml/2006/ole">
            <mc:AlternateContent xmlns:mc="http://schemas.openxmlformats.org/markup-compatibility/2006">
              <mc:Choice xmlns:v="urn:schemas-microsoft-com:vml" Requires="v">
                <p:oleObj spid="_x0000_s4224" name="Worksheet" r:id="rId5" imgW="8496389" imgH="4829112" progId="Excel.Sheet.12">
                  <p:embed/>
                </p:oleObj>
              </mc:Choice>
              <mc:Fallback>
                <p:oleObj name="Worksheet" r:id="rId5" imgW="8496389" imgH="4829112" progId="Excel.Sheet.12">
                  <p:embed/>
                  <p:pic>
                    <p:nvPicPr>
                      <p:cNvPr id="0" name=""/>
                      <p:cNvPicPr/>
                      <p:nvPr/>
                    </p:nvPicPr>
                    <p:blipFill>
                      <a:blip r:embed="rId6"/>
                      <a:stretch>
                        <a:fillRect/>
                      </a:stretch>
                    </p:blipFill>
                    <p:spPr>
                      <a:xfrm>
                        <a:off x="0" y="117475"/>
                        <a:ext cx="12087225" cy="6740525"/>
                      </a:xfrm>
                      <a:prstGeom prst="rect">
                        <a:avLst/>
                      </a:prstGeom>
                    </p:spPr>
                  </p:pic>
                </p:oleObj>
              </mc:Fallback>
            </mc:AlternateContent>
          </a:graphicData>
        </a:graphic>
      </p:graphicFrame>
      <p:cxnSp>
        <p:nvCxnSpPr>
          <p:cNvPr id="13" name="直線矢印コネクタ 12"/>
          <p:cNvCxnSpPr/>
          <p:nvPr/>
        </p:nvCxnSpPr>
        <p:spPr>
          <a:xfrm>
            <a:off x="10968007" y="4671601"/>
            <a:ext cx="560695" cy="660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正方形/長方形 16"/>
          <p:cNvSpPr/>
          <p:nvPr/>
        </p:nvSpPr>
        <p:spPr>
          <a:xfrm>
            <a:off x="6872809" y="4398247"/>
            <a:ext cx="4212768" cy="55991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t>妊婦歯科健康診査 ・ </a:t>
            </a:r>
            <a:r>
              <a:rPr kumimoji="1" lang="en-US" altLang="ja-JP" dirty="0" smtClean="0"/>
              <a:t>40</a:t>
            </a:r>
            <a:r>
              <a:rPr kumimoji="1" lang="ja-JP" altLang="en-US" dirty="0" smtClean="0"/>
              <a:t>歳歯科健康診査</a:t>
            </a:r>
            <a:endParaRPr kumimoji="1" lang="ja-JP" altLang="en-US" dirty="0"/>
          </a:p>
        </p:txBody>
      </p:sp>
      <p:sp>
        <p:nvSpPr>
          <p:cNvPr id="19" name="円形吹き出し 18"/>
          <p:cNvSpPr/>
          <p:nvPr/>
        </p:nvSpPr>
        <p:spPr>
          <a:xfrm>
            <a:off x="5467739" y="3601616"/>
            <a:ext cx="5780616" cy="2716393"/>
          </a:xfrm>
          <a:prstGeom prst="wedgeEllipseCallout">
            <a:avLst>
              <a:gd name="adj1" fmla="val 56045"/>
              <a:gd name="adj2" fmla="val 5661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smtClean="0">
                <a:solidFill>
                  <a:srgbClr val="FF0000"/>
                </a:solidFill>
                <a:latin typeface="HGP創英角ﾎﾟｯﾌﾟ体" panose="040B0A00000000000000" pitchFamily="50" charset="-128"/>
                <a:ea typeface="HGP創英角ﾎﾟｯﾌﾟ体" panose="040B0A00000000000000" pitchFamily="50" charset="-128"/>
              </a:rPr>
              <a:t>甘楽町歯周病啓発</a:t>
            </a:r>
            <a:endParaRPr kumimoji="1" lang="en-US" altLang="ja-JP" sz="3600" dirty="0" smtClean="0">
              <a:solidFill>
                <a:srgbClr val="FF0000"/>
              </a:solidFill>
              <a:latin typeface="HGP創英角ﾎﾟｯﾌﾟ体" panose="040B0A00000000000000" pitchFamily="50" charset="-128"/>
              <a:ea typeface="HGP創英角ﾎﾟｯﾌﾟ体" panose="040B0A00000000000000" pitchFamily="50" charset="-128"/>
            </a:endParaRPr>
          </a:p>
          <a:p>
            <a:pPr algn="ctr"/>
            <a:r>
              <a:rPr kumimoji="1" lang="ja-JP" altLang="en-US" sz="3600" dirty="0" smtClean="0">
                <a:solidFill>
                  <a:srgbClr val="FF0000"/>
                </a:solidFill>
                <a:latin typeface="HGP創英角ﾎﾟｯﾌﾟ体" panose="040B0A00000000000000" pitchFamily="50" charset="-128"/>
                <a:ea typeface="HGP創英角ﾎﾟｯﾌﾟ体" panose="040B0A00000000000000" pitchFamily="50" charset="-128"/>
              </a:rPr>
              <a:t>アンケート実施事業</a:t>
            </a:r>
            <a:endParaRPr kumimoji="1" lang="ja-JP" altLang="en-US" sz="3600" dirty="0">
              <a:solidFill>
                <a:srgbClr val="FF0000"/>
              </a:solidFill>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1150472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37000">
              <a:schemeClr val="accent1">
                <a:lumMod val="5000"/>
                <a:lumOff val="9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386686" y="2501949"/>
            <a:ext cx="11805314" cy="955343"/>
          </a:xfrm>
        </p:spPr>
        <p:txBody>
          <a:bodyPr/>
          <a:lstStyle/>
          <a:p>
            <a:r>
              <a:rPr lang="ja-JP" altLang="en-US" u="sng" dirty="0" smtClean="0"/>
              <a:t>対象</a:t>
            </a:r>
            <a:endParaRPr kumimoji="1" lang="ja-JP" altLang="en-US" u="sng" dirty="0"/>
          </a:p>
        </p:txBody>
      </p:sp>
      <p:sp>
        <p:nvSpPr>
          <p:cNvPr id="3" name="コンテンツ プレースホルダー 2"/>
          <p:cNvSpPr>
            <a:spLocks noGrp="1"/>
          </p:cNvSpPr>
          <p:nvPr>
            <p:ph idx="1"/>
          </p:nvPr>
        </p:nvSpPr>
        <p:spPr>
          <a:xfrm>
            <a:off x="204716" y="1206387"/>
            <a:ext cx="11805314" cy="1191169"/>
          </a:xfrm>
        </p:spPr>
        <p:txBody>
          <a:bodyPr>
            <a:normAutofit/>
          </a:bodyPr>
          <a:lstStyle/>
          <a:p>
            <a:r>
              <a:rPr kumimoji="1" lang="ja-JP" altLang="en-US" sz="3200" dirty="0" smtClean="0"/>
              <a:t>アンケートを実施することで、歯周病への関心を高め、かかりつけ</a:t>
            </a:r>
            <a:endParaRPr kumimoji="1" lang="en-US" altLang="ja-JP" sz="1000" dirty="0" smtClean="0"/>
          </a:p>
          <a:p>
            <a:pPr marL="0" indent="0">
              <a:buNone/>
            </a:pPr>
            <a:r>
              <a:rPr lang="ja-JP" altLang="en-US" sz="1000" dirty="0"/>
              <a:t>　</a:t>
            </a:r>
            <a:r>
              <a:rPr lang="ja-JP" altLang="en-US" sz="1000" dirty="0" smtClean="0"/>
              <a:t>　</a:t>
            </a:r>
            <a:r>
              <a:rPr kumimoji="1" lang="ja-JP" altLang="en-US" sz="3200" dirty="0" smtClean="0"/>
              <a:t>歯科医をもち、定期的な口腔内管理を受ける人を増加させること</a:t>
            </a:r>
            <a:endParaRPr kumimoji="1" lang="en-US" altLang="ja-JP" sz="3200" dirty="0" smtClean="0"/>
          </a:p>
          <a:p>
            <a:pPr marL="0" indent="0">
              <a:buNone/>
            </a:pPr>
            <a:endParaRPr kumimoji="1" lang="en-US" altLang="ja-JP" sz="3200" dirty="0" smtClean="0"/>
          </a:p>
          <a:p>
            <a:pPr marL="0" indent="0">
              <a:buNone/>
            </a:pPr>
            <a:endParaRPr kumimoji="1" lang="ja-JP" altLang="en-US" sz="3200" dirty="0"/>
          </a:p>
        </p:txBody>
      </p:sp>
      <p:sp>
        <p:nvSpPr>
          <p:cNvPr id="4" name="タイトル 1"/>
          <p:cNvSpPr txBox="1">
            <a:spLocks/>
          </p:cNvSpPr>
          <p:nvPr/>
        </p:nvSpPr>
        <p:spPr>
          <a:xfrm>
            <a:off x="357116" y="345867"/>
            <a:ext cx="11805314" cy="9553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u="sng" dirty="0" smtClean="0"/>
              <a:t>目的</a:t>
            </a:r>
            <a:endParaRPr lang="ja-JP" altLang="en-US" u="sng" dirty="0"/>
          </a:p>
        </p:txBody>
      </p:sp>
      <p:sp>
        <p:nvSpPr>
          <p:cNvPr id="5" name="コンテンツ プレースホルダー 2"/>
          <p:cNvSpPr txBox="1">
            <a:spLocks/>
          </p:cNvSpPr>
          <p:nvPr/>
        </p:nvSpPr>
        <p:spPr>
          <a:xfrm>
            <a:off x="204716" y="3538652"/>
            <a:ext cx="11805314" cy="11911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200" dirty="0" smtClean="0"/>
              <a:t>４０歳以上の特定健康診査対象者</a:t>
            </a:r>
            <a:endParaRPr lang="en-US" altLang="ja-JP" sz="3200" dirty="0" smtClean="0"/>
          </a:p>
          <a:p>
            <a:r>
              <a:rPr lang="ja-JP" altLang="en-US" sz="3200" dirty="0" smtClean="0"/>
              <a:t>７５歳以上の後期高齢者の基本健康診査対象者</a:t>
            </a:r>
            <a:endParaRPr lang="en-US" altLang="ja-JP" sz="3200" dirty="0" smtClean="0"/>
          </a:p>
          <a:p>
            <a:pPr marL="0" indent="0">
              <a:buFont typeface="Arial" panose="020B0604020202020204" pitchFamily="34" charset="0"/>
              <a:buNone/>
            </a:pPr>
            <a:endParaRPr lang="en-US" altLang="ja-JP" sz="3200" dirty="0" smtClean="0"/>
          </a:p>
          <a:p>
            <a:pPr marL="0" indent="0">
              <a:buFont typeface="Arial" panose="020B0604020202020204" pitchFamily="34" charset="0"/>
              <a:buNone/>
            </a:pPr>
            <a:endParaRPr lang="en-US" altLang="ja-JP" sz="3200" dirty="0" smtClean="0"/>
          </a:p>
          <a:p>
            <a:pPr marL="0" indent="0">
              <a:buFont typeface="Arial" panose="020B0604020202020204" pitchFamily="34" charset="0"/>
              <a:buNone/>
            </a:pPr>
            <a:endParaRPr lang="ja-JP" altLang="en-US" sz="3200" dirty="0"/>
          </a:p>
        </p:txBody>
      </p:sp>
      <p:sp>
        <p:nvSpPr>
          <p:cNvPr id="6" name="タイトル 1"/>
          <p:cNvSpPr txBox="1">
            <a:spLocks/>
          </p:cNvSpPr>
          <p:nvPr/>
        </p:nvSpPr>
        <p:spPr>
          <a:xfrm>
            <a:off x="357116" y="4986711"/>
            <a:ext cx="11805314" cy="9553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u="sng" dirty="0" smtClean="0"/>
              <a:t>アンケート実施期間</a:t>
            </a:r>
            <a:endParaRPr lang="ja-JP" altLang="en-US" u="sng" dirty="0"/>
          </a:p>
        </p:txBody>
      </p:sp>
      <p:sp>
        <p:nvSpPr>
          <p:cNvPr id="7" name="コンテンツ プレースホルダー 2"/>
          <p:cNvSpPr txBox="1">
            <a:spLocks/>
          </p:cNvSpPr>
          <p:nvPr/>
        </p:nvSpPr>
        <p:spPr>
          <a:xfrm>
            <a:off x="204716" y="5954410"/>
            <a:ext cx="11805314" cy="6077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200" dirty="0" smtClean="0"/>
              <a:t>平成</a:t>
            </a:r>
            <a:r>
              <a:rPr lang="en-US" altLang="ja-JP" sz="3200" dirty="0" smtClean="0"/>
              <a:t>26</a:t>
            </a:r>
            <a:r>
              <a:rPr lang="ja-JP" altLang="en-US" sz="3200" dirty="0" smtClean="0"/>
              <a:t>年</a:t>
            </a:r>
            <a:r>
              <a:rPr lang="en-US" altLang="ja-JP" sz="3200" dirty="0" smtClean="0"/>
              <a:t>5</a:t>
            </a:r>
            <a:r>
              <a:rPr lang="ja-JP" altLang="en-US" sz="3200" dirty="0" smtClean="0"/>
              <a:t>月～</a:t>
            </a:r>
            <a:r>
              <a:rPr lang="en-US" altLang="ja-JP" sz="3200" dirty="0" smtClean="0"/>
              <a:t>6</a:t>
            </a:r>
            <a:r>
              <a:rPr lang="ja-JP" altLang="en-US" sz="3200" dirty="0" smtClean="0"/>
              <a:t>月中　</a:t>
            </a:r>
            <a:r>
              <a:rPr lang="en-US" altLang="ja-JP" sz="3200" dirty="0" smtClean="0"/>
              <a:t>18</a:t>
            </a:r>
            <a:r>
              <a:rPr lang="ja-JP" altLang="en-US" sz="3200" dirty="0" smtClean="0"/>
              <a:t>日間</a:t>
            </a:r>
            <a:endParaRPr lang="en-US" altLang="ja-JP" sz="3200" dirty="0" smtClean="0"/>
          </a:p>
          <a:p>
            <a:pPr marL="0" indent="0">
              <a:buFont typeface="Arial" panose="020B0604020202020204" pitchFamily="34" charset="0"/>
              <a:buNone/>
            </a:pPr>
            <a:endParaRPr lang="en-US" altLang="ja-JP" sz="3200" dirty="0" smtClean="0"/>
          </a:p>
          <a:p>
            <a:pPr marL="0" indent="0">
              <a:buFont typeface="Arial" panose="020B0604020202020204" pitchFamily="34" charset="0"/>
              <a:buNone/>
            </a:pPr>
            <a:endParaRPr lang="ja-JP" altLang="en-US" sz="3200" dirty="0"/>
          </a:p>
        </p:txBody>
      </p:sp>
    </p:spTree>
    <p:extLst>
      <p:ext uri="{BB962C8B-B14F-4D97-AF65-F5344CB8AC3E}">
        <p14:creationId xmlns:p14="http://schemas.microsoft.com/office/powerpoint/2010/main" val="17891753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55000">
              <a:schemeClr val="accent1">
                <a:lumMod val="45000"/>
                <a:lumOff val="55000"/>
              </a:schemeClr>
            </a:gs>
            <a:gs pos="100000">
              <a:schemeClr val="accent1">
                <a:lumMod val="45000"/>
                <a:lumOff val="55000"/>
              </a:schemeClr>
            </a:gs>
            <a:gs pos="85000">
              <a:srgbClr val="C9DEF1"/>
            </a:gs>
            <a:gs pos="73000">
              <a:schemeClr val="accent1">
                <a:lumMod val="30000"/>
                <a:lumOff val="70000"/>
              </a:schemeClr>
            </a:gs>
          </a:gsLst>
          <a:lin ang="16200000" scaled="1"/>
          <a:tileRect/>
        </a:gra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183387" y="476424"/>
            <a:ext cx="11863039" cy="1008706"/>
          </a:xfrm>
        </p:spPr>
        <p:txBody>
          <a:bodyPr>
            <a:normAutofit/>
          </a:bodyPr>
          <a:lstStyle/>
          <a:p>
            <a:pPr algn="ctr"/>
            <a:r>
              <a:rPr kumimoji="1" lang="ja-JP" altLang="en-US" sz="5400" dirty="0" smtClean="0">
                <a:latin typeface="+mj-ea"/>
              </a:rPr>
              <a:t>実施方法</a:t>
            </a:r>
            <a:endParaRPr kumimoji="1" lang="ja-JP" altLang="en-US" sz="5400" dirty="0">
              <a:latin typeface="+mj-ea"/>
            </a:endParaRPr>
          </a:p>
        </p:txBody>
      </p:sp>
      <p:sp>
        <p:nvSpPr>
          <p:cNvPr id="3" name="コンテンツ プレースホルダー 2"/>
          <p:cNvSpPr>
            <a:spLocks noGrp="1"/>
          </p:cNvSpPr>
          <p:nvPr>
            <p:ph idx="1"/>
          </p:nvPr>
        </p:nvSpPr>
        <p:spPr>
          <a:xfrm>
            <a:off x="0" y="1953945"/>
            <a:ext cx="7422776" cy="4608220"/>
          </a:xfrm>
        </p:spPr>
        <p:txBody>
          <a:bodyPr>
            <a:noAutofit/>
          </a:bodyPr>
          <a:lstStyle/>
          <a:p>
            <a:pPr marL="360000">
              <a:lnSpc>
                <a:spcPct val="100000"/>
              </a:lnSpc>
            </a:pPr>
            <a:r>
              <a:rPr lang="ja-JP" altLang="en-US" sz="4000" dirty="0" smtClean="0"/>
              <a:t>特定健康診査と、後期高齢者の基本健康診査時に、同会場で、当歯科医師会と甘楽町で　　　　作成したアンケート用紙</a:t>
            </a:r>
            <a:r>
              <a:rPr lang="ja-JP" altLang="en-US" sz="4100" dirty="0" smtClean="0"/>
              <a:t>　　　　　</a:t>
            </a:r>
            <a:r>
              <a:rPr lang="ja-JP" altLang="en-US" sz="4100" dirty="0"/>
              <a:t>　</a:t>
            </a:r>
            <a:r>
              <a:rPr lang="ja-JP" altLang="en-US" sz="4100" dirty="0" smtClean="0"/>
              <a:t>　　　「</a:t>
            </a:r>
            <a:r>
              <a:rPr lang="ja-JP" altLang="en-US" sz="4300" u="sng" dirty="0" smtClean="0">
                <a:solidFill>
                  <a:srgbClr val="FF0000"/>
                </a:solidFill>
              </a:rPr>
              <a:t>お口の健康チェック</a:t>
            </a:r>
            <a:r>
              <a:rPr lang="ja-JP" altLang="en-US" sz="4100" dirty="0" smtClean="0"/>
              <a:t>」</a:t>
            </a:r>
            <a:r>
              <a:rPr lang="ja-JP" altLang="en-US" sz="4000" dirty="0"/>
              <a:t>を</a:t>
            </a:r>
            <a:r>
              <a:rPr lang="ja-JP" altLang="en-US" sz="4100" dirty="0" smtClean="0"/>
              <a:t>　　　　　　</a:t>
            </a:r>
            <a:r>
              <a:rPr lang="ja-JP" altLang="en-US" sz="4000" dirty="0" smtClean="0"/>
              <a:t>本人の記入、または　　　　　　　　保健師の聞き取りで実施する</a:t>
            </a:r>
            <a:endParaRPr kumimoji="1" lang="en-US" altLang="ja-JP" sz="4000" dirty="0" smtClean="0"/>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2307" y="2891576"/>
            <a:ext cx="4894119" cy="3670589"/>
          </a:xfrm>
          <a:prstGeom prst="rect">
            <a:avLst/>
          </a:prstGeom>
        </p:spPr>
      </p:pic>
    </p:spTree>
    <p:extLst>
      <p:ext uri="{BB962C8B-B14F-4D97-AF65-F5344CB8AC3E}">
        <p14:creationId xmlns:p14="http://schemas.microsoft.com/office/powerpoint/2010/main" val="30921105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55000">
              <a:schemeClr val="accent1">
                <a:lumMod val="45000"/>
                <a:lumOff val="55000"/>
              </a:schemeClr>
            </a:gs>
            <a:gs pos="100000">
              <a:schemeClr val="accent1">
                <a:lumMod val="45000"/>
                <a:lumOff val="55000"/>
              </a:schemeClr>
            </a:gs>
            <a:gs pos="100000">
              <a:srgbClr val="C9DEF1"/>
            </a:gs>
            <a:gs pos="100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3"/>
          <a:srcRect t="5923" r="786" b="2108"/>
          <a:stretch/>
        </p:blipFill>
        <p:spPr>
          <a:xfrm>
            <a:off x="3342807" y="50411"/>
            <a:ext cx="5251554" cy="6807589"/>
          </a:xfrm>
          <a:prstGeom prst="rect">
            <a:avLst/>
          </a:prstGeom>
        </p:spPr>
      </p:pic>
    </p:spTree>
    <p:extLst>
      <p:ext uri="{BB962C8B-B14F-4D97-AF65-F5344CB8AC3E}">
        <p14:creationId xmlns:p14="http://schemas.microsoft.com/office/powerpoint/2010/main" val="871899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55000">
              <a:schemeClr val="accent1">
                <a:lumMod val="45000"/>
                <a:lumOff val="55000"/>
              </a:schemeClr>
            </a:gs>
            <a:gs pos="100000">
              <a:schemeClr val="accent1">
                <a:lumMod val="45000"/>
                <a:lumOff val="55000"/>
              </a:schemeClr>
            </a:gs>
            <a:gs pos="100000">
              <a:srgbClr val="C9DEF1"/>
            </a:gs>
            <a:gs pos="100000">
              <a:schemeClr val="accent1">
                <a:lumMod val="30000"/>
                <a:lumOff val="70000"/>
              </a:schemeClr>
            </a:gs>
          </a:gsLst>
          <a:lin ang="16200000" scaled="1"/>
        </a:gradFill>
        <a:effectLst/>
      </p:bgPr>
    </p:bg>
    <p:spTree>
      <p:nvGrpSpPr>
        <p:cNvPr id="1" name=""/>
        <p:cNvGrpSpPr/>
        <p:nvPr/>
      </p:nvGrpSpPr>
      <p:grpSpPr>
        <a:xfrm>
          <a:off x="0" y="0"/>
          <a:ext cx="0" cy="0"/>
          <a:chOff x="0" y="0"/>
          <a:chExt cx="0" cy="0"/>
        </a:xfrm>
      </p:grpSpPr>
      <p:pic>
        <p:nvPicPr>
          <p:cNvPr id="6" name="図 5"/>
          <p:cNvPicPr>
            <a:picLocks noChangeAspect="1"/>
          </p:cNvPicPr>
          <p:nvPr/>
        </p:nvPicPr>
        <p:blipFill rotWithShape="1">
          <a:blip r:embed="rId3"/>
          <a:srcRect l="1983" t="17626" r="3428" b="44534"/>
          <a:stretch/>
        </p:blipFill>
        <p:spPr>
          <a:xfrm>
            <a:off x="329781" y="137200"/>
            <a:ext cx="11548844" cy="6460761"/>
          </a:xfrm>
          <a:prstGeom prst="rect">
            <a:avLst/>
          </a:prstGeom>
        </p:spPr>
      </p:pic>
      <p:sp>
        <p:nvSpPr>
          <p:cNvPr id="3" name="正方形/長方形 2"/>
          <p:cNvSpPr/>
          <p:nvPr/>
        </p:nvSpPr>
        <p:spPr>
          <a:xfrm>
            <a:off x="329781" y="2348753"/>
            <a:ext cx="11413984" cy="43030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329781" y="4876800"/>
            <a:ext cx="11413984" cy="424070"/>
          </a:xfrm>
          <a:prstGeom prst="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5" name="正方形/長方形 4"/>
          <p:cNvSpPr/>
          <p:nvPr/>
        </p:nvSpPr>
        <p:spPr>
          <a:xfrm>
            <a:off x="329781" y="5611907"/>
            <a:ext cx="11413984" cy="412375"/>
          </a:xfrm>
          <a:prstGeom prst="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3828530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55000">
              <a:schemeClr val="accent1">
                <a:lumMod val="45000"/>
                <a:lumOff val="55000"/>
              </a:schemeClr>
            </a:gs>
            <a:gs pos="100000">
              <a:schemeClr val="accent1">
                <a:lumMod val="45000"/>
                <a:lumOff val="55000"/>
              </a:schemeClr>
            </a:gs>
            <a:gs pos="100000">
              <a:srgbClr val="C9DEF1"/>
            </a:gs>
            <a:gs pos="100000">
              <a:schemeClr val="accent1">
                <a:lumMod val="30000"/>
                <a:lumOff val="70000"/>
              </a:schemeClr>
            </a:gs>
          </a:gsLst>
          <a:lin ang="16200000" scaled="1"/>
        </a:gradFill>
        <a:effectLst/>
      </p:bgPr>
    </p:bg>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3"/>
          <a:srcRect t="56478" r="786" b="2108"/>
          <a:stretch/>
        </p:blipFill>
        <p:spPr>
          <a:xfrm>
            <a:off x="599606" y="164892"/>
            <a:ext cx="10939668" cy="6565692"/>
          </a:xfrm>
          <a:prstGeom prst="rect">
            <a:avLst/>
          </a:prstGeom>
        </p:spPr>
      </p:pic>
    </p:spTree>
    <p:extLst>
      <p:ext uri="{BB962C8B-B14F-4D97-AF65-F5344CB8AC3E}">
        <p14:creationId xmlns:p14="http://schemas.microsoft.com/office/powerpoint/2010/main" val="3518047623"/>
      </p:ext>
    </p:extLst>
  </p:cSld>
  <p:clrMapOvr>
    <a:masterClrMapping/>
  </p:clrMapOvr>
  <p:timing>
    <p:tnLst>
      <p:par>
        <p:cTn id="1" dur="indefinite" restart="never" nodeType="tmRoot"/>
      </p:par>
    </p:tnLst>
  </p:timing>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5575</TotalTime>
  <Words>1859</Words>
  <Application>Microsoft Office PowerPoint</Application>
  <PresentationFormat>ユーザー設定</PresentationFormat>
  <Paragraphs>193</Paragraphs>
  <Slides>18</Slides>
  <Notes>18</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18</vt:i4>
      </vt:variant>
    </vt:vector>
  </HeadingPairs>
  <TitlesOfParts>
    <vt:vector size="20" baseType="lpstr">
      <vt:lpstr>HDOfficeLightV0</vt:lpstr>
      <vt:lpstr>Worksheet</vt:lpstr>
      <vt:lpstr>一生涯を通した歯科保健対策の確立をめざして（17）  特定健康診査と後期高齢者の基本健康診査時に 「甘楽町歯周病啓発アンケート実施事業」を試みて</vt:lpstr>
      <vt:lpstr>PowerPoint プレゼンテーション</vt:lpstr>
      <vt:lpstr>集団／個別検診のメリット・デメリット</vt:lpstr>
      <vt:lpstr>PowerPoint プレゼンテーション</vt:lpstr>
      <vt:lpstr>対象</vt:lpstr>
      <vt:lpstr>実施方法</vt:lpstr>
      <vt:lpstr>PowerPoint プレゼンテーション</vt:lpstr>
      <vt:lpstr>PowerPoint プレゼンテーション</vt:lpstr>
      <vt:lpstr>PowerPoint プレゼンテーション</vt:lpstr>
      <vt:lpstr>「お口の健康チェック」結果</vt:lpstr>
      <vt:lpstr>PowerPoint プレゼンテーション</vt:lpstr>
      <vt:lpstr>結果 と 考察</vt:lpstr>
      <vt:lpstr>PowerPoint プレゼンテーション</vt:lpstr>
      <vt:lpstr>PowerPoint プレゼンテーション</vt:lpstr>
      <vt:lpstr>PowerPoint プレゼンテーション</vt:lpstr>
      <vt:lpstr>課題</vt:lpstr>
      <vt:lpstr>PowerPoint プレゼンテーション</vt:lpstr>
      <vt:lpstr>ご清聴ありがとうございました。</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一生涯を通した歯科保健対策の確立をめざして（17）  特定健康診査と後期高齢者の基本健康診査時に 「甘楽町歯周病啓発アンケート実施事業」を試みて</dc:title>
  <dc:creator>201406</dc:creator>
  <cp:lastModifiedBy>Yoshinori Hagiwara</cp:lastModifiedBy>
  <cp:revision>189</cp:revision>
  <cp:lastPrinted>2015-11-25T23:36:45Z</cp:lastPrinted>
  <dcterms:created xsi:type="dcterms:W3CDTF">2015-10-06T06:10:21Z</dcterms:created>
  <dcterms:modified xsi:type="dcterms:W3CDTF">2016-02-13T12:47:56Z</dcterms:modified>
</cp:coreProperties>
</file>