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66FF66"/>
    <a:srgbClr val="FF00FF"/>
    <a:srgbClr val="9900CC"/>
    <a:srgbClr val="6600FF"/>
    <a:srgbClr val="33CC33"/>
    <a:srgbClr val="CC66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Yoshinori%20Hagiwara\Documents\&#24515;&#36523;&#38556;&#23475;&#32773;&#12398;&#27503;&#31185;&#35386;&#30274;%20%20&#24179;&#25104;&#65302;&#24180;&#24230;&#12363;&#12425;25&#24180;&#24230;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1956457330484403E-2"/>
          <c:y val="2.6669487634949494E-2"/>
          <c:w val="0.90948907680629565"/>
          <c:h val="0.911677041078244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患者数</c:v>
                </c:pt>
              </c:strCache>
            </c:strRef>
          </c:tx>
          <c:spPr>
            <a:gradFill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0" scaled="0"/>
            </a:gra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Sheet1!$A$4:$A$27</c:f>
              <c:strCache>
                <c:ptCount val="24"/>
                <c:pt idx="0">
                  <c:v>６年</c:v>
                </c:pt>
                <c:pt idx="1">
                  <c:v>７年</c:v>
                </c:pt>
                <c:pt idx="2">
                  <c:v>８年</c:v>
                </c:pt>
                <c:pt idx="3">
                  <c:v>９年</c:v>
                </c:pt>
                <c:pt idx="4">
                  <c:v>10年</c:v>
                </c:pt>
                <c:pt idx="5">
                  <c:v>11年</c:v>
                </c:pt>
                <c:pt idx="6">
                  <c:v>12年</c:v>
                </c:pt>
                <c:pt idx="7">
                  <c:v>13年</c:v>
                </c:pt>
                <c:pt idx="8">
                  <c:v>14年</c:v>
                </c:pt>
                <c:pt idx="9">
                  <c:v>15年</c:v>
                </c:pt>
                <c:pt idx="10">
                  <c:v>16年</c:v>
                </c:pt>
                <c:pt idx="11">
                  <c:v>17年</c:v>
                </c:pt>
                <c:pt idx="12">
                  <c:v>18年</c:v>
                </c:pt>
                <c:pt idx="13">
                  <c:v>19年</c:v>
                </c:pt>
                <c:pt idx="14">
                  <c:v>20年</c:v>
                </c:pt>
                <c:pt idx="15">
                  <c:v>21年</c:v>
                </c:pt>
                <c:pt idx="16">
                  <c:v>22年</c:v>
                </c:pt>
                <c:pt idx="17">
                  <c:v>23年</c:v>
                </c:pt>
                <c:pt idx="18">
                  <c:v>24年</c:v>
                </c:pt>
                <c:pt idx="19">
                  <c:v>25年</c:v>
                </c:pt>
                <c:pt idx="20">
                  <c:v>26年</c:v>
                </c:pt>
                <c:pt idx="21">
                  <c:v>27年</c:v>
                </c:pt>
                <c:pt idx="22">
                  <c:v>28年</c:v>
                </c:pt>
                <c:pt idx="23">
                  <c:v>29年</c:v>
                </c:pt>
              </c:strCache>
            </c:strRef>
          </c:cat>
          <c:val>
            <c:numRef>
              <c:f>Sheet1!$B$4:$B$27</c:f>
              <c:numCache>
                <c:formatCode>General</c:formatCode>
                <c:ptCount val="24"/>
                <c:pt idx="0">
                  <c:v>39</c:v>
                </c:pt>
                <c:pt idx="1">
                  <c:v>51</c:v>
                </c:pt>
                <c:pt idx="2">
                  <c:v>69</c:v>
                </c:pt>
                <c:pt idx="3">
                  <c:v>113</c:v>
                </c:pt>
                <c:pt idx="4">
                  <c:v>127</c:v>
                </c:pt>
                <c:pt idx="5">
                  <c:v>110</c:v>
                </c:pt>
                <c:pt idx="6">
                  <c:v>178</c:v>
                </c:pt>
                <c:pt idx="7">
                  <c:v>161</c:v>
                </c:pt>
                <c:pt idx="8">
                  <c:v>198</c:v>
                </c:pt>
                <c:pt idx="9">
                  <c:v>195</c:v>
                </c:pt>
                <c:pt idx="10">
                  <c:v>200</c:v>
                </c:pt>
                <c:pt idx="11">
                  <c:v>226</c:v>
                </c:pt>
                <c:pt idx="12">
                  <c:v>228</c:v>
                </c:pt>
                <c:pt idx="13">
                  <c:v>222</c:v>
                </c:pt>
                <c:pt idx="14">
                  <c:v>212</c:v>
                </c:pt>
                <c:pt idx="15">
                  <c:v>233</c:v>
                </c:pt>
                <c:pt idx="16">
                  <c:v>228</c:v>
                </c:pt>
                <c:pt idx="17">
                  <c:v>244</c:v>
                </c:pt>
                <c:pt idx="18">
                  <c:v>242</c:v>
                </c:pt>
                <c:pt idx="19">
                  <c:v>240</c:v>
                </c:pt>
                <c:pt idx="20">
                  <c:v>243</c:v>
                </c:pt>
                <c:pt idx="21">
                  <c:v>214</c:v>
                </c:pt>
                <c:pt idx="22">
                  <c:v>258</c:v>
                </c:pt>
                <c:pt idx="23">
                  <c:v>187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E7-45CD-BA92-8BD6314D9D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3913088"/>
        <c:axId val="73914624"/>
      </c:barChart>
      <c:lineChart>
        <c:grouping val="standard"/>
        <c:varyColors val="0"/>
        <c:ser>
          <c:idx val="1"/>
          <c:order val="1"/>
          <c:tx>
            <c:strRef>
              <c:f>Sheet1!$C$3</c:f>
              <c:strCache>
                <c:ptCount val="1"/>
                <c:pt idx="0">
                  <c:v>延人数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pPr>
              <a:ln>
                <a:solidFill>
                  <a:schemeClr val="tx2"/>
                </a:solidFill>
              </a:ln>
            </c:spPr>
          </c:marker>
          <c:dLbls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Sheet1!$A$4:$A$27</c:f>
              <c:strCache>
                <c:ptCount val="24"/>
                <c:pt idx="0">
                  <c:v>６年</c:v>
                </c:pt>
                <c:pt idx="1">
                  <c:v>７年</c:v>
                </c:pt>
                <c:pt idx="2">
                  <c:v>８年</c:v>
                </c:pt>
                <c:pt idx="3">
                  <c:v>９年</c:v>
                </c:pt>
                <c:pt idx="4">
                  <c:v>10年</c:v>
                </c:pt>
                <c:pt idx="5">
                  <c:v>11年</c:v>
                </c:pt>
                <c:pt idx="6">
                  <c:v>12年</c:v>
                </c:pt>
                <c:pt idx="7">
                  <c:v>13年</c:v>
                </c:pt>
                <c:pt idx="8">
                  <c:v>14年</c:v>
                </c:pt>
                <c:pt idx="9">
                  <c:v>15年</c:v>
                </c:pt>
                <c:pt idx="10">
                  <c:v>16年</c:v>
                </c:pt>
                <c:pt idx="11">
                  <c:v>17年</c:v>
                </c:pt>
                <c:pt idx="12">
                  <c:v>18年</c:v>
                </c:pt>
                <c:pt idx="13">
                  <c:v>19年</c:v>
                </c:pt>
                <c:pt idx="14">
                  <c:v>20年</c:v>
                </c:pt>
                <c:pt idx="15">
                  <c:v>21年</c:v>
                </c:pt>
                <c:pt idx="16">
                  <c:v>22年</c:v>
                </c:pt>
                <c:pt idx="17">
                  <c:v>23年</c:v>
                </c:pt>
                <c:pt idx="18">
                  <c:v>24年</c:v>
                </c:pt>
                <c:pt idx="19">
                  <c:v>25年</c:v>
                </c:pt>
                <c:pt idx="20">
                  <c:v>26年</c:v>
                </c:pt>
                <c:pt idx="21">
                  <c:v>27年</c:v>
                </c:pt>
                <c:pt idx="22">
                  <c:v>28年</c:v>
                </c:pt>
                <c:pt idx="23">
                  <c:v>29年</c:v>
                </c:pt>
              </c:strCache>
            </c:strRef>
          </c:cat>
          <c:val>
            <c:numRef>
              <c:f>Sheet1!$C$4:$C$27</c:f>
              <c:numCache>
                <c:formatCode>General</c:formatCode>
                <c:ptCount val="24"/>
                <c:pt idx="0">
                  <c:v>180</c:v>
                </c:pt>
                <c:pt idx="1">
                  <c:v>276</c:v>
                </c:pt>
                <c:pt idx="2">
                  <c:v>188</c:v>
                </c:pt>
                <c:pt idx="3">
                  <c:v>395</c:v>
                </c:pt>
                <c:pt idx="4">
                  <c:v>460</c:v>
                </c:pt>
                <c:pt idx="5">
                  <c:v>499</c:v>
                </c:pt>
                <c:pt idx="6">
                  <c:v>698</c:v>
                </c:pt>
                <c:pt idx="7">
                  <c:v>694</c:v>
                </c:pt>
                <c:pt idx="8">
                  <c:v>776</c:v>
                </c:pt>
                <c:pt idx="9">
                  <c:v>861</c:v>
                </c:pt>
                <c:pt idx="10">
                  <c:v>1038</c:v>
                </c:pt>
                <c:pt idx="11">
                  <c:v>1218</c:v>
                </c:pt>
                <c:pt idx="12">
                  <c:v>1017</c:v>
                </c:pt>
                <c:pt idx="13">
                  <c:v>923</c:v>
                </c:pt>
                <c:pt idx="14">
                  <c:v>997</c:v>
                </c:pt>
                <c:pt idx="15">
                  <c:v>995</c:v>
                </c:pt>
                <c:pt idx="16">
                  <c:v>954</c:v>
                </c:pt>
                <c:pt idx="17">
                  <c:v>940</c:v>
                </c:pt>
                <c:pt idx="18">
                  <c:v>884</c:v>
                </c:pt>
                <c:pt idx="19">
                  <c:v>951</c:v>
                </c:pt>
                <c:pt idx="20">
                  <c:v>876</c:v>
                </c:pt>
                <c:pt idx="21">
                  <c:v>876</c:v>
                </c:pt>
                <c:pt idx="22">
                  <c:v>981</c:v>
                </c:pt>
                <c:pt idx="23">
                  <c:v>924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BE7-45CD-BA92-8BD6314D9D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913088"/>
        <c:axId val="73914624"/>
      </c:lineChart>
      <c:catAx>
        <c:axId val="739130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73914624"/>
        <c:crosses val="autoZero"/>
        <c:auto val="1"/>
        <c:lblAlgn val="ctr"/>
        <c:lblOffset val="100"/>
        <c:noMultiLvlLbl val="0"/>
      </c:catAx>
      <c:valAx>
        <c:axId val="7391462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73913088"/>
        <c:crosses val="autoZero"/>
        <c:crossBetween val="between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14803586118072715"/>
          <c:y val="9.8360861611621733E-2"/>
          <c:w val="0.2109855113122884"/>
          <c:h val="0.20335826934083803"/>
        </c:manualLayout>
      </c:layout>
      <c:overlay val="0"/>
      <c:txPr>
        <a:bodyPr/>
        <a:lstStyle/>
        <a:p>
          <a:pPr>
            <a:defRPr sz="2000" baseline="0"/>
          </a:pPr>
          <a:endParaRPr lang="ja-JP"/>
        </a:p>
      </c:txPr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E049E-B340-46F4-9D03-00A31D7C14F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2018/6/13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7AF0-F027-4C27-AABA-EB1C8135EB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787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E049E-B340-46F4-9D03-00A31D7C14F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2018/6/13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7AF0-F027-4C27-AABA-EB1C8135EB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418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E049E-B340-46F4-9D03-00A31D7C14F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2018/6/13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7AF0-F027-4C27-AABA-EB1C8135EB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998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E049E-B340-46F4-9D03-00A31D7C14F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2018/6/13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7AF0-F027-4C27-AABA-EB1C8135EB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97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E049E-B340-46F4-9D03-00A31D7C14F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2018/6/13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7AF0-F027-4C27-AABA-EB1C8135EB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911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E049E-B340-46F4-9D03-00A31D7C14F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2018/6/13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7AF0-F027-4C27-AABA-EB1C8135EB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238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E049E-B340-46F4-9D03-00A31D7C14F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2018/6/13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7AF0-F027-4C27-AABA-EB1C8135EB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08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E049E-B340-46F4-9D03-00A31D7C14F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2018/6/13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7AF0-F027-4C27-AABA-EB1C8135EB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618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E049E-B340-46F4-9D03-00A31D7C14F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2018/6/13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7AF0-F027-4C27-AABA-EB1C8135EB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07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E049E-B340-46F4-9D03-00A31D7C14F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2018/6/13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7AF0-F027-4C27-AABA-EB1C8135EB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757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E049E-B340-46F4-9D03-00A31D7C14F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2018/6/13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7AF0-F027-4C27-AABA-EB1C8135EB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105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D7E049E-B340-46F4-9D03-00A31D7C14F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2018/6/13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C167AF0-F027-4C27-AABA-EB1C8135EB52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756242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08912" cy="1008112"/>
          </a:xfrm>
        </p:spPr>
        <p:txBody>
          <a:bodyPr>
            <a:normAutofit/>
          </a:bodyPr>
          <a:lstStyle/>
          <a:p>
            <a:r>
              <a:rPr kumimoji="1" lang="ja-JP" altLang="en-US" sz="3600" b="1" dirty="0">
                <a:latin typeface="Microsoft YaHei" pitchFamily="34" charset="-122"/>
                <a:ea typeface="Microsoft YaHei" pitchFamily="34" charset="-122"/>
              </a:rPr>
              <a:t>心身障害者の歯科診療</a:t>
            </a:r>
            <a:br>
              <a:rPr kumimoji="1" lang="ja-JP" altLang="en-US" sz="3600" b="1" dirty="0">
                <a:latin typeface="Microsoft YaHei" pitchFamily="34" charset="-122"/>
                <a:ea typeface="Microsoft YaHei" pitchFamily="34" charset="-122"/>
              </a:rPr>
            </a:br>
            <a:r>
              <a:rPr lang="ja-JP" altLang="en-US" sz="2400" b="1" dirty="0">
                <a:solidFill>
                  <a:schemeClr val="accent2"/>
                </a:solidFill>
                <a:latin typeface="Microsoft YaHei" pitchFamily="34" charset="-122"/>
                <a:ea typeface="Microsoft YaHei" pitchFamily="34" charset="-122"/>
              </a:rPr>
              <a:t>患者数・延人数</a:t>
            </a:r>
            <a:r>
              <a:rPr lang="ja-JP" altLang="en-US" sz="2000" b="1" dirty="0">
                <a:solidFill>
                  <a:schemeClr val="accent2"/>
                </a:solidFill>
                <a:latin typeface="Microsoft YaHei" pitchFamily="34" charset="-122"/>
                <a:ea typeface="Microsoft YaHei" pitchFamily="34" charset="-122"/>
              </a:rPr>
              <a:t>（平成</a:t>
            </a:r>
            <a:r>
              <a:rPr lang="en-US" altLang="ja-JP" sz="2000" b="1" dirty="0">
                <a:solidFill>
                  <a:schemeClr val="accent2"/>
                </a:solidFill>
                <a:latin typeface="Microsoft YaHei" pitchFamily="34" charset="-122"/>
                <a:ea typeface="Microsoft YaHei" pitchFamily="34" charset="-122"/>
              </a:rPr>
              <a:t>6</a:t>
            </a:r>
            <a:r>
              <a:rPr lang="ja-JP" altLang="en-US" sz="2000" b="1" dirty="0">
                <a:solidFill>
                  <a:schemeClr val="accent2"/>
                </a:solidFill>
                <a:latin typeface="Microsoft YaHei" pitchFamily="34" charset="-122"/>
                <a:ea typeface="Microsoft YaHei" pitchFamily="34" charset="-122"/>
              </a:rPr>
              <a:t>年</a:t>
            </a:r>
            <a:r>
              <a:rPr lang="en-US" altLang="ja-JP" sz="2000" b="1" dirty="0">
                <a:solidFill>
                  <a:schemeClr val="accent2"/>
                </a:solidFill>
                <a:latin typeface="Microsoft YaHei" pitchFamily="34" charset="-122"/>
                <a:ea typeface="Microsoft YaHei" pitchFamily="34" charset="-122"/>
              </a:rPr>
              <a:t>10</a:t>
            </a:r>
            <a:r>
              <a:rPr lang="ja-JP" altLang="en-US" sz="2000" b="1" dirty="0">
                <a:solidFill>
                  <a:schemeClr val="accent2"/>
                </a:solidFill>
                <a:latin typeface="Microsoft YaHei" pitchFamily="34" charset="-122"/>
                <a:ea typeface="Microsoft YaHei" pitchFamily="34" charset="-122"/>
              </a:rPr>
              <a:t>月開始）</a:t>
            </a:r>
            <a:endParaRPr kumimoji="1" lang="ja-JP" altLang="en-US" sz="2000" b="1" dirty="0">
              <a:solidFill>
                <a:schemeClr val="accent2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1740150"/>
              </p:ext>
            </p:extLst>
          </p:nvPr>
        </p:nvGraphicFramePr>
        <p:xfrm>
          <a:off x="-36512" y="1124744"/>
          <a:ext cx="9180512" cy="5733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58010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5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Microsoft YaHei</vt:lpstr>
      <vt:lpstr>ＭＳ Ｐゴシック</vt:lpstr>
      <vt:lpstr>Arial</vt:lpstr>
      <vt:lpstr>Calibri</vt:lpstr>
      <vt:lpstr>Office ​​テーマ</vt:lpstr>
      <vt:lpstr>心身障害者の歯科診療 患者数・延人数（平成6年10月開始）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歯 科 訪 問 診 療 患者数・訪問回数</dc:title>
  <dc:creator>萩原吉則</dc:creator>
  <cp:lastModifiedBy>Yoshinori Hagiwara</cp:lastModifiedBy>
  <cp:revision>39</cp:revision>
  <dcterms:created xsi:type="dcterms:W3CDTF">2005-07-11T22:22:33Z</dcterms:created>
  <dcterms:modified xsi:type="dcterms:W3CDTF">2018-06-13T09:23:57Z</dcterms:modified>
</cp:coreProperties>
</file>